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3.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4.xml" ContentType="application/vnd.openxmlformats-officedocument.presentationml.tags+xml"/>
  <Override PartName="/ppt/notesSlides/notesSlide18.xml" ContentType="application/vnd.openxmlformats-officedocument.presentationml.notesSlide+xml"/>
  <Override PartName="/ppt/tags/tag5.xml" ContentType="application/vnd.openxmlformats-officedocument.presentationml.tags+xml"/>
  <Override PartName="/ppt/notesSlides/notesSlide19.xml" ContentType="application/vnd.openxmlformats-officedocument.presentationml.notesSlide+xml"/>
  <Override PartName="/ppt/tags/tag6.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7.xml" ContentType="application/vnd.openxmlformats-officedocument.presentationml.tags+xml"/>
  <Override PartName="/ppt/notesSlides/notesSlide23.xml" ContentType="application/vnd.openxmlformats-officedocument.presentationml.notesSlide+xml"/>
  <Override PartName="/ppt/tags/tag8.xml" ContentType="application/vnd.openxmlformats-officedocument.presentationml.tags+xml"/>
  <Override PartName="/ppt/notesSlides/notesSlide24.xml" ContentType="application/vnd.openxmlformats-officedocument.presentationml.notesSlide+xml"/>
  <Override PartName="/ppt/tags/tag9.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50" r:id="rId3"/>
    <p:sldId id="286" r:id="rId4"/>
    <p:sldId id="374" r:id="rId5"/>
    <p:sldId id="373" r:id="rId6"/>
    <p:sldId id="306" r:id="rId7"/>
    <p:sldId id="349" r:id="rId8"/>
    <p:sldId id="372" r:id="rId9"/>
    <p:sldId id="351" r:id="rId10"/>
    <p:sldId id="359" r:id="rId11"/>
    <p:sldId id="356" r:id="rId12"/>
    <p:sldId id="355" r:id="rId13"/>
    <p:sldId id="357" r:id="rId14"/>
    <p:sldId id="371" r:id="rId15"/>
    <p:sldId id="360" r:id="rId16"/>
    <p:sldId id="362" r:id="rId17"/>
    <p:sldId id="363" r:id="rId18"/>
    <p:sldId id="364" r:id="rId19"/>
    <p:sldId id="365" r:id="rId20"/>
    <p:sldId id="366" r:id="rId21"/>
    <p:sldId id="361" r:id="rId22"/>
    <p:sldId id="368" r:id="rId23"/>
    <p:sldId id="367" r:id="rId24"/>
    <p:sldId id="369" r:id="rId25"/>
    <p:sldId id="370" r:id="rId26"/>
    <p:sldId id="322" r:id="rId27"/>
    <p:sldId id="316" r:id="rId28"/>
    <p:sldId id="267" r:id="rId29"/>
    <p:sldId id="263" r:id="rId30"/>
  </p:sldIdLst>
  <p:sldSz cx="9144000" cy="6858000" type="screen4x3"/>
  <p:notesSz cx="7026275" cy="93122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B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42" autoAdjust="0"/>
    <p:restoredTop sz="69487" autoAdjust="0"/>
  </p:normalViewPr>
  <p:slideViewPr>
    <p:cSldViewPr snapToGrid="0">
      <p:cViewPr varScale="1">
        <p:scale>
          <a:sx n="50" d="100"/>
          <a:sy n="50" d="100"/>
        </p:scale>
        <p:origin x="-2406" y="-90"/>
      </p:cViewPr>
      <p:guideLst>
        <p:guide orient="horz" pos="2160"/>
        <p:guide pos="2880"/>
      </p:guideLst>
    </p:cSldViewPr>
  </p:slideViewPr>
  <p:notesTextViewPr>
    <p:cViewPr>
      <p:scale>
        <a:sx n="100" d="100"/>
        <a:sy n="100" d="100"/>
      </p:scale>
      <p:origin x="0" y="0"/>
    </p:cViewPr>
  </p:notesTextViewPr>
  <p:sorterViewPr>
    <p:cViewPr>
      <p:scale>
        <a:sx n="62" d="100"/>
        <a:sy n="6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2473" tIns="46237" rIns="92473" bIns="46237"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9930" y="0"/>
            <a:ext cx="3044719" cy="465614"/>
          </a:xfrm>
          <a:prstGeom prst="rect">
            <a:avLst/>
          </a:prstGeom>
        </p:spPr>
        <p:txBody>
          <a:bodyPr vert="horz" lIns="92473" tIns="46237" rIns="92473" bIns="46237" rtlCol="0"/>
          <a:lstStyle>
            <a:lvl1pPr algn="r" fontAlgn="auto">
              <a:spcBef>
                <a:spcPts val="0"/>
              </a:spcBef>
              <a:spcAft>
                <a:spcPts val="0"/>
              </a:spcAft>
              <a:defRPr sz="1200">
                <a:latin typeface="+mn-lt"/>
                <a:cs typeface="+mn-cs"/>
              </a:defRPr>
            </a:lvl1pPr>
          </a:lstStyle>
          <a:p>
            <a:pPr>
              <a:defRPr/>
            </a:pPr>
            <a:fld id="{279757C8-A4E2-46BE-9D2A-B75055D1C29A}" type="datetimeFigureOut">
              <a:rPr lang="en-US"/>
              <a:pPr>
                <a:defRPr/>
              </a:pPr>
              <a:t>9/28/2016</a:t>
            </a:fld>
            <a:endParaRPr lang="en-US" dirty="0"/>
          </a:p>
        </p:txBody>
      </p:sp>
      <p:sp>
        <p:nvSpPr>
          <p:cNvPr id="4" name="Slide Image Placeholder 3"/>
          <p:cNvSpPr>
            <a:spLocks noGrp="1" noRot="1" noChangeAspect="1"/>
          </p:cNvSpPr>
          <p:nvPr>
            <p:ph type="sldImg" idx="2"/>
          </p:nvPr>
        </p:nvSpPr>
        <p:spPr>
          <a:xfrm>
            <a:off x="1185863" y="698500"/>
            <a:ext cx="4654550" cy="3490913"/>
          </a:xfrm>
          <a:prstGeom prst="rect">
            <a:avLst/>
          </a:prstGeom>
          <a:noFill/>
          <a:ln w="12700">
            <a:solidFill>
              <a:prstClr val="black"/>
            </a:solidFill>
          </a:ln>
        </p:spPr>
        <p:txBody>
          <a:bodyPr vert="horz" lIns="92473" tIns="46237" rIns="92473" bIns="46237" rtlCol="0" anchor="ctr"/>
          <a:lstStyle/>
          <a:p>
            <a:pPr lvl="0"/>
            <a:endParaRPr lang="en-US" noProof="0" dirty="0"/>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2473" tIns="46237" rIns="92473" bIns="4623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45045"/>
            <a:ext cx="3044719" cy="465614"/>
          </a:xfrm>
          <a:prstGeom prst="rect">
            <a:avLst/>
          </a:prstGeom>
        </p:spPr>
        <p:txBody>
          <a:bodyPr vert="horz" lIns="92473" tIns="46237" rIns="92473" bIns="46237"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2473" tIns="46237" rIns="92473" bIns="46237" rtlCol="0" anchor="b"/>
          <a:lstStyle>
            <a:lvl1pPr algn="r" fontAlgn="auto">
              <a:spcBef>
                <a:spcPts val="0"/>
              </a:spcBef>
              <a:spcAft>
                <a:spcPts val="0"/>
              </a:spcAft>
              <a:defRPr sz="1200">
                <a:latin typeface="+mn-lt"/>
                <a:cs typeface="+mn-cs"/>
              </a:defRPr>
            </a:lvl1pPr>
          </a:lstStyle>
          <a:p>
            <a:pPr>
              <a:defRPr/>
            </a:pPr>
            <a:fld id="{28A683BC-B1AD-4505-AE3B-3563C05E2FD5}" type="slidenum">
              <a:rPr lang="en-US"/>
              <a:pPr>
                <a:defRPr/>
              </a:pPr>
              <a:t>‹#›</a:t>
            </a:fld>
            <a:endParaRPr lang="en-US" dirty="0"/>
          </a:p>
        </p:txBody>
      </p:sp>
    </p:spTree>
    <p:extLst>
      <p:ext uri="{BB962C8B-B14F-4D97-AF65-F5344CB8AC3E}">
        <p14:creationId xmlns:p14="http://schemas.microsoft.com/office/powerpoint/2010/main" val="17007504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to the </a:t>
            </a:r>
            <a:r>
              <a:rPr lang="en-US" baseline="0" dirty="0" smtClean="0"/>
              <a:t>Juniper Cloud Labs Ethernet VPN Data Center Interconnect Use Case. </a:t>
            </a:r>
          </a:p>
          <a:p>
            <a:endParaRPr lang="en-US" baseline="0" dirty="0" smtClean="0"/>
          </a:p>
          <a:p>
            <a:r>
              <a:rPr lang="en-US" baseline="0" dirty="0" smtClean="0"/>
              <a:t>In this video I will step you through the Use Case to help you prepare for your customer demo.</a:t>
            </a:r>
          </a:p>
          <a:p>
            <a:endParaRPr lang="en-US" baseline="0" dirty="0" smtClean="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a:t>
            </a:fld>
            <a:endParaRPr lang="en-US" dirty="0"/>
          </a:p>
        </p:txBody>
      </p:sp>
    </p:spTree>
    <p:extLst>
      <p:ext uri="{BB962C8B-B14F-4D97-AF65-F5344CB8AC3E}">
        <p14:creationId xmlns:p14="http://schemas.microsoft.com/office/powerpoint/2010/main" val="1607420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Multi-homing is a key feature for EVPN as it provides high availability in</a:t>
            </a:r>
            <a:r>
              <a:rPr lang="en-US" baseline="0" dirty="0" smtClean="0"/>
              <a:t> the event of a node or link failure and it also enables traffic load balancing as we will see shortly.</a:t>
            </a:r>
            <a:endParaRPr lang="en-US" dirty="0" smtClean="0"/>
          </a:p>
          <a:p>
            <a:endParaRPr lang="en-US" dirty="0" smtClean="0"/>
          </a:p>
          <a:p>
            <a:r>
              <a:rPr lang="en-US" baseline="0" dirty="0" smtClean="0"/>
              <a:t>To configure multi-homing just set the Ethernet Segment Identifier on the access ports of the multiple PE routers to the same ESI value.   </a:t>
            </a:r>
          </a:p>
          <a:p>
            <a:endParaRPr lang="en-US" baseline="0" dirty="0" smtClean="0"/>
          </a:p>
          <a:p>
            <a:r>
              <a:rPr lang="en-US" baseline="0" dirty="0" smtClean="0"/>
              <a:t>In this demonstration the multi-homing mode is set to “all active” because we want both uplinks from CE10 to both PE11 and PE12 to always carry traffic.</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10</a:t>
            </a:fld>
            <a:endParaRPr lang="en-US" dirty="0"/>
          </a:p>
        </p:txBody>
      </p:sp>
    </p:spTree>
    <p:extLst>
      <p:ext uri="{BB962C8B-B14F-4D97-AF65-F5344CB8AC3E}">
        <p14:creationId xmlns:p14="http://schemas.microsoft.com/office/powerpoint/2010/main" val="1792491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Multi</a:t>
            </a:r>
            <a:r>
              <a:rPr lang="en-US" baseline="0" dirty="0" smtClean="0"/>
              <a:t> Homing is configured both PE11 and PE12 will automatically discover that they are connected to the same Ethernet Segment.</a:t>
            </a:r>
          </a:p>
          <a:p>
            <a:endParaRPr lang="en-US" baseline="0" dirty="0" smtClean="0"/>
          </a:p>
          <a:p>
            <a:r>
              <a:rPr lang="en-US" baseline="0" dirty="0" smtClean="0"/>
              <a:t>Each PE then runs the same algorithm to determine which one of them will be elected the Designated Forwarder.  The Designated Forwarder is responsible for forwarding BUM traffic received from remote PEs towards the local CE device.  The Backup Forwarder discards BUM traffic destined towards the local CE device.  This prevents looping of layer 2 traffic.</a:t>
            </a:r>
          </a:p>
          <a:p>
            <a:endParaRPr lang="en-US" baseline="0" dirty="0" smtClean="0"/>
          </a:p>
          <a:p>
            <a:r>
              <a:rPr lang="en-US" baseline="0" dirty="0" smtClean="0"/>
              <a:t>In this case the CLI output on PE11 shows that PE11 is the designated forwarder.</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11</a:t>
            </a:fld>
            <a:endParaRPr lang="en-US" dirty="0"/>
          </a:p>
        </p:txBody>
      </p:sp>
    </p:spTree>
    <p:extLst>
      <p:ext uri="{BB962C8B-B14F-4D97-AF65-F5344CB8AC3E}">
        <p14:creationId xmlns:p14="http://schemas.microsoft.com/office/powerpoint/2010/main" val="2178934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PE11 and PE12 also advertise their multi-homing topology to the remote PEs [via</a:t>
            </a:r>
            <a:r>
              <a:rPr lang="en-US" baseline="0" dirty="0" smtClean="0"/>
              <a:t> MP-BGP]</a:t>
            </a:r>
            <a:r>
              <a:rPr lang="en-US" dirty="0" smtClean="0"/>
              <a:t>.  </a:t>
            </a:r>
          </a:p>
          <a:p>
            <a:endParaRPr lang="en-US" dirty="0" smtClean="0"/>
          </a:p>
          <a:p>
            <a:r>
              <a:rPr lang="en-US" dirty="0" smtClean="0"/>
              <a:t>In this case PE21</a:t>
            </a:r>
            <a:r>
              <a:rPr lang="en-US" baseline="0" dirty="0" smtClean="0"/>
              <a:t> learns that PE11 and PE12 are both connected to the same Ethernet Segment and that they are both able to forward traffic since the mode is ‘all-active’.</a:t>
            </a:r>
          </a:p>
          <a:p>
            <a:endParaRPr lang="en-US" baseline="0" dirty="0" smtClean="0"/>
          </a:p>
          <a:p>
            <a:r>
              <a:rPr lang="en-US" baseline="0" dirty="0" smtClean="0"/>
              <a:t>This enables PE21 to load balance traffic destined to that ethernet segment to both PE11 and PE12.  This ability to load balance bridged or routed traffic is known as “Aliasing”.</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12</a:t>
            </a:fld>
            <a:endParaRPr lang="en-US" dirty="0"/>
          </a:p>
        </p:txBody>
      </p:sp>
    </p:spTree>
    <p:extLst>
      <p:ext uri="{BB962C8B-B14F-4D97-AF65-F5344CB8AC3E}">
        <p14:creationId xmlns:p14="http://schemas.microsoft.com/office/powerpoint/2010/main" val="1314273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demonstrate Aliasing lets first check the layer 2 forwarding table on PE21.</a:t>
            </a:r>
          </a:p>
          <a:p>
            <a:endParaRPr lang="en-US" baseline="0" dirty="0" smtClean="0"/>
          </a:p>
          <a:p>
            <a:r>
              <a:rPr lang="en-US" baseline="0" dirty="0" smtClean="0"/>
              <a:t>As shown in the CLI output, PE21 has dynamically learned the MAC address of Tester Port 1, in this case “Hex 10”, via a Multi Protocol BGP MAC Advertisement Route update.  This route update contains the ESI value corresponding to the multi-homed ethernet segment in Data Center 1.  Therefore PE21 will forward traffic to this MAC destination to both PE11 and PE12.</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13</a:t>
            </a:fld>
            <a:endParaRPr lang="en-US" dirty="0"/>
          </a:p>
        </p:txBody>
      </p:sp>
    </p:spTree>
    <p:extLst>
      <p:ext uri="{BB962C8B-B14F-4D97-AF65-F5344CB8AC3E}">
        <p14:creationId xmlns:p14="http://schemas.microsoft.com/office/powerpoint/2010/main" val="25639465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spcBef>
                <a:spcPct val="0"/>
              </a:spcBef>
            </a:pPr>
            <a:r>
              <a:rPr lang="en-US" u="sng" dirty="0" smtClean="0">
                <a:ea typeface="ＭＳ Ｐゴシック" pitchFamily="34" charset="-128"/>
              </a:rPr>
              <a:t>IXIA INSTRUCTIONS</a:t>
            </a:r>
          </a:p>
          <a:p>
            <a:pPr eaLnBrk="1" hangingPunct="1">
              <a:spcBef>
                <a:spcPct val="0"/>
              </a:spcBef>
            </a:pPr>
            <a:r>
              <a:rPr lang="en-US" dirty="0" smtClean="0">
                <a:ea typeface="ＭＳ Ｐゴシック" pitchFamily="34" charset="-128"/>
              </a:rPr>
              <a:t>To start the Ixia flows in IxNetwork, navigate to Traffic </a:t>
            </a:r>
            <a:r>
              <a:rPr lang="en-US" dirty="0" smtClean="0">
                <a:ea typeface="ＭＳ Ｐゴシック" pitchFamily="34" charset="-128"/>
                <a:sym typeface="Wingdings" panose="05000000000000000000" pitchFamily="2" charset="2"/>
              </a:rPr>
              <a:t></a:t>
            </a:r>
            <a:r>
              <a:rPr lang="en-US" dirty="0" smtClean="0">
                <a:ea typeface="ＭＳ Ｐゴシック" pitchFamily="34" charset="-128"/>
              </a:rPr>
              <a:t>L2-3 Traffic Items </a:t>
            </a:r>
          </a:p>
          <a:p>
            <a:pPr eaLnBrk="1" hangingPunct="1">
              <a:spcBef>
                <a:spcPct val="0"/>
              </a:spcBef>
            </a:pPr>
            <a:endParaRPr lang="en-US" dirty="0" smtClean="0">
              <a:ea typeface="ＭＳ Ｐゴシック" pitchFamily="34" charset="-128"/>
            </a:endParaRPr>
          </a:p>
          <a:p>
            <a:pPr eaLnBrk="1" hangingPunct="1">
              <a:spcBef>
                <a:spcPct val="0"/>
              </a:spcBef>
            </a:pPr>
            <a:r>
              <a:rPr lang="en-US" dirty="0" smtClean="0">
                <a:ea typeface="ＭＳ Ｐゴシック" pitchFamily="34" charset="-128"/>
              </a:rPr>
              <a:t>Start the Traffic Item named “TP2 </a:t>
            </a:r>
            <a:r>
              <a:rPr lang="en-US" dirty="0" smtClean="0">
                <a:ea typeface="ＭＳ Ｐゴシック" pitchFamily="34" charset="-128"/>
                <a:sym typeface="Wingdings" panose="05000000000000000000" pitchFamily="2" charset="2"/>
              </a:rPr>
              <a:t></a:t>
            </a:r>
            <a:r>
              <a:rPr lang="en-US" dirty="0" smtClean="0">
                <a:ea typeface="ＭＳ Ｐゴシック" pitchFamily="34" charset="-128"/>
              </a:rPr>
              <a:t> TP1 Aliasing” by clicking on the green “Play” button</a:t>
            </a:r>
            <a:r>
              <a:rPr lang="en-US" baseline="0" dirty="0" smtClean="0">
                <a:ea typeface="ＭＳ Ｐゴシック" pitchFamily="34" charset="-128"/>
              </a:rPr>
              <a:t> for the specific Traffic Item.  </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Do NOT click the main “Play” button at the top left of the IxNetwork window as this will start all streams.</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Note: the Ixia may show that extra packets were received, denoted by an “*” in the “Loss %” statistic.  As of 14.1R4 this is expected (PR </a:t>
            </a:r>
            <a:r>
              <a:rPr lang="en-US" dirty="0"/>
              <a:t>1043198).  If this is a problem during the demo just stop and restart the Traffic Item.</a:t>
            </a:r>
            <a:endParaRPr lang="en-US" baseline="0" dirty="0" smtClean="0">
              <a:ea typeface="ＭＳ Ｐゴシック" pitchFamily="34" charset="-128"/>
            </a:endParaRP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Stop the Ixia flows before continuing to the next slide.</a:t>
            </a:r>
            <a:endParaRPr lang="en-US" dirty="0" smtClean="0">
              <a:ea typeface="ＭＳ Ｐゴシック" pitchFamily="34" charset="-128"/>
            </a:endParaRPr>
          </a:p>
          <a:p>
            <a:pPr eaLnBrk="1" hangingPunct="1">
              <a:spcBef>
                <a:spcPct val="0"/>
              </a:spcBef>
            </a:pPr>
            <a:endParaRPr lang="en-US" dirty="0" smtClean="0">
              <a:ea typeface="ＭＳ Ｐゴシック" pitchFamily="34" charset="-128"/>
            </a:endParaRPr>
          </a:p>
          <a:p>
            <a:pPr eaLnBrk="1" hangingPunct="1">
              <a:spcBef>
                <a:spcPct val="0"/>
              </a:spcBef>
            </a:pPr>
            <a:r>
              <a:rPr lang="en-US" u="sng" dirty="0" smtClean="0">
                <a:ea typeface="ＭＳ Ｐゴシック" pitchFamily="34" charset="-128"/>
              </a:rPr>
              <a:t>DEMO SCRIPT</a:t>
            </a:r>
            <a:br>
              <a:rPr lang="en-US" u="sng" dirty="0" smtClean="0">
                <a:ea typeface="ＭＳ Ｐゴシック" pitchFamily="34" charset="-128"/>
              </a:rPr>
            </a:br>
            <a:r>
              <a:rPr lang="en-US" u="none" dirty="0" smtClean="0">
                <a:ea typeface="ＭＳ Ｐゴシック" pitchFamily="34" charset="-128"/>
              </a:rPr>
              <a:t>Lets start some traffic flows</a:t>
            </a:r>
            <a:r>
              <a:rPr lang="en-US" u="none" baseline="0" dirty="0" smtClean="0">
                <a:ea typeface="ＭＳ Ｐゴシック" pitchFamily="34" charset="-128"/>
              </a:rPr>
              <a:t> from the 4 emulated hosts on Tester Port 2 in Data Center 2 destined to Tester Port 1 in Data Center 1.  In this case all hosts are in the same EVPN so traffic will be bridged.</a:t>
            </a:r>
          </a:p>
          <a:p>
            <a:pPr eaLnBrk="1" hangingPunct="1">
              <a:spcBef>
                <a:spcPct val="0"/>
              </a:spcBef>
            </a:pPr>
            <a:endParaRPr lang="en-US" u="none" baseline="0" dirty="0" smtClean="0">
              <a:ea typeface="ＭＳ Ｐゴシック" pitchFamily="34" charset="-128"/>
            </a:endParaRPr>
          </a:p>
          <a:p>
            <a:pPr eaLnBrk="1" hangingPunct="1">
              <a:spcBef>
                <a:spcPct val="0"/>
              </a:spcBef>
            </a:pPr>
            <a:r>
              <a:rPr lang="en-US" u="none" baseline="0" dirty="0" smtClean="0">
                <a:ea typeface="ＭＳ Ｐゴシック" pitchFamily="34" charset="-128"/>
              </a:rPr>
              <a:t>The LSP statistics on PE21 show that traffic is load balanced to PE11 and PE12.  It looks like 3 of the flows are forwarded to PE11 and 1 flow is forwarded to PE12.</a:t>
            </a:r>
            <a:endParaRPr lang="en-US" u="none"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14</a:t>
            </a:fld>
            <a:endParaRPr lang="en-US"/>
          </a:p>
        </p:txBody>
      </p:sp>
    </p:spTree>
    <p:extLst>
      <p:ext uri="{BB962C8B-B14F-4D97-AF65-F5344CB8AC3E}">
        <p14:creationId xmlns:p14="http://schemas.microsoft.com/office/powerpoint/2010/main" val="27327698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of the key attributes of EVPN is that it </a:t>
            </a:r>
            <a:r>
              <a:rPr lang="en-US" dirty="0" smtClean="0"/>
              <a:t>supports seamless integration of layer</a:t>
            </a:r>
            <a:r>
              <a:rPr lang="en-US" baseline="0" dirty="0" smtClean="0"/>
              <a:t> 3 forwarding.</a:t>
            </a:r>
          </a:p>
          <a:p>
            <a:endParaRPr lang="en-US" baseline="0" dirty="0" smtClean="0"/>
          </a:p>
          <a:p>
            <a:r>
              <a:rPr lang="en-US" baseline="0" dirty="0" smtClean="0"/>
              <a:t>To accomplish this an IRB interface is configured on the EVPN VLAN and then associated with an IPVPN routing instance.</a:t>
            </a:r>
          </a:p>
          <a:p>
            <a:endParaRPr lang="en-US" baseline="0" dirty="0" smtClean="0"/>
          </a:p>
          <a:p>
            <a:r>
              <a:rPr lang="en-US" baseline="0" dirty="0" smtClean="0"/>
              <a:t>In this demo interface irb.100 is defined for EVPN VLAN 100.  This IRB interface is then placed into the IPVPN-1 routing instance.</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15</a:t>
            </a:fld>
            <a:endParaRPr lang="en-US" dirty="0"/>
          </a:p>
        </p:txBody>
      </p:sp>
    </p:spTree>
    <p:extLst>
      <p:ext uri="{BB962C8B-B14F-4D97-AF65-F5344CB8AC3E}">
        <p14:creationId xmlns:p14="http://schemas.microsoft.com/office/powerpoint/2010/main" val="3882895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that the IRB interface represents</a:t>
            </a:r>
            <a:r>
              <a:rPr lang="en-US" baseline="0" dirty="0" smtClean="0"/>
              <a:t> the default gateway for the hosts on the EVPN VLAN.</a:t>
            </a:r>
          </a:p>
          <a:p>
            <a:endParaRPr lang="en-US" baseline="0" dirty="0" smtClean="0"/>
          </a:p>
          <a:p>
            <a:r>
              <a:rPr lang="en-US" baseline="0" dirty="0" smtClean="0"/>
              <a:t>The IP-MAC address binding of the IRB interface is advertised to remote PEs to synchronize default gateway information.  This enables a PE to proxy-ARP and forward traffic on behalf of a remote PE based, using the remote PE’s MAC address.  </a:t>
            </a:r>
          </a:p>
          <a:p>
            <a:endParaRPr lang="en-US" baseline="0" dirty="0" smtClean="0"/>
          </a:p>
          <a:p>
            <a:r>
              <a:rPr lang="en-US" baseline="0" dirty="0" smtClean="0"/>
              <a:t>For example, the CLI output on PE21 shows that it will route packets that contain a destination MAC address corresponding to the configured IRB interface on PE11.</a:t>
            </a:r>
          </a:p>
          <a:p>
            <a:endParaRPr lang="en-US" baseline="0" dirty="0" smtClean="0"/>
          </a:p>
          <a:p>
            <a:r>
              <a:rPr lang="en-US" baseline="0" dirty="0" smtClean="0"/>
              <a:t>This feature is key to optimizing the forwarding path of outbound traffic flows from the Data Center.  </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16</a:t>
            </a:fld>
            <a:endParaRPr lang="en-US" dirty="0"/>
          </a:p>
        </p:txBody>
      </p:sp>
    </p:spTree>
    <p:extLst>
      <p:ext uri="{BB962C8B-B14F-4D97-AF65-F5344CB8AC3E}">
        <p14:creationId xmlns:p14="http://schemas.microsoft.com/office/powerpoint/2010/main" val="9932603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924733">
              <a:defRPr/>
            </a:pPr>
            <a:r>
              <a:rPr lang="en-US" u="sng" dirty="0" smtClean="0">
                <a:sym typeface="Wingdings" panose="05000000000000000000" pitchFamily="2" charset="2"/>
              </a:rPr>
              <a:t>IXIA INSTRUCTIONS</a:t>
            </a:r>
          </a:p>
          <a:p>
            <a:pPr marL="0" lvl="1" defTabSz="924733">
              <a:defRPr/>
            </a:pPr>
            <a:r>
              <a:rPr lang="en-US" dirty="0" smtClean="0">
                <a:sym typeface="Wingdings" panose="05000000000000000000" pitchFamily="2" charset="2"/>
              </a:rPr>
              <a:t>If the </a:t>
            </a:r>
            <a:r>
              <a:rPr lang="en-US" baseline="0" dirty="0" smtClean="0">
                <a:sym typeface="Wingdings" panose="05000000000000000000" pitchFamily="2" charset="2"/>
              </a:rPr>
              <a:t>traffic flows from the previous test are still running please stop them now.</a:t>
            </a:r>
            <a:endParaRPr lang="en-US" dirty="0" smtClean="0">
              <a:sym typeface="Wingdings" panose="05000000000000000000" pitchFamily="2" charset="2"/>
            </a:endParaRPr>
          </a:p>
          <a:p>
            <a:pPr marL="0" lvl="1" defTabSz="924733">
              <a:defRPr/>
            </a:pPr>
            <a:endParaRPr lang="en-US" dirty="0" smtClean="0"/>
          </a:p>
          <a:p>
            <a:pPr marL="0" lvl="1" defTabSz="924733">
              <a:defRPr/>
            </a:pPr>
            <a:r>
              <a:rPr lang="en-US" dirty="0" smtClean="0"/>
              <a:t>In IxNetwork start the Traffic Item named “TP1 </a:t>
            </a:r>
            <a:r>
              <a:rPr lang="en-US" dirty="0" smtClean="0">
                <a:sym typeface="Wingdings" panose="05000000000000000000" pitchFamily="2" charset="2"/>
              </a:rPr>
              <a:t> TP3 Remote” by clicking on the green “Play” button for the specific Traffic Item.   </a:t>
            </a:r>
          </a:p>
          <a:p>
            <a:pPr marL="0" lvl="1" defTabSz="924733">
              <a:defRPr/>
            </a:pPr>
            <a:endParaRPr lang="en-US" dirty="0" smtClean="0">
              <a:sym typeface="Wingdings" panose="05000000000000000000" pitchFamily="2" charset="2"/>
            </a:endParaRPr>
          </a:p>
          <a:p>
            <a:pPr marL="0" lvl="1" defTabSz="924733">
              <a:defRPr/>
            </a:pPr>
            <a:r>
              <a:rPr lang="en-US" baseline="0" dirty="0" smtClean="0">
                <a:ea typeface="ＭＳ Ｐゴシック" pitchFamily="34" charset="-128"/>
              </a:rPr>
              <a:t>Do NOT click the main “Play” button at the top left of the IxNetwork window as this will start all streams.</a:t>
            </a:r>
          </a:p>
          <a:p>
            <a:pPr marL="0" lvl="1" defTabSz="924733">
              <a:defRPr/>
            </a:pPr>
            <a:endParaRPr lang="en-US" dirty="0" smtClean="0">
              <a:sym typeface="Wingdings" panose="05000000000000000000" pitchFamily="2" charset="2"/>
            </a:endParaRPr>
          </a:p>
          <a:p>
            <a:r>
              <a:rPr lang="en-US" u="sng" dirty="0" smtClean="0"/>
              <a:t>DEMO SCRIPT</a:t>
            </a:r>
          </a:p>
          <a:p>
            <a:r>
              <a:rPr lang="en-US" dirty="0" smtClean="0"/>
              <a:t>To demonstrate</a:t>
            </a:r>
            <a:r>
              <a:rPr lang="en-US" baseline="0" dirty="0" smtClean="0"/>
              <a:t> default gateway synchronization, lets start a traffic flow from Tester Port 1 in Data Center 1 to Tester Port 3 at the Remote Site.  </a:t>
            </a:r>
          </a:p>
          <a:p>
            <a:endParaRPr lang="en-US" baseline="0" dirty="0" smtClean="0"/>
          </a:p>
          <a:p>
            <a:r>
              <a:rPr lang="en-US" baseline="0" dirty="0" smtClean="0"/>
              <a:t>Tester Port 1 is configured to use 100.1.1.1 as the default gateway which matches the IRB interface configuration on PE11 and PE12.</a:t>
            </a:r>
          </a:p>
          <a:p>
            <a:pPr defTabSz="924733"/>
            <a:r>
              <a:rPr lang="en-US" baseline="0" dirty="0" smtClean="0"/>
              <a:t>To reach the destination 31.1.1.2 at the Remote Site, the IPVPN forwarding tables on both PE11 and PE12 will forward traffic to PE31.</a:t>
            </a: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17</a:t>
            </a:fld>
            <a:endParaRPr lang="en-US" dirty="0"/>
          </a:p>
        </p:txBody>
      </p:sp>
    </p:spTree>
    <p:extLst>
      <p:ext uri="{BB962C8B-B14F-4D97-AF65-F5344CB8AC3E}">
        <p14:creationId xmlns:p14="http://schemas.microsoft.com/office/powerpoint/2010/main" val="34647623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spcBef>
                <a:spcPct val="0"/>
              </a:spcBef>
            </a:pPr>
            <a:r>
              <a:rPr lang="en-US" dirty="0" smtClean="0">
                <a:ea typeface="ＭＳ Ｐゴシック" pitchFamily="34" charset="-128"/>
              </a:rPr>
              <a:t>Depending on how</a:t>
            </a:r>
            <a:r>
              <a:rPr lang="en-US" baseline="0" dirty="0" smtClean="0">
                <a:ea typeface="ＭＳ Ｐゴシック" pitchFamily="34" charset="-128"/>
              </a:rPr>
              <a:t> CE10 hashes </a:t>
            </a:r>
            <a:r>
              <a:rPr lang="en-US" dirty="0" smtClean="0">
                <a:ea typeface="ＭＳ Ｐゴシック" pitchFamily="34" charset="-128"/>
              </a:rPr>
              <a:t>the flow, either PE11 or</a:t>
            </a:r>
            <a:r>
              <a:rPr lang="en-US" baseline="0" dirty="0" smtClean="0">
                <a:ea typeface="ＭＳ Ｐゴシック" pitchFamily="34" charset="-128"/>
              </a:rPr>
              <a:t> PE12 will receive the flow and forward it to PE31.  In this case PE12 receives the traffic flow.  This can be verified by viewing the MPLS LSP statistics on PE12.</a:t>
            </a:r>
          </a:p>
          <a:p>
            <a:pPr eaLnBrk="1" hangingPunct="1">
              <a:spcBef>
                <a:spcPct val="0"/>
              </a:spcBef>
            </a:pPr>
            <a:endParaRPr lang="en-US" baseline="0" dirty="0" smtClean="0">
              <a:ea typeface="ＭＳ Ｐゴシック" pitchFamily="34" charset="-128"/>
            </a:endParaRPr>
          </a:p>
          <a:p>
            <a:pPr eaLnBrk="1" hangingPunct="1">
              <a:spcBef>
                <a:spcPct val="0"/>
              </a:spcBef>
            </a:pPr>
            <a:endParaRPr lang="en-US" baseline="0"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18</a:t>
            </a:fld>
            <a:endParaRPr lang="en-US"/>
          </a:p>
        </p:txBody>
      </p:sp>
    </p:spTree>
    <p:extLst>
      <p:ext uri="{BB962C8B-B14F-4D97-AF65-F5344CB8AC3E}">
        <p14:creationId xmlns:p14="http://schemas.microsoft.com/office/powerpoint/2010/main" val="22339877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ct val="0"/>
              </a:spcBef>
            </a:pPr>
            <a:r>
              <a:rPr lang="en-US" u="sng" dirty="0"/>
              <a:t>CLI INSTRUCTIONS</a:t>
            </a:r>
          </a:p>
          <a:p>
            <a:pPr eaLnBrk="1" hangingPunct="1">
              <a:spcBef>
                <a:spcPct val="0"/>
              </a:spcBef>
            </a:pPr>
            <a:r>
              <a:rPr lang="en-US" dirty="0"/>
              <a:t>Execute the commands below on CE10 to simulate TP1 moving from DC1 to DC2.  Note that all that is being done here is changing the VLAN membership of the access port TP1 is connected to.  On CE10 VLAN 2 connects to PE21 port xe-0/0/0.</a:t>
            </a:r>
          </a:p>
          <a:p>
            <a:pPr eaLnBrk="1" hangingPunct="1">
              <a:spcBef>
                <a:spcPct val="0"/>
              </a:spcBef>
            </a:pPr>
            <a:endParaRPr lang="en-US" dirty="0">
              <a:ea typeface="ＭＳ Ｐゴシック" pitchFamily="34" charset="-128"/>
            </a:endParaRPr>
          </a:p>
          <a:p>
            <a:pPr lvl="2"/>
            <a:r>
              <a:rPr lang="en-US" sz="900" dirty="0">
                <a:latin typeface="Courier New" panose="02070309020205020404" pitchFamily="49" charset="0"/>
                <a:cs typeface="Courier New" panose="02070309020205020404" pitchFamily="49" charset="0"/>
              </a:rPr>
              <a:t>delete interfaces ge-0/0/0.0 family </a:t>
            </a:r>
            <a:r>
              <a:rPr lang="en-US" sz="900" dirty="0" err="1">
                <a:latin typeface="Courier New" panose="02070309020205020404" pitchFamily="49" charset="0"/>
                <a:cs typeface="Courier New" panose="02070309020205020404" pitchFamily="49" charset="0"/>
              </a:rPr>
              <a:t>ethernet</a:t>
            </a:r>
            <a:r>
              <a:rPr lang="en-US" sz="900" dirty="0">
                <a:latin typeface="Courier New" panose="02070309020205020404" pitchFamily="49" charset="0"/>
                <a:cs typeface="Courier New" panose="02070309020205020404" pitchFamily="49" charset="0"/>
              </a:rPr>
              <a:t>-switching </a:t>
            </a:r>
            <a:r>
              <a:rPr lang="en-US" sz="900" dirty="0" err="1">
                <a:latin typeface="Courier New" panose="02070309020205020404" pitchFamily="49" charset="0"/>
                <a:cs typeface="Courier New" panose="02070309020205020404" pitchFamily="49" charset="0"/>
              </a:rPr>
              <a:t>vlan</a:t>
            </a:r>
            <a:r>
              <a:rPr lang="en-US" sz="900" dirty="0">
                <a:latin typeface="Courier New" panose="02070309020205020404" pitchFamily="49" charset="0"/>
                <a:cs typeface="Courier New" panose="02070309020205020404" pitchFamily="49" charset="0"/>
              </a:rPr>
              <a:t> members 100</a:t>
            </a:r>
          </a:p>
          <a:p>
            <a:pPr lvl="2"/>
            <a:r>
              <a:rPr lang="en-US" sz="900" dirty="0">
                <a:latin typeface="Courier New" panose="02070309020205020404" pitchFamily="49" charset="0"/>
                <a:cs typeface="Courier New" panose="02070309020205020404" pitchFamily="49" charset="0"/>
              </a:rPr>
              <a:t>set interfaces ge-0/0/0.0 family </a:t>
            </a:r>
            <a:r>
              <a:rPr lang="en-US" sz="900" dirty="0" err="1">
                <a:latin typeface="Courier New" panose="02070309020205020404" pitchFamily="49" charset="0"/>
                <a:cs typeface="Courier New" panose="02070309020205020404" pitchFamily="49" charset="0"/>
              </a:rPr>
              <a:t>ethernet</a:t>
            </a:r>
            <a:r>
              <a:rPr lang="en-US" sz="900" dirty="0">
                <a:latin typeface="Courier New" panose="02070309020205020404" pitchFamily="49" charset="0"/>
                <a:cs typeface="Courier New" panose="02070309020205020404" pitchFamily="49" charset="0"/>
              </a:rPr>
              <a:t>-switching </a:t>
            </a:r>
            <a:r>
              <a:rPr lang="en-US" sz="900" dirty="0" err="1">
                <a:latin typeface="Courier New" panose="02070309020205020404" pitchFamily="49" charset="0"/>
                <a:cs typeface="Courier New" panose="02070309020205020404" pitchFamily="49" charset="0"/>
              </a:rPr>
              <a:t>vlan</a:t>
            </a:r>
            <a:r>
              <a:rPr lang="en-US" sz="900" dirty="0">
                <a:latin typeface="Courier New" panose="02070309020205020404" pitchFamily="49" charset="0"/>
                <a:cs typeface="Courier New" panose="02070309020205020404" pitchFamily="49" charset="0"/>
              </a:rPr>
              <a:t> members 2</a:t>
            </a:r>
          </a:p>
          <a:p>
            <a:pPr lvl="2"/>
            <a:r>
              <a:rPr lang="en-US" sz="900" dirty="0">
                <a:latin typeface="Courier New" panose="02070309020205020404" pitchFamily="49" charset="0"/>
                <a:cs typeface="Courier New" panose="02070309020205020404" pitchFamily="49" charset="0"/>
              </a:rPr>
              <a:t>commit</a:t>
            </a:r>
          </a:p>
          <a:p>
            <a:pPr lvl="2"/>
            <a:endParaRPr lang="en-US" sz="1100" dirty="0">
              <a:latin typeface="Courier New" panose="02070309020205020404" pitchFamily="49" charset="0"/>
              <a:cs typeface="Courier New" panose="02070309020205020404" pitchFamily="49" charset="0"/>
            </a:endParaRPr>
          </a:p>
          <a:p>
            <a:pPr lvl="2"/>
            <a:r>
              <a:rPr lang="en-US" sz="1100" dirty="0">
                <a:latin typeface="Courier New" panose="02070309020205020404" pitchFamily="49" charset="0"/>
                <a:cs typeface="Courier New" panose="02070309020205020404" pitchFamily="49" charset="0"/>
              </a:rPr>
              <a:t>OR</a:t>
            </a:r>
          </a:p>
          <a:p>
            <a:pPr lvl="2"/>
            <a:endParaRPr lang="en-US" sz="1100" dirty="0">
              <a:latin typeface="Courier New" panose="02070309020205020404" pitchFamily="49" charset="0"/>
              <a:cs typeface="Courier New" panose="02070309020205020404" pitchFamily="49" charset="0"/>
            </a:endParaRPr>
          </a:p>
          <a:p>
            <a:pPr lvl="2"/>
            <a:r>
              <a:rPr lang="en-US" sz="1100" dirty="0">
                <a:latin typeface="Courier New" panose="02070309020205020404" pitchFamily="49" charset="0"/>
                <a:cs typeface="Courier New" panose="02070309020205020404" pitchFamily="49" charset="0"/>
              </a:rPr>
              <a:t>edit interfaces ge-0/0/0.0 family ethernet-switching </a:t>
            </a:r>
            <a:r>
              <a:rPr lang="en-US" sz="1100" dirty="0" err="1">
                <a:latin typeface="Courier New" panose="02070309020205020404" pitchFamily="49" charset="0"/>
                <a:cs typeface="Courier New" panose="02070309020205020404" pitchFamily="49" charset="0"/>
              </a:rPr>
              <a:t>vlan</a:t>
            </a:r>
            <a:endParaRPr lang="en-US" sz="1100" dirty="0">
              <a:latin typeface="Courier New" panose="02070309020205020404" pitchFamily="49" charset="0"/>
              <a:cs typeface="Courier New" panose="02070309020205020404" pitchFamily="49" charset="0"/>
            </a:endParaRPr>
          </a:p>
          <a:p>
            <a:pPr lvl="2"/>
            <a:r>
              <a:rPr lang="en-US" sz="1100" dirty="0">
                <a:latin typeface="Courier New" panose="02070309020205020404" pitchFamily="49" charset="0"/>
                <a:cs typeface="Courier New" panose="02070309020205020404" pitchFamily="49" charset="0"/>
              </a:rPr>
              <a:t>delete members 100</a:t>
            </a:r>
          </a:p>
          <a:p>
            <a:pPr lvl="2"/>
            <a:r>
              <a:rPr lang="en-US" sz="1100" dirty="0">
                <a:latin typeface="Courier New" panose="02070309020205020404" pitchFamily="49" charset="0"/>
                <a:cs typeface="Courier New" panose="02070309020205020404" pitchFamily="49" charset="0"/>
              </a:rPr>
              <a:t>set members 2</a:t>
            </a:r>
          </a:p>
          <a:p>
            <a:pPr lvl="2"/>
            <a:r>
              <a:rPr lang="en-US" sz="1100" dirty="0">
                <a:latin typeface="Courier New" panose="02070309020205020404" pitchFamily="49" charset="0"/>
                <a:cs typeface="Courier New" panose="02070309020205020404" pitchFamily="49" charset="0"/>
              </a:rPr>
              <a:t>commit</a:t>
            </a:r>
          </a:p>
          <a:p>
            <a:pPr lvl="2"/>
            <a:endParaRPr lang="en-US" sz="1100" dirty="0">
              <a:latin typeface="Courier New" panose="02070309020205020404" pitchFamily="49" charset="0"/>
              <a:cs typeface="Courier New" panose="02070309020205020404" pitchFamily="49" charset="0"/>
            </a:endParaRPr>
          </a:p>
          <a:p>
            <a:pPr eaLnBrk="1" hangingPunct="1">
              <a:spcBef>
                <a:spcPct val="0"/>
              </a:spcBef>
            </a:pPr>
            <a:r>
              <a:rPr lang="en-US" u="sng" dirty="0"/>
              <a:t>DEMO SCRIPT</a:t>
            </a:r>
          </a:p>
          <a:p>
            <a:pPr eaLnBrk="1" hangingPunct="1">
              <a:spcBef>
                <a:spcPct val="0"/>
              </a:spcBef>
            </a:pPr>
            <a:r>
              <a:rPr lang="en-US" dirty="0"/>
              <a:t>Now lets simulate the moving of the Tester Port 1 host from Data Center 1 to Data Center 2, similar to a </a:t>
            </a:r>
            <a:r>
              <a:rPr lang="en-US" dirty="0" err="1"/>
              <a:t>Vmware</a:t>
            </a:r>
            <a:r>
              <a:rPr lang="en-US" dirty="0"/>
              <a:t> VMotion.   This is done by modifying the configuration on CE10 as mentioned previously.</a:t>
            </a:r>
          </a:p>
          <a:p>
            <a:pPr eaLnBrk="1" hangingPunct="1">
              <a:spcBef>
                <a:spcPct val="0"/>
              </a:spcBef>
            </a:pPr>
            <a:endParaRPr lang="en-US"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19</a:t>
            </a:fld>
            <a:endParaRPr lang="en-US"/>
          </a:p>
        </p:txBody>
      </p:sp>
    </p:spTree>
    <p:extLst>
      <p:ext uri="{BB962C8B-B14F-4D97-AF65-F5344CB8AC3E}">
        <p14:creationId xmlns:p14="http://schemas.microsoft.com/office/powerpoint/2010/main" val="3757422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the EVPN DCI</a:t>
            </a:r>
            <a:r>
              <a:rPr lang="en-US" baseline="0" dirty="0" smtClean="0"/>
              <a:t> Topology </a:t>
            </a:r>
            <a:r>
              <a:rPr lang="en-US" dirty="0" smtClean="0"/>
              <a:t>has been reserved in JCL,</a:t>
            </a:r>
            <a:r>
              <a:rPr lang="en-US" baseline="0" dirty="0" smtClean="0"/>
              <a:t> you will need to prepare the </a:t>
            </a:r>
            <a:r>
              <a:rPr lang="en-US" baseline="0" dirty="0" err="1" smtClean="0"/>
              <a:t>IxNetwork</a:t>
            </a:r>
            <a:r>
              <a:rPr lang="en-US" baseline="0" dirty="0" smtClean="0"/>
              <a:t> application for the Use Case.</a:t>
            </a:r>
          </a:p>
          <a:p>
            <a:endParaRPr lang="en-US" baseline="0" dirty="0" smtClean="0"/>
          </a:p>
          <a:p>
            <a:r>
              <a:rPr lang="en-US" baseline="0" dirty="0" smtClean="0"/>
              <a:t>The IxNetwork configuration consists of 3 Tester Ports that are connected to different points in the use case topology.  Each Tester Port emulates one or more IP hosts.</a:t>
            </a:r>
          </a:p>
          <a:p>
            <a:endParaRPr lang="en-US" baseline="0" dirty="0" smtClean="0"/>
          </a:p>
          <a:p>
            <a:r>
              <a:rPr lang="en-US" baseline="0" dirty="0" smtClean="0"/>
              <a:t>The first step is to make sure that each host can resolve ARP for its configured default gateway.  To do this …..</a:t>
            </a:r>
          </a:p>
          <a:p>
            <a:endParaRPr lang="en-US" baseline="0" dirty="0" smtClean="0"/>
          </a:p>
          <a:p>
            <a:r>
              <a:rPr lang="en-US" baseline="0" dirty="0" smtClean="0"/>
              <a:t>Next, apply the pre-configure traffic items that will be used to generate traffic during the use case……..</a:t>
            </a:r>
          </a:p>
          <a:p>
            <a:endParaRPr lang="en-US" baseline="0" dirty="0" smtClean="0"/>
          </a:p>
          <a:p>
            <a:r>
              <a:rPr lang="en-US" baseline="0" dirty="0" smtClean="0"/>
              <a:t>The last step is to configure the Statistics window so that it will properly display the Traffic Item statistics during the demo………</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2</a:t>
            </a:fld>
            <a:endParaRPr lang="en-US" dirty="0"/>
          </a:p>
        </p:txBody>
      </p:sp>
    </p:spTree>
    <p:extLst>
      <p:ext uri="{BB962C8B-B14F-4D97-AF65-F5344CB8AC3E}">
        <p14:creationId xmlns:p14="http://schemas.microsoft.com/office/powerpoint/2010/main" val="40885765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spcBef>
                <a:spcPct val="0"/>
              </a:spcBef>
            </a:pPr>
            <a:r>
              <a:rPr lang="en-US" dirty="0" smtClean="0">
                <a:ea typeface="ＭＳ Ｐゴシック" pitchFamily="34" charset="-128"/>
              </a:rPr>
              <a:t>Now the Tester Port 1 host is in Data Center 2.  We</a:t>
            </a:r>
            <a:r>
              <a:rPr lang="en-US" baseline="0" dirty="0" smtClean="0">
                <a:ea typeface="ＭＳ Ｐゴシック" pitchFamily="34" charset="-128"/>
              </a:rPr>
              <a:t> can see from the MPLS LSP statistics on PE21 that PE21 is forwarding the traffic directly to PE31.   </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This confirms that traffic from the Data Center continues to take the most direct path to the Remote Site.</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Even though PE21 is configured with a different IRB IP address, it still acts as a default gateway for the Tester Port 1 host.</a:t>
            </a:r>
          </a:p>
          <a:p>
            <a:pPr eaLnBrk="1" hangingPunct="1">
              <a:spcBef>
                <a:spcPct val="0"/>
              </a:spcBef>
            </a:pPr>
            <a:endParaRPr lang="en-US" baseline="0" dirty="0" smtClean="0">
              <a:ea typeface="ＭＳ Ｐゴシック" pitchFamily="34" charset="-128"/>
            </a:endParaRPr>
          </a:p>
          <a:p>
            <a:pPr eaLnBrk="1" hangingPunct="1">
              <a:spcBef>
                <a:spcPct val="0"/>
              </a:spcBef>
            </a:pPr>
            <a:endParaRPr lang="en-US" baseline="0" dirty="0" smtClean="0">
              <a:ea typeface="ＭＳ Ｐゴシック" pitchFamily="34" charset="-128"/>
            </a:endParaRPr>
          </a:p>
          <a:p>
            <a:pPr defTabSz="924733" eaLnBrk="1" hangingPunct="1">
              <a:spcBef>
                <a:spcPct val="0"/>
              </a:spcBef>
            </a:pPr>
            <a:r>
              <a:rPr lang="en-US" u="sng" baseline="0" dirty="0" smtClean="0">
                <a:ea typeface="ＭＳ Ｐゴシック" pitchFamily="34" charset="-128"/>
              </a:rPr>
              <a:t>IXIA INSTRUCTIONS</a:t>
            </a:r>
            <a:r>
              <a:rPr lang="en-US" baseline="0" dirty="0" smtClean="0">
                <a:ea typeface="ＭＳ Ｐゴシック" pitchFamily="34" charset="-128"/>
              </a:rPr>
              <a:t> – Stop the traffic flow before continuing</a:t>
            </a:r>
            <a:endParaRPr lang="en-US"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20</a:t>
            </a:fld>
            <a:endParaRPr lang="en-US"/>
          </a:p>
        </p:txBody>
      </p:sp>
    </p:spTree>
    <p:extLst>
      <p:ext uri="{BB962C8B-B14F-4D97-AF65-F5344CB8AC3E}">
        <p14:creationId xmlns:p14="http://schemas.microsoft.com/office/powerpoint/2010/main" val="21599143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We’ve now seen how traffic flows from the Data Center take the most direct path to the remote site.  But what about traffic flows inbound towards the Data Center?  EVPN optimizes these flows as well using IP-MAC synchronization.</a:t>
            </a:r>
          </a:p>
          <a:p>
            <a:endParaRPr lang="en-US" dirty="0" smtClean="0"/>
          </a:p>
          <a:p>
            <a:r>
              <a:rPr lang="en-US" dirty="0" smtClean="0"/>
              <a:t>When an EVPN PE learns of a host’s IP-MAC binding it shares this information with remote</a:t>
            </a:r>
            <a:r>
              <a:rPr lang="en-US" baseline="0" dirty="0" smtClean="0"/>
              <a:t> EVPN peers by sending a BGP MAC Advertisement route.   The IP-MAC binding is learned originally by the PE by snooping the information contained in received ARP Packets.</a:t>
            </a:r>
          </a:p>
          <a:p>
            <a:endParaRPr lang="en-US" baseline="0" dirty="0" smtClean="0"/>
          </a:p>
          <a:p>
            <a:r>
              <a:rPr lang="en-US" baseline="0" dirty="0" smtClean="0"/>
              <a:t>The IP-MAC bindings can be viewed using the “show </a:t>
            </a:r>
            <a:r>
              <a:rPr lang="en-US" baseline="0" dirty="0" err="1" smtClean="0"/>
              <a:t>evpn</a:t>
            </a:r>
            <a:r>
              <a:rPr lang="en-US" baseline="0" dirty="0" smtClean="0"/>
              <a:t> database” command.</a:t>
            </a:r>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21</a:t>
            </a:fld>
            <a:endParaRPr lang="en-US" dirty="0"/>
          </a:p>
        </p:txBody>
      </p:sp>
    </p:spTree>
    <p:extLst>
      <p:ext uri="{BB962C8B-B14F-4D97-AF65-F5344CB8AC3E}">
        <p14:creationId xmlns:p14="http://schemas.microsoft.com/office/powerpoint/2010/main" val="20151026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24733">
              <a:defRPr/>
            </a:pPr>
            <a:r>
              <a:rPr lang="en-US" u="sng" dirty="0" smtClean="0">
                <a:sym typeface="Wingdings" panose="05000000000000000000" pitchFamily="2" charset="2"/>
              </a:rPr>
              <a:t>DEMO</a:t>
            </a:r>
            <a:r>
              <a:rPr lang="en-US" u="sng" baseline="0" dirty="0" smtClean="0">
                <a:sym typeface="Wingdings" panose="05000000000000000000" pitchFamily="2" charset="2"/>
              </a:rPr>
              <a:t> SCRIPT</a:t>
            </a:r>
          </a:p>
          <a:p>
            <a:pPr marL="0" lvl="1" defTabSz="924733">
              <a:defRPr/>
            </a:pPr>
            <a:r>
              <a:rPr lang="en-US" dirty="0" smtClean="0">
                <a:sym typeface="Wingdings" panose="05000000000000000000" pitchFamily="2" charset="2"/>
              </a:rPr>
              <a:t>If the EVPN VLAN is configured with an IRB interface</a:t>
            </a:r>
            <a:r>
              <a:rPr lang="en-US" baseline="0" dirty="0" smtClean="0">
                <a:sym typeface="Wingdings" panose="05000000000000000000" pitchFamily="2" charset="2"/>
              </a:rPr>
              <a:t> then a host route corresponding to the IP-MAC binding is </a:t>
            </a:r>
            <a:r>
              <a:rPr lang="en-US" baseline="0" dirty="0" err="1" smtClean="0">
                <a:sym typeface="Wingdings" panose="05000000000000000000" pitchFamily="2" charset="2"/>
              </a:rPr>
              <a:t>is</a:t>
            </a:r>
            <a:r>
              <a:rPr lang="en-US" baseline="0" dirty="0" smtClean="0">
                <a:sym typeface="Wingdings" panose="05000000000000000000" pitchFamily="2" charset="2"/>
              </a:rPr>
              <a:t> installed in the IPVPN route table.  This host route is advertised to all members of the IPVPN including PE31 at the Remote Site.</a:t>
            </a:r>
          </a:p>
          <a:p>
            <a:pPr marL="0" lvl="1" defTabSz="924733">
              <a:defRPr/>
            </a:pPr>
            <a:endParaRPr lang="en-US" baseline="0" dirty="0" smtClean="0">
              <a:sym typeface="Wingdings" panose="05000000000000000000" pitchFamily="2" charset="2"/>
            </a:endParaRPr>
          </a:p>
          <a:p>
            <a:pPr marL="0" lvl="1" defTabSz="924733">
              <a:defRPr/>
            </a:pPr>
            <a:r>
              <a:rPr lang="en-US" baseline="0" dirty="0" smtClean="0">
                <a:sym typeface="Wingdings" panose="05000000000000000000" pitchFamily="2" charset="2"/>
              </a:rPr>
              <a:t>In this case, the CLI output on PE31 shows that the Tester Port 1 host 100.1.1.10 is reachable via PE21.</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22</a:t>
            </a:fld>
            <a:endParaRPr lang="en-US" dirty="0"/>
          </a:p>
        </p:txBody>
      </p:sp>
    </p:spTree>
    <p:extLst>
      <p:ext uri="{BB962C8B-B14F-4D97-AF65-F5344CB8AC3E}">
        <p14:creationId xmlns:p14="http://schemas.microsoft.com/office/powerpoint/2010/main" val="24068521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marL="0" lvl="1" defTabSz="924733">
              <a:defRPr/>
            </a:pPr>
            <a:r>
              <a:rPr lang="en-US" sz="1400" u="sng" dirty="0"/>
              <a:t>IXIA INSTRUCTIONS</a:t>
            </a:r>
          </a:p>
          <a:p>
            <a:pPr marL="0" lvl="1" defTabSz="924733">
              <a:defRPr/>
            </a:pPr>
            <a:r>
              <a:rPr lang="en-US" sz="1400" dirty="0"/>
              <a:t>In IxNetwork start Traffic Item named “TP3 Remote </a:t>
            </a:r>
            <a:r>
              <a:rPr lang="en-US" sz="1400" dirty="0">
                <a:sym typeface="Wingdings" panose="05000000000000000000" pitchFamily="2" charset="2"/>
              </a:rPr>
              <a:t> TP1</a:t>
            </a:r>
            <a:r>
              <a:rPr lang="en-US" sz="1400" dirty="0" smtClean="0">
                <a:sym typeface="Wingdings" panose="05000000000000000000" pitchFamily="2" charset="2"/>
              </a:rPr>
              <a:t>”</a:t>
            </a:r>
          </a:p>
          <a:p>
            <a:pPr marL="0" lvl="1" defTabSz="924733">
              <a:defRPr/>
            </a:pPr>
            <a:endParaRPr lang="en-US" sz="1400" dirty="0" smtClean="0">
              <a:sym typeface="Wingdings" panose="05000000000000000000" pitchFamily="2" charset="2"/>
            </a:endParaRPr>
          </a:p>
          <a:p>
            <a:pPr marL="0" marR="0" lvl="1" indent="0" algn="l" defTabSz="924733" rtl="0" eaLnBrk="0" fontAlgn="base" latinLnBrk="0" hangingPunct="0">
              <a:lnSpc>
                <a:spcPct val="100000"/>
              </a:lnSpc>
              <a:spcBef>
                <a:spcPct val="30000"/>
              </a:spcBef>
              <a:spcAft>
                <a:spcPct val="0"/>
              </a:spcAft>
              <a:buClrTx/>
              <a:buSzTx/>
              <a:buFontTx/>
              <a:buNone/>
              <a:tabLst/>
              <a:defRPr/>
            </a:pPr>
            <a:r>
              <a:rPr lang="en-US" sz="1400" dirty="0" smtClean="0"/>
              <a:t>Optionally verify that packets are received by TP1 - view “Traffic Item Statistics” in </a:t>
            </a:r>
            <a:r>
              <a:rPr lang="en-US" sz="1400" dirty="0" err="1" smtClean="0"/>
              <a:t>IxNetwork</a:t>
            </a:r>
            <a:r>
              <a:rPr lang="en-US" sz="1400" dirty="0" smtClean="0"/>
              <a:t> Statistics window</a:t>
            </a:r>
          </a:p>
          <a:p>
            <a:pPr marL="0" lvl="1" defTabSz="924733">
              <a:defRPr/>
            </a:pPr>
            <a:endParaRPr lang="en-US" sz="1400" dirty="0">
              <a:sym typeface="Wingdings" panose="05000000000000000000" pitchFamily="2" charset="2"/>
            </a:endParaRPr>
          </a:p>
          <a:p>
            <a:pPr marL="0" lvl="1" defTabSz="924733">
              <a:defRPr/>
            </a:pPr>
            <a:endParaRPr lang="en-US" sz="1400" dirty="0">
              <a:sym typeface="Wingdings" panose="05000000000000000000" pitchFamily="2" charset="2"/>
            </a:endParaRPr>
          </a:p>
          <a:p>
            <a:pPr marL="0" lvl="1" defTabSz="924733">
              <a:defRPr/>
            </a:pPr>
            <a:r>
              <a:rPr lang="en-US" sz="1400" u="sng" dirty="0">
                <a:sym typeface="Wingdings" panose="05000000000000000000" pitchFamily="2" charset="2"/>
              </a:rPr>
              <a:t>DEMO SCRIPT</a:t>
            </a:r>
          </a:p>
          <a:p>
            <a:pPr marL="0" lvl="1" defTabSz="924733">
              <a:defRPr/>
            </a:pPr>
            <a:r>
              <a:rPr lang="en-US" sz="1400" dirty="0">
                <a:sym typeface="Wingdings" panose="05000000000000000000" pitchFamily="2" charset="2"/>
              </a:rPr>
              <a:t>From the Ixia start a traffic flow from Tester Port 3 at the Remote Site to the Tester Port 1 host at Data Center 2.   </a:t>
            </a:r>
          </a:p>
          <a:p>
            <a:pPr marL="0" lvl="1" defTabSz="924733">
              <a:defRPr/>
            </a:pPr>
            <a:endParaRPr lang="en-US" sz="1400" dirty="0">
              <a:sym typeface="Wingdings" panose="05000000000000000000" pitchFamily="2" charset="2"/>
            </a:endParaRPr>
          </a:p>
          <a:p>
            <a:pPr marL="0" lvl="1" defTabSz="924733">
              <a:defRPr/>
            </a:pPr>
            <a:r>
              <a:rPr lang="en-US" sz="1400" dirty="0">
                <a:sym typeface="Wingdings" panose="05000000000000000000" pitchFamily="2" charset="2"/>
              </a:rPr>
              <a:t>The MPLS LSP statistics on PE31 confirm that traffic is sent directly to PE21.</a:t>
            </a:r>
          </a:p>
          <a:p>
            <a:pPr eaLnBrk="1" hangingPunct="1">
              <a:spcBef>
                <a:spcPct val="0"/>
              </a:spcBef>
            </a:pPr>
            <a:endParaRPr lang="en-US"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23</a:t>
            </a:fld>
            <a:endParaRPr lang="en-US"/>
          </a:p>
        </p:txBody>
      </p:sp>
    </p:spTree>
    <p:extLst>
      <p:ext uri="{BB962C8B-B14F-4D97-AF65-F5344CB8AC3E}">
        <p14:creationId xmlns:p14="http://schemas.microsoft.com/office/powerpoint/2010/main" val="31925953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pPr defTabSz="924733" eaLnBrk="1" hangingPunct="1">
              <a:spcBef>
                <a:spcPct val="0"/>
              </a:spcBef>
            </a:pPr>
            <a:r>
              <a:rPr lang="en-US" u="sng" dirty="0"/>
              <a:t>CLI INSTRUCTIONS</a:t>
            </a:r>
          </a:p>
          <a:p>
            <a:pPr eaLnBrk="1" hangingPunct="1">
              <a:spcBef>
                <a:spcPct val="0"/>
              </a:spcBef>
            </a:pPr>
            <a:r>
              <a:rPr lang="en-US" dirty="0"/>
              <a:t>Execute the commands below on CE10 to simulate TP1 moving from DC1 to DC2.  Note that all that is being done here is changing the VLAN membership of the access port TP1 is connected to.  On CE10 VLAN 2 connects to PE21 port xe-0/0/0.</a:t>
            </a:r>
          </a:p>
          <a:p>
            <a:pPr eaLnBrk="1" hangingPunct="1">
              <a:spcBef>
                <a:spcPct val="0"/>
              </a:spcBef>
            </a:pPr>
            <a:endParaRPr lang="en-US" dirty="0">
              <a:ea typeface="ＭＳ Ｐゴシック" pitchFamily="34" charset="-128"/>
            </a:endParaRPr>
          </a:p>
          <a:p>
            <a:pPr lvl="2"/>
            <a:r>
              <a:rPr lang="en-US" sz="1100" dirty="0">
                <a:latin typeface="Courier New" panose="02070309020205020404" pitchFamily="49" charset="0"/>
                <a:cs typeface="Courier New" panose="02070309020205020404" pitchFamily="49" charset="0"/>
              </a:rPr>
              <a:t>delete interfaces ge-0/0/0.0 family </a:t>
            </a:r>
            <a:r>
              <a:rPr lang="en-US" sz="1100" dirty="0" err="1">
                <a:latin typeface="Courier New" panose="02070309020205020404" pitchFamily="49" charset="0"/>
                <a:cs typeface="Courier New" panose="02070309020205020404" pitchFamily="49" charset="0"/>
              </a:rPr>
              <a:t>ethernet</a:t>
            </a:r>
            <a:r>
              <a:rPr lang="en-US" sz="1100" dirty="0">
                <a:latin typeface="Courier New" panose="02070309020205020404" pitchFamily="49" charset="0"/>
                <a:cs typeface="Courier New" panose="02070309020205020404" pitchFamily="49" charset="0"/>
              </a:rPr>
              <a:t>-switching </a:t>
            </a:r>
            <a:r>
              <a:rPr lang="en-US" sz="1100" dirty="0" err="1">
                <a:latin typeface="Courier New" panose="02070309020205020404" pitchFamily="49" charset="0"/>
                <a:cs typeface="Courier New" panose="02070309020205020404" pitchFamily="49" charset="0"/>
              </a:rPr>
              <a:t>vlan</a:t>
            </a:r>
            <a:r>
              <a:rPr lang="en-US" sz="1100" dirty="0">
                <a:latin typeface="Courier New" panose="02070309020205020404" pitchFamily="49" charset="0"/>
                <a:cs typeface="Courier New" panose="02070309020205020404" pitchFamily="49" charset="0"/>
              </a:rPr>
              <a:t> members 2</a:t>
            </a:r>
          </a:p>
          <a:p>
            <a:pPr lvl="2"/>
            <a:r>
              <a:rPr lang="en-US" sz="1100" dirty="0">
                <a:latin typeface="Courier New" panose="02070309020205020404" pitchFamily="49" charset="0"/>
                <a:cs typeface="Courier New" panose="02070309020205020404" pitchFamily="49" charset="0"/>
              </a:rPr>
              <a:t>set interfaces ge-0/0/0.0 family </a:t>
            </a:r>
            <a:r>
              <a:rPr lang="en-US" sz="1100" dirty="0" err="1">
                <a:latin typeface="Courier New" panose="02070309020205020404" pitchFamily="49" charset="0"/>
                <a:cs typeface="Courier New" panose="02070309020205020404" pitchFamily="49" charset="0"/>
              </a:rPr>
              <a:t>ethernet</a:t>
            </a:r>
            <a:r>
              <a:rPr lang="en-US" sz="1100" dirty="0">
                <a:latin typeface="Courier New" panose="02070309020205020404" pitchFamily="49" charset="0"/>
                <a:cs typeface="Courier New" panose="02070309020205020404" pitchFamily="49" charset="0"/>
              </a:rPr>
              <a:t>-switching </a:t>
            </a:r>
            <a:r>
              <a:rPr lang="en-US" sz="1100" dirty="0" err="1">
                <a:latin typeface="Courier New" panose="02070309020205020404" pitchFamily="49" charset="0"/>
                <a:cs typeface="Courier New" panose="02070309020205020404" pitchFamily="49" charset="0"/>
              </a:rPr>
              <a:t>vlan</a:t>
            </a:r>
            <a:r>
              <a:rPr lang="en-US" sz="1100" dirty="0">
                <a:latin typeface="Courier New" panose="02070309020205020404" pitchFamily="49" charset="0"/>
                <a:cs typeface="Courier New" panose="02070309020205020404" pitchFamily="49" charset="0"/>
              </a:rPr>
              <a:t> members 100</a:t>
            </a:r>
          </a:p>
          <a:p>
            <a:pPr lvl="2"/>
            <a:r>
              <a:rPr lang="en-US" sz="1100" dirty="0">
                <a:latin typeface="Courier New" panose="02070309020205020404" pitchFamily="49" charset="0"/>
                <a:cs typeface="Courier New" panose="02070309020205020404" pitchFamily="49" charset="0"/>
              </a:rPr>
              <a:t>commit</a:t>
            </a:r>
          </a:p>
          <a:p>
            <a:pPr lvl="2"/>
            <a:endParaRPr lang="en-US" sz="1100" dirty="0">
              <a:latin typeface="Courier New" panose="02070309020205020404" pitchFamily="49" charset="0"/>
              <a:cs typeface="Courier New" panose="02070309020205020404" pitchFamily="49" charset="0"/>
            </a:endParaRPr>
          </a:p>
          <a:p>
            <a:pPr lvl="2"/>
            <a:r>
              <a:rPr lang="en-US" sz="1100" dirty="0">
                <a:latin typeface="Courier New" panose="02070309020205020404" pitchFamily="49" charset="0"/>
                <a:cs typeface="Courier New" panose="02070309020205020404" pitchFamily="49" charset="0"/>
              </a:rPr>
              <a:t>OR</a:t>
            </a:r>
          </a:p>
          <a:p>
            <a:pPr lvl="2"/>
            <a:endParaRPr lang="en-US" sz="1100" dirty="0">
              <a:latin typeface="Courier New" panose="02070309020205020404" pitchFamily="49" charset="0"/>
              <a:cs typeface="Courier New" panose="02070309020205020404" pitchFamily="49" charset="0"/>
            </a:endParaRPr>
          </a:p>
          <a:p>
            <a:pPr lvl="2"/>
            <a:r>
              <a:rPr lang="en-US" sz="1100" dirty="0">
                <a:latin typeface="Courier New" panose="02070309020205020404" pitchFamily="49" charset="0"/>
                <a:cs typeface="Courier New" panose="02070309020205020404" pitchFamily="49" charset="0"/>
              </a:rPr>
              <a:t>rollback 1</a:t>
            </a:r>
          </a:p>
          <a:p>
            <a:pPr lvl="2"/>
            <a:r>
              <a:rPr lang="en-US" sz="1100" dirty="0">
                <a:latin typeface="Courier New" panose="02070309020205020404" pitchFamily="49" charset="0"/>
                <a:cs typeface="Courier New" panose="02070309020205020404" pitchFamily="49" charset="0"/>
              </a:rPr>
              <a:t>commit and</a:t>
            </a:r>
            <a:endParaRPr lang="en-US" dirty="0"/>
          </a:p>
          <a:p>
            <a:pPr eaLnBrk="1" hangingPunct="1">
              <a:spcBef>
                <a:spcPct val="0"/>
              </a:spcBef>
            </a:pPr>
            <a:endParaRPr lang="en-US" dirty="0" smtClean="0">
              <a:ea typeface="ＭＳ Ｐゴシック" pitchFamily="34" charset="-128"/>
            </a:endParaRPr>
          </a:p>
          <a:p>
            <a:pPr marL="0" lvl="1" defTabSz="924733" eaLnBrk="1" hangingPunct="1">
              <a:spcBef>
                <a:spcPct val="0"/>
              </a:spcBef>
              <a:defRPr/>
            </a:pPr>
            <a:r>
              <a:rPr lang="en-US" sz="1400" dirty="0">
                <a:latin typeface="Arial" panose="020B0604020202020204" pitchFamily="34" charset="0"/>
                <a:cs typeface="Arial" panose="020B0604020202020204" pitchFamily="34" charset="0"/>
              </a:rPr>
              <a:t>To send ARP on Ixia navigate to </a:t>
            </a:r>
            <a:r>
              <a:rPr lang="en-US" sz="1400" dirty="0" err="1">
                <a:latin typeface="Arial" panose="020B0604020202020204" pitchFamily="34" charset="0"/>
                <a:cs typeface="Arial" panose="020B0604020202020204" pitchFamily="34" charset="0"/>
              </a:rPr>
              <a:t>Protocols</a:t>
            </a:r>
            <a:r>
              <a:rPr lang="en-US" sz="1400" dirty="0" err="1">
                <a:latin typeface="Arial" panose="020B0604020202020204" pitchFamily="34" charset="0"/>
                <a:cs typeface="Arial" panose="020B0604020202020204" pitchFamily="34" charset="0"/>
                <a:sym typeface="Wingdings" panose="05000000000000000000" pitchFamily="2" charset="2"/>
              </a:rPr>
              <a:t>Protocol</a:t>
            </a:r>
            <a:r>
              <a:rPr lang="en-US" sz="1400" dirty="0">
                <a:latin typeface="Arial" panose="020B0604020202020204" pitchFamily="34" charset="0"/>
                <a:cs typeface="Arial" panose="020B0604020202020204" pitchFamily="34" charset="0"/>
                <a:sym typeface="Wingdings" panose="05000000000000000000" pitchFamily="2" charset="2"/>
              </a:rPr>
              <a:t> Interfaces.   Then select the row for “TP1” and click “Send ARP” at the top of the window.</a:t>
            </a:r>
          </a:p>
          <a:p>
            <a:pPr marL="0" lvl="1" defTabSz="924733" eaLnBrk="1" hangingPunct="1">
              <a:spcBef>
                <a:spcPct val="0"/>
              </a:spcBef>
              <a:defRPr/>
            </a:pPr>
            <a:endParaRPr lang="en-US" sz="1400" dirty="0">
              <a:latin typeface="Arial" panose="020B0604020202020204" pitchFamily="34" charset="0"/>
              <a:cs typeface="Arial" panose="020B0604020202020204" pitchFamily="34" charset="0"/>
              <a:sym typeface="Wingdings" panose="05000000000000000000" pitchFamily="2" charset="2"/>
            </a:endParaRPr>
          </a:p>
          <a:p>
            <a:pPr eaLnBrk="1" hangingPunct="1">
              <a:spcBef>
                <a:spcPct val="0"/>
              </a:spcBef>
            </a:pPr>
            <a:r>
              <a:rPr lang="en-US" u="sng" dirty="0"/>
              <a:t>DEMO SCRIPT</a:t>
            </a:r>
          </a:p>
          <a:p>
            <a:pPr eaLnBrk="1" hangingPunct="1">
              <a:spcBef>
                <a:spcPct val="0"/>
              </a:spcBef>
            </a:pPr>
            <a:r>
              <a:rPr lang="en-US" dirty="0"/>
              <a:t>Now lets simulate the moving of the Tester Port 1 host from Data Center 2 to Data Center 1, similar to a </a:t>
            </a:r>
            <a:r>
              <a:rPr lang="en-US" dirty="0" err="1"/>
              <a:t>Vmware</a:t>
            </a:r>
            <a:r>
              <a:rPr lang="en-US" dirty="0"/>
              <a:t> </a:t>
            </a:r>
            <a:r>
              <a:rPr lang="en-US" dirty="0" err="1"/>
              <a:t>Vmotion</a:t>
            </a:r>
            <a:r>
              <a:rPr lang="en-US" dirty="0"/>
              <a:t> event.   This is done by modifying the configuration on CE10. </a:t>
            </a:r>
          </a:p>
          <a:p>
            <a:pPr eaLnBrk="1" hangingPunct="1">
              <a:spcBef>
                <a:spcPct val="0"/>
              </a:spcBef>
            </a:pPr>
            <a:endParaRPr lang="en-US" dirty="0"/>
          </a:p>
          <a:p>
            <a:pPr eaLnBrk="1" hangingPunct="1">
              <a:spcBef>
                <a:spcPct val="0"/>
              </a:spcBef>
            </a:pPr>
            <a:r>
              <a:rPr lang="en-US" dirty="0"/>
              <a:t>After the host is moved we need to transmit an ARP packet which is required in order for PE11 and PE12 to send an updated host route to PE31.  </a:t>
            </a:r>
          </a:p>
          <a:p>
            <a:pPr eaLnBrk="1" hangingPunct="1">
              <a:spcBef>
                <a:spcPct val="0"/>
              </a:spcBef>
            </a:pPr>
            <a:endParaRPr lang="en-US" dirty="0"/>
          </a:p>
          <a:p>
            <a:pPr eaLnBrk="1" hangingPunct="1">
              <a:spcBef>
                <a:spcPct val="0"/>
              </a:spcBef>
            </a:pPr>
            <a:r>
              <a:rPr lang="en-US" dirty="0"/>
              <a:t>This </a:t>
            </a:r>
            <a:r>
              <a:rPr lang="en-US" dirty="0" smtClean="0"/>
              <a:t>simulates </a:t>
            </a:r>
            <a:r>
              <a:rPr lang="en-US" dirty="0"/>
              <a:t>the behavior of an actual Virtual Machine host, which transmit a Gratuitous ARP after it has been moved to the target server.</a:t>
            </a:r>
          </a:p>
          <a:p>
            <a:pPr marL="0" lvl="1" defTabSz="924733" eaLnBrk="1" hangingPunct="1">
              <a:spcBef>
                <a:spcPct val="0"/>
              </a:spcBef>
              <a:defRPr/>
            </a:pPr>
            <a:endParaRPr lang="en-GB" sz="1400" dirty="0">
              <a:latin typeface="Arial" panose="020B0604020202020204" pitchFamily="34" charset="0"/>
              <a:cs typeface="Arial" panose="020B0604020202020204" pitchFamily="34" charset="0"/>
            </a:endParaRPr>
          </a:p>
          <a:p>
            <a:pPr eaLnBrk="1" hangingPunct="1">
              <a:spcBef>
                <a:spcPct val="0"/>
              </a:spcBef>
            </a:pPr>
            <a:endParaRPr lang="en-US"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24</a:t>
            </a:fld>
            <a:endParaRPr lang="en-US"/>
          </a:p>
        </p:txBody>
      </p:sp>
    </p:spTree>
    <p:extLst>
      <p:ext uri="{BB962C8B-B14F-4D97-AF65-F5344CB8AC3E}">
        <p14:creationId xmlns:p14="http://schemas.microsoft.com/office/powerpoint/2010/main" val="2633768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spcBef>
                <a:spcPct val="0"/>
              </a:spcBef>
            </a:pPr>
            <a:r>
              <a:rPr lang="en-US" dirty="0" smtClean="0">
                <a:ea typeface="ＭＳ Ｐゴシック" pitchFamily="34" charset="-128"/>
              </a:rPr>
              <a:t>When the</a:t>
            </a:r>
            <a:r>
              <a:rPr lang="en-US" baseline="0" dirty="0" smtClean="0">
                <a:ea typeface="ＭＳ Ｐゴシック" pitchFamily="34" charset="-128"/>
              </a:rPr>
              <a:t> t</a:t>
            </a:r>
            <a:r>
              <a:rPr lang="en-US" dirty="0" smtClean="0">
                <a:ea typeface="ＭＳ Ｐゴシック" pitchFamily="34" charset="-128"/>
              </a:rPr>
              <a:t>raffic</a:t>
            </a:r>
            <a:r>
              <a:rPr lang="en-US" baseline="0" dirty="0" smtClean="0">
                <a:ea typeface="ＭＳ Ｐゴシック" pitchFamily="34" charset="-128"/>
              </a:rPr>
              <a:t> flow is restarted we can see from the MPLS LSP statistics on PE31 that the flow is forwarded to a PE in Data Center 1.</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This confirms that traffic from the Remote Site continues to take the most direct path to the destination host, even after it has moved.</a:t>
            </a:r>
          </a:p>
          <a:p>
            <a:pPr eaLnBrk="1" hangingPunct="1">
              <a:spcBef>
                <a:spcPct val="0"/>
              </a:spcBef>
            </a:pPr>
            <a:endParaRPr lang="en-US" baseline="0" dirty="0" smtClean="0">
              <a:ea typeface="ＭＳ Ｐゴシック" pitchFamily="34" charset="-128"/>
            </a:endParaRPr>
          </a:p>
          <a:p>
            <a:pPr eaLnBrk="1" hangingPunct="1">
              <a:spcBef>
                <a:spcPct val="0"/>
              </a:spcBef>
            </a:pPr>
            <a:endParaRPr lang="en-US" dirty="0" smtClean="0">
              <a:ea typeface="ＭＳ Ｐゴシック" pitchFamily="34" charset="-128"/>
            </a:endParaRPr>
          </a:p>
          <a:p>
            <a:pPr eaLnBrk="1" hangingPunct="1">
              <a:spcBef>
                <a:spcPct val="0"/>
              </a:spcBef>
            </a:pPr>
            <a:r>
              <a:rPr lang="en-US" u="sng" dirty="0" smtClean="0">
                <a:ea typeface="ＭＳ Ｐゴシック" pitchFamily="34" charset="-128"/>
              </a:rPr>
              <a:t>FINAL STEP</a:t>
            </a:r>
            <a:r>
              <a:rPr lang="en-US" dirty="0" smtClean="0">
                <a:ea typeface="ＭＳ Ｐゴシック" pitchFamily="34" charset="-128"/>
              </a:rPr>
              <a:t> - When finished stop</a:t>
            </a:r>
            <a:r>
              <a:rPr lang="en-US" baseline="0" dirty="0" smtClean="0">
                <a:ea typeface="ＭＳ Ｐゴシック" pitchFamily="34" charset="-128"/>
              </a:rPr>
              <a:t> the Ixia traffic flow.</a:t>
            </a:r>
            <a:endParaRPr lang="en-US"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25</a:t>
            </a:fld>
            <a:endParaRPr lang="en-US"/>
          </a:p>
        </p:txBody>
      </p:sp>
    </p:spTree>
    <p:extLst>
      <p:ext uri="{BB962C8B-B14F-4D97-AF65-F5344CB8AC3E}">
        <p14:creationId xmlns:p14="http://schemas.microsoft.com/office/powerpoint/2010/main" val="17931467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lets summarize some of the key features that we have covered in this Use Case.</a:t>
            </a:r>
          </a:p>
          <a:p>
            <a:endParaRPr lang="en-US" dirty="0" smtClean="0"/>
          </a:p>
          <a:p>
            <a:r>
              <a:rPr lang="en-US" baseline="0" dirty="0" smtClean="0"/>
              <a:t>First, we reviewed the all active Multi-Homing configuration and demonstrated that a remote PE can load balance traffic to both of the PEs connected to the multi-homed ethernet segment.</a:t>
            </a:r>
          </a:p>
          <a:p>
            <a:endParaRPr lang="en-US" baseline="0" dirty="0" smtClean="0"/>
          </a:p>
          <a:p>
            <a:r>
              <a:rPr lang="en-US" baseline="0" dirty="0" smtClean="0"/>
              <a:t>For Default Gateway Synchronization and IP-MAC Synchronization we demonstrated how the traffic flows were forwarded along the most optimal paths, even when a host was moved from one Data Center to another.</a:t>
            </a:r>
          </a:p>
          <a:p>
            <a:endParaRPr lang="en-US" baseline="0" dirty="0" smtClean="0"/>
          </a:p>
          <a:p>
            <a:r>
              <a:rPr lang="en-US" baseline="0" dirty="0" smtClean="0"/>
              <a:t>Finally, another point to emphasize is the ease of provisioning EVPN.   We reviewed the EVPN routing instance configuration and note here that it can be easily integrated into an existing network that supports other VPN services such as VPLS or IPVPN since it uses Multi Protocol BGP in the control plane.   We also mentioned the Designated Forwarding election process and Aliasing feature which take place automatically and do not require any special configuration.</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6B54C00-20FA-43DD-9D8C-9B8A54BE6050}" type="slidenum">
              <a:rPr lang="en-US" smtClean="0"/>
              <a:pPr/>
              <a:t>26</a:t>
            </a:fld>
            <a:endParaRPr lang="en-US" dirty="0"/>
          </a:p>
        </p:txBody>
      </p:sp>
    </p:spTree>
    <p:extLst>
      <p:ext uri="{BB962C8B-B14F-4D97-AF65-F5344CB8AC3E}">
        <p14:creationId xmlns:p14="http://schemas.microsoft.com/office/powerpoint/2010/main" val="10598418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27</a:t>
            </a:fld>
            <a:endParaRPr lang="en-US"/>
          </a:p>
        </p:txBody>
      </p:sp>
    </p:spTree>
    <p:extLst>
      <p:ext uri="{BB962C8B-B14F-4D97-AF65-F5344CB8AC3E}">
        <p14:creationId xmlns:p14="http://schemas.microsoft.com/office/powerpoint/2010/main" val="6458333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28</a:t>
            </a:fld>
            <a:endParaRPr lang="en-US" dirty="0"/>
          </a:p>
        </p:txBody>
      </p:sp>
    </p:spTree>
    <p:extLst>
      <p:ext uri="{BB962C8B-B14F-4D97-AF65-F5344CB8AC3E}">
        <p14:creationId xmlns:p14="http://schemas.microsoft.com/office/powerpoint/2010/main" val="17828397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txBox="1">
            <a:spLocks noGrp="1" noChangeArrowheads="1"/>
          </p:cNvSpPr>
          <p:nvPr/>
        </p:nvSpPr>
        <p:spPr bwMode="auto">
          <a:xfrm>
            <a:off x="3979930" y="8845045"/>
            <a:ext cx="3044719" cy="465614"/>
          </a:xfrm>
          <a:prstGeom prst="rect">
            <a:avLst/>
          </a:prstGeom>
          <a:noFill/>
          <a:ln w="9525">
            <a:noFill/>
            <a:miter lim="800000"/>
            <a:headEnd/>
            <a:tailEnd/>
          </a:ln>
        </p:spPr>
        <p:txBody>
          <a:bodyPr lIns="92473" tIns="46237" rIns="92473" bIns="46237" anchor="b"/>
          <a:lstStyle/>
          <a:p>
            <a:pPr algn="r"/>
            <a:fld id="{A0AA762C-6153-4D8E-B669-B64B484E4F57}" type="slidenum">
              <a:rPr lang="en-US" sz="1200">
                <a:latin typeface="Calibri" pitchFamily="34" charset="0"/>
              </a:rPr>
              <a:pPr algn="r"/>
              <a:t>29</a:t>
            </a:fld>
            <a:endParaRPr lang="en-US" sz="1200" dirty="0">
              <a:latin typeface="Calibri" pitchFamily="34" charset="0"/>
            </a:endParaRPr>
          </a:p>
        </p:txBody>
      </p:sp>
      <p:sp>
        <p:nvSpPr>
          <p:cNvPr id="71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1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aseline="0" dirty="0" smtClean="0"/>
              <a:t>This concludes the overview of the EVPN DCI Use Case.  I hope this has helped you get a better understanding of the Use Case and will help you with your presentation to your customer.  </a:t>
            </a:r>
            <a:r>
              <a:rPr lang="en-US" baseline="0" smtClean="0"/>
              <a:t>Thank you.</a:t>
            </a:r>
          </a:p>
          <a:p>
            <a:pPr eaLnBrk="1" hangingPunct="1">
              <a:spcBef>
                <a:spcPct val="0"/>
              </a:spcBef>
            </a:pPr>
            <a:endParaRPr lang="en-US" dirty="0" smtClean="0">
              <a:cs typeface="Arial" charset="0"/>
            </a:endParaRPr>
          </a:p>
        </p:txBody>
      </p:sp>
    </p:spTree>
    <p:extLst>
      <p:ext uri="{BB962C8B-B14F-4D97-AF65-F5344CB8AC3E}">
        <p14:creationId xmlns:p14="http://schemas.microsoft.com/office/powerpoint/2010/main" val="1952095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spcBef>
                <a:spcPct val="0"/>
              </a:spcBef>
            </a:pPr>
            <a:r>
              <a:rPr lang="en-US" dirty="0" smtClean="0">
                <a:ea typeface="ＭＳ Ｐゴシック" pitchFamily="34" charset="-128"/>
              </a:rPr>
              <a:t>This slide shows the physical topology of the EVPN DCI Use</a:t>
            </a:r>
            <a:r>
              <a:rPr lang="en-US" baseline="0" dirty="0" smtClean="0">
                <a:ea typeface="ＭＳ Ｐゴシック" pitchFamily="34" charset="-128"/>
              </a:rPr>
              <a:t> Case.</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The topology includes 3 different locations, Data Center 1, Data Center 2, and a Remote Site.  Each site has either 1 or 2 Provider Edge routers.</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Note that Tester Port 1 is connected to an access port on a layer 2 edge switch CE10.  The VLAN membership of this access port determines which Data Center the Tester Port 1 host is connected to.  Initially Tester Port 1 is a member of VLAN 100 which connects to PE11 and PE12 in Data Center 1.  During the demonstration Tester Port 1 is logically moved to Data Center 2 by changing the VLAN membership of this access port to VLAN 2.</a:t>
            </a:r>
          </a:p>
          <a:p>
            <a:pPr eaLnBrk="1" hangingPunct="1">
              <a:spcBef>
                <a:spcPct val="0"/>
              </a:spcBef>
            </a:pPr>
            <a:endParaRPr lang="en-US" baseline="0" dirty="0" smtClean="0">
              <a:ea typeface="ＭＳ Ｐゴシック" pitchFamily="34" charset="-128"/>
            </a:endParaRPr>
          </a:p>
          <a:p>
            <a:pPr defTabSz="924733" eaLnBrk="1" hangingPunct="1">
              <a:spcBef>
                <a:spcPct val="0"/>
              </a:spcBef>
              <a:defRPr/>
            </a:pPr>
            <a:r>
              <a:rPr lang="en-GB" dirty="0">
                <a:latin typeface="Calibri" panose="020F0502020204030204" pitchFamily="34" charset="0"/>
              </a:rPr>
              <a:t>The logical topology diagrams display a CE20 switch at Data </a:t>
            </a:r>
            <a:r>
              <a:rPr lang="en-GB" dirty="0" err="1">
                <a:latin typeface="Calibri" panose="020F0502020204030204" pitchFamily="34" charset="0"/>
              </a:rPr>
              <a:t>Center</a:t>
            </a:r>
            <a:r>
              <a:rPr lang="en-GB" dirty="0">
                <a:latin typeface="Calibri" panose="020F0502020204030204" pitchFamily="34" charset="0"/>
              </a:rPr>
              <a:t> 2.   </a:t>
            </a:r>
            <a:r>
              <a:rPr lang="en-GB" dirty="0" smtClean="0">
                <a:latin typeface="Calibri" panose="020F0502020204030204" pitchFamily="34" charset="0"/>
              </a:rPr>
              <a:t>However, note </a:t>
            </a:r>
            <a:r>
              <a:rPr lang="en-GB" dirty="0">
                <a:latin typeface="Calibri" panose="020F0502020204030204" pitchFamily="34" charset="0"/>
              </a:rPr>
              <a:t>that CE20 is not a separate physical switch, it is a logical switch.</a:t>
            </a:r>
          </a:p>
          <a:p>
            <a:pPr defTabSz="924733" eaLnBrk="1" hangingPunct="1">
              <a:spcBef>
                <a:spcPct val="0"/>
              </a:spcBef>
              <a:defRPr/>
            </a:pPr>
            <a:endParaRPr lang="en-GB" dirty="0">
              <a:latin typeface="Calibri" panose="020F0502020204030204" pitchFamily="34" charset="0"/>
            </a:endParaRPr>
          </a:p>
          <a:p>
            <a:pPr eaLnBrk="1" hangingPunct="1">
              <a:spcBef>
                <a:spcPct val="0"/>
              </a:spcBef>
            </a:pPr>
            <a:endParaRPr lang="en-US" baseline="0" dirty="0" smtClean="0">
              <a:ea typeface="ＭＳ Ｐゴシック" pitchFamily="34" charset="-128"/>
            </a:endParaRPr>
          </a:p>
          <a:p>
            <a:pPr eaLnBrk="1" hangingPunct="1">
              <a:spcBef>
                <a:spcPct val="0"/>
              </a:spcBef>
            </a:pPr>
            <a:endParaRPr lang="en-US" baseline="0" dirty="0" smtClean="0">
              <a:ea typeface="ＭＳ Ｐゴシック" pitchFamily="34" charset="-128"/>
            </a:endParaRPr>
          </a:p>
          <a:p>
            <a:pPr eaLnBrk="1" hangingPunct="1">
              <a:spcBef>
                <a:spcPct val="0"/>
              </a:spcBef>
            </a:pPr>
            <a:endParaRPr lang="en-US" baseline="0" dirty="0" smtClean="0">
              <a:ea typeface="ＭＳ Ｐゴシック" pitchFamily="34" charset="-128"/>
            </a:endParaRPr>
          </a:p>
          <a:p>
            <a:pPr eaLnBrk="1" hangingPunct="1">
              <a:spcBef>
                <a:spcPct val="0"/>
              </a:spcBef>
            </a:pPr>
            <a:endParaRPr lang="en-US" baseline="0" dirty="0" smtClean="0">
              <a:ea typeface="ＭＳ Ｐゴシック" pitchFamily="34" charset="-128"/>
            </a:endParaRPr>
          </a:p>
          <a:p>
            <a:pPr eaLnBrk="1" hangingPunct="1">
              <a:spcBef>
                <a:spcPct val="0"/>
              </a:spcBef>
            </a:pPr>
            <a:endParaRPr lang="en-US" baseline="0"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3</a:t>
            </a:fld>
            <a:endParaRPr lang="en-US"/>
          </a:p>
        </p:txBody>
      </p:sp>
    </p:spTree>
    <p:extLst>
      <p:ext uri="{BB962C8B-B14F-4D97-AF65-F5344CB8AC3E}">
        <p14:creationId xmlns:p14="http://schemas.microsoft.com/office/powerpoint/2010/main" val="3483803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during the demonstration, you are not sure about how to start a traffic flow or what CLI commands to enter, just check the notes pages for instructions.</a:t>
            </a:r>
          </a:p>
          <a:p>
            <a:endParaRPr lang="en-US" baseline="0" dirty="0" smtClean="0"/>
          </a:p>
          <a:p>
            <a:r>
              <a:rPr lang="en-US" baseline="0" dirty="0" smtClean="0"/>
              <a:t>In general it is a good idea to run through the demo a few times on your own before presenting to your customer.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4</a:t>
            </a:fld>
            <a:endParaRPr lang="en-US" dirty="0"/>
          </a:p>
        </p:txBody>
      </p:sp>
    </p:spTree>
    <p:extLst>
      <p:ext uri="{BB962C8B-B14F-4D97-AF65-F5344CB8AC3E}">
        <p14:creationId xmlns:p14="http://schemas.microsoft.com/office/powerpoint/2010/main" val="7995768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main application of EVPN is Data Center Interconnect which provides seamless layer 2 interconnectivity between Data Centers over a Layer 3 core network.  A driver for this type of connectivity is seamless workload migration, or the ability to move Virtual machines between Data Centers to improve application performance, improve server resource utilization, and maintain high availability of applications.  EVPN is essentially a layer 2 VPN service and that provides connectivity regardless of what type of Data Center technology is used at each site.</a:t>
            </a:r>
          </a:p>
          <a:p>
            <a:endParaRPr lang="en-US" baseline="0" dirty="0" smtClean="0"/>
          </a:p>
          <a:p>
            <a:r>
              <a:rPr lang="en-US" baseline="0" dirty="0" smtClean="0"/>
              <a:t>EVPN is a standards based solution that addresses specific requirements for the Data Center Interconnectivity application.  What is unique about EVPN, as compared to VPLS and other L2 forwarding solutions, is that MAC learning occurs in the control plane.  This enables a set of features that addresses the requirements for DCI including optimization of traffic paths to and from mobile hosts in the Data Center, Multi-homing for load balancing and resiliency, and seamless integration of layer 3 routing. </a:t>
            </a:r>
          </a:p>
          <a:p>
            <a:endParaRPr lang="en-US" baseline="0" dirty="0" smtClean="0"/>
          </a:p>
          <a:p>
            <a:r>
              <a:rPr lang="en-US" baseline="0" dirty="0" smtClean="0"/>
              <a:t>Juniper is co-author of the EVPN IETF standard and offers an advanced feature set in its software implementation across multiple products.</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5</a:t>
            </a:fld>
            <a:endParaRPr lang="en-US" dirty="0"/>
          </a:p>
        </p:txBody>
      </p:sp>
    </p:spTree>
    <p:extLst>
      <p:ext uri="{BB962C8B-B14F-4D97-AF65-F5344CB8AC3E}">
        <p14:creationId xmlns:p14="http://schemas.microsoft.com/office/powerpoint/2010/main" val="1729090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Agenda for the EVPN DCI Use Case is as follows….</a:t>
            </a:r>
          </a:p>
          <a:p>
            <a:endParaRPr lang="en-US" dirty="0" smtClean="0"/>
          </a:p>
          <a:p>
            <a:r>
              <a:rPr lang="en-US" dirty="0" smtClean="0"/>
              <a:t>First, we will review the network topology and then look at a simple EVPN instance configuration.</a:t>
            </a:r>
          </a:p>
          <a:p>
            <a:endParaRPr lang="en-US" dirty="0" smtClean="0"/>
          </a:p>
          <a:p>
            <a:r>
              <a:rPr lang="en-US" dirty="0" smtClean="0"/>
              <a:t>Then we’ll focus in</a:t>
            </a:r>
            <a:r>
              <a:rPr lang="en-US" baseline="0" dirty="0" smtClean="0"/>
              <a:t> on some of the key attributes of EVPN including multi-homing, traffic load balancing also known as Aliasing, and seamless integration of layer 3 routing.   In the latter section we will focus on the optimization of the forwarding paths taken by traffic flows to and from a host as it moves between Data Centers.</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6</a:t>
            </a:fld>
            <a:endParaRPr lang="en-US" dirty="0"/>
          </a:p>
        </p:txBody>
      </p:sp>
    </p:spTree>
    <p:extLst>
      <p:ext uri="{BB962C8B-B14F-4D97-AF65-F5344CB8AC3E}">
        <p14:creationId xmlns:p14="http://schemas.microsoft.com/office/powerpoint/2010/main" val="2907463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reference, here </a:t>
            </a:r>
            <a:r>
              <a:rPr lang="en-US" dirty="0" smtClean="0"/>
              <a:t>are some of the icons used in the topology diagrams throughout this demonstration.</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7</a:t>
            </a:fld>
            <a:endParaRPr lang="en-US" dirty="0"/>
          </a:p>
        </p:txBody>
      </p:sp>
    </p:spTree>
    <p:extLst>
      <p:ext uri="{BB962C8B-B14F-4D97-AF65-F5344CB8AC3E}">
        <p14:creationId xmlns:p14="http://schemas.microsoft.com/office/powerpoint/2010/main" val="3036981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p:cNvSpPr>
            <a:spLocks noGrp="1" noRot="1" noChangeAspect="1" noTextEdit="1"/>
          </p:cNvSpPr>
          <p:nvPr>
            <p:ph type="sldImg"/>
          </p:nvPr>
        </p:nvSpPr>
        <p:spPr bwMode="auto">
          <a:noFill/>
          <a:ln>
            <a:solidFill>
              <a:srgbClr val="000000"/>
            </a:solidFill>
            <a:miter lim="800000"/>
            <a:headEnd/>
            <a:tailEnd/>
          </a:ln>
        </p:spPr>
      </p:sp>
      <p:sp>
        <p:nvSpPr>
          <p:cNvPr id="6146"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pPr eaLnBrk="1" hangingPunct="1">
              <a:spcBef>
                <a:spcPct val="0"/>
              </a:spcBef>
            </a:pPr>
            <a:r>
              <a:rPr lang="en-US" baseline="0" dirty="0" smtClean="0">
                <a:ea typeface="ＭＳ Ｐゴシック" pitchFamily="34" charset="-128"/>
              </a:rPr>
              <a:t>Each site in the topology has either 1 or 2 PE routers which communicate with each other over an IP Core.</a:t>
            </a:r>
          </a:p>
          <a:p>
            <a:pPr eaLnBrk="1" hangingPunct="1">
              <a:spcBef>
                <a:spcPct val="0"/>
              </a:spcBef>
            </a:pPr>
            <a:r>
              <a:rPr lang="en-US" baseline="0" dirty="0" smtClean="0">
                <a:ea typeface="ＭＳ Ｐゴシック" pitchFamily="34" charset="-128"/>
              </a:rPr>
              <a:t>All core facing interfaces on the PE routers are configured with OSPF.  </a:t>
            </a:r>
          </a:p>
          <a:p>
            <a:pPr eaLnBrk="1" hangingPunct="1">
              <a:spcBef>
                <a:spcPct val="0"/>
              </a:spcBef>
            </a:pPr>
            <a:r>
              <a:rPr lang="en-US" baseline="0" dirty="0" smtClean="0">
                <a:ea typeface="ＭＳ Ｐゴシック" pitchFamily="34" charset="-128"/>
              </a:rPr>
              <a:t>A full mesh of RSVP-TE signaled Label Switched Paths are established between all PE routers.</a:t>
            </a:r>
          </a:p>
          <a:p>
            <a:pPr eaLnBrk="1" hangingPunct="1">
              <a:spcBef>
                <a:spcPct val="0"/>
              </a:spcBef>
            </a:pPr>
            <a:r>
              <a:rPr lang="en-US" baseline="0" dirty="0" smtClean="0">
                <a:ea typeface="ＭＳ Ｐゴシック" pitchFamily="34" charset="-128"/>
              </a:rPr>
              <a:t>Multi Protocol BGP is used to exchange reachability information of the EVPN and IPVPN instances configured on the PE routers.</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In Data Center 1 there are two PE routers configured for Multi-Homing.  A layer 2 switch, CE10, is configured with a LAG whose members terminate on PE11 and PE12.  A single VLAN, VLAN 100, spans all of the devices and is mapped to the EVPN-1 instance on the PEs.  Also, an IRB interface is defined on the VLAN on both PE11 and PE12 with an address of 100.1.1.1 and is used as the default gateway by the host TP1, or Tester Port 1, connected to CE10.  The IRB interface is placed into the IPVPN-1 instance for routing.</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The configuration of the PE router in Data Center 2 is similar.  There, PE21 is configured with an EVPN-1 instance and the VLAN IRB interface has an IP address of 100.1.1.2 which is used as the default gateway by the 4 hosts emulated by TP2, or Tester Port 2.  This IRB interface is also placed into the local IPVPN-1 instance.</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At the Remote site is a single PE router named PE31.  It is configured with only the IPVPN-1 instance.  Tester Port 3 is connected directly to PE31 and will be used to send and receive traffic to host TP1 at the Data Center.</a:t>
            </a:r>
          </a:p>
          <a:p>
            <a:pPr eaLnBrk="1" hangingPunct="1">
              <a:spcBef>
                <a:spcPct val="0"/>
              </a:spcBef>
            </a:pPr>
            <a:endParaRPr lang="en-US" baseline="0" dirty="0" smtClean="0">
              <a:ea typeface="ＭＳ Ｐゴシック" pitchFamily="34" charset="-128"/>
            </a:endParaRPr>
          </a:p>
          <a:p>
            <a:pPr eaLnBrk="1" hangingPunct="1">
              <a:spcBef>
                <a:spcPct val="0"/>
              </a:spcBef>
            </a:pPr>
            <a:r>
              <a:rPr lang="en-US" baseline="0" dirty="0" smtClean="0">
                <a:ea typeface="ＭＳ Ｐゴシック" pitchFamily="34" charset="-128"/>
              </a:rPr>
              <a:t>Since EVPN is a layer 2 VPN service please make note of the IP and MAC address information of the hosts.  The most important one to remember is TP1 with IP address 100.1.1.10 and MAC address of Hex “10”.</a:t>
            </a:r>
          </a:p>
          <a:p>
            <a:pPr eaLnBrk="1" hangingPunct="1">
              <a:spcBef>
                <a:spcPct val="0"/>
              </a:spcBef>
            </a:pPr>
            <a:endParaRPr lang="en-US" baseline="0"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
        <p:nvSpPr>
          <p:cNvPr id="6147" name="Slide Number Placeholder 3"/>
          <p:cNvSpPr>
            <a:spLocks noGrp="1"/>
          </p:cNvSpPr>
          <p:nvPr>
            <p:ph type="sldNum" sz="quarter" idx="5"/>
          </p:nvPr>
        </p:nvSpPr>
        <p:spPr bwMode="auto">
          <a:noFill/>
          <a:ln>
            <a:miter lim="800000"/>
            <a:headEnd/>
            <a:tailEnd/>
          </a:ln>
        </p:spPr>
        <p:txBody>
          <a:bodyPr/>
          <a:lstStyle/>
          <a:p>
            <a:fld id="{C4FECEF0-678D-4C82-9A4C-4A84DB40BD01}" type="slidenum">
              <a:rPr lang="en-US"/>
              <a:pPr/>
              <a:t>8</a:t>
            </a:fld>
            <a:endParaRPr lang="en-US"/>
          </a:p>
        </p:txBody>
      </p:sp>
    </p:spTree>
    <p:extLst>
      <p:ext uri="{BB962C8B-B14F-4D97-AF65-F5344CB8AC3E}">
        <p14:creationId xmlns:p14="http://schemas.microsoft.com/office/powerpoint/2010/main" val="3156744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Currently the Juniper MX supports two types of EVPN Service Interfaces.  The first</a:t>
            </a:r>
            <a:r>
              <a:rPr lang="en-US" baseline="0" dirty="0" smtClean="0"/>
              <a:t> is the VLAN Base Service Interface where there is a 1 to 1 relationship between VLAN and EVPN Instance.  This is the service interface used in this demonstration as seen in the Routing Instance configuration for EVPN-1.  Note that the “instance-type” is “</a:t>
            </a:r>
            <a:r>
              <a:rPr lang="en-US" baseline="0" dirty="0" err="1" smtClean="0"/>
              <a:t>evpn</a:t>
            </a:r>
            <a:r>
              <a:rPr lang="en-US" baseline="0" dirty="0" smtClean="0"/>
              <a:t>”.</a:t>
            </a:r>
          </a:p>
          <a:p>
            <a:endParaRPr lang="en-US" baseline="0" dirty="0" smtClean="0"/>
          </a:p>
          <a:p>
            <a:r>
              <a:rPr lang="en-US" baseline="0" dirty="0" smtClean="0"/>
              <a:t>The other option is the VLAN Aware Bundle Service interface where multiple VLANs are mapped to a single EVPN instance.  Note that each VLAN maintains a separate layer 2 forwarding table in this case.  When configuring an EVPN Instance with multiple VLANs the “instance-type” is set to “virtual-switch”.</a:t>
            </a:r>
            <a:endParaRPr lang="en-US" dirty="0"/>
          </a:p>
        </p:txBody>
      </p:sp>
      <p:sp>
        <p:nvSpPr>
          <p:cNvPr id="4" name="Slide Number Placeholder 3"/>
          <p:cNvSpPr>
            <a:spLocks noGrp="1"/>
          </p:cNvSpPr>
          <p:nvPr>
            <p:ph type="sldNum" sz="quarter" idx="10"/>
          </p:nvPr>
        </p:nvSpPr>
        <p:spPr/>
        <p:txBody>
          <a:bodyPr/>
          <a:lstStyle/>
          <a:p>
            <a:pPr>
              <a:defRPr/>
            </a:pPr>
            <a:fld id="{28A683BC-B1AD-4505-AE3B-3563C05E2FD5}" type="slidenum">
              <a:rPr lang="en-US" smtClean="0"/>
              <a:pPr>
                <a:defRPr/>
              </a:pPr>
              <a:t>9</a:t>
            </a:fld>
            <a:endParaRPr lang="en-US" dirty="0"/>
          </a:p>
        </p:txBody>
      </p:sp>
    </p:spTree>
    <p:extLst>
      <p:ext uri="{BB962C8B-B14F-4D97-AF65-F5344CB8AC3E}">
        <p14:creationId xmlns:p14="http://schemas.microsoft.com/office/powerpoint/2010/main" val="37694384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gray">
          <a:xfrm>
            <a:off x="0" y="0"/>
            <a:ext cx="9144000" cy="6858000"/>
          </a:xfrm>
          <a:prstGeom prst="rect">
            <a:avLst/>
          </a:prstGeom>
          <a:solidFill>
            <a:srgbClr val="DFDFDF"/>
          </a:solidFill>
          <a:ln w="28575" algn="ctr">
            <a:noFill/>
            <a:miter lim="800000"/>
            <a:headEnd/>
            <a:tailEnd/>
          </a:ln>
          <a:effectLst/>
        </p:spPr>
        <p:txBody>
          <a:bodyPr wrap="none" tIns="0" rIns="0" bIns="0" anchor="ctr"/>
          <a:lstStyle/>
          <a:p>
            <a:pPr fontAlgn="auto">
              <a:spcBef>
                <a:spcPts val="0"/>
              </a:spcBef>
              <a:spcAft>
                <a:spcPts val="0"/>
              </a:spcAft>
              <a:defRPr/>
            </a:pPr>
            <a:endParaRPr lang="en-US" dirty="0">
              <a:latin typeface="Arial" pitchFamily="34" charset="0"/>
              <a:cs typeface="+mn-cs"/>
            </a:endParaRPr>
          </a:p>
        </p:txBody>
      </p:sp>
      <p:pic>
        <p:nvPicPr>
          <p:cNvPr id="6" name="Picture 14" descr="juniper_black.png"/>
          <p:cNvPicPr>
            <a:picLocks noChangeAspect="1"/>
          </p:cNvPicPr>
          <p:nvPr/>
        </p:nvPicPr>
        <p:blipFill>
          <a:blip r:embed="rId2" cstate="print"/>
          <a:srcRect/>
          <a:stretch>
            <a:fillRect/>
          </a:stretch>
        </p:blipFill>
        <p:spPr bwMode="auto">
          <a:xfrm>
            <a:off x="6496050" y="917575"/>
            <a:ext cx="1717675" cy="468313"/>
          </a:xfrm>
          <a:prstGeom prst="rect">
            <a:avLst/>
          </a:prstGeom>
          <a:noFill/>
          <a:ln w="9525">
            <a:noFill/>
            <a:miter lim="800000"/>
            <a:headEnd/>
            <a:tailEnd/>
          </a:ln>
        </p:spPr>
      </p:pic>
      <p:sp>
        <p:nvSpPr>
          <p:cNvPr id="2" name="Title 1"/>
          <p:cNvSpPr>
            <a:spLocks noGrp="1"/>
          </p:cNvSpPr>
          <p:nvPr>
            <p:ph type="ctrTitle"/>
          </p:nvPr>
        </p:nvSpPr>
        <p:spPr>
          <a:xfrm>
            <a:off x="914400" y="2532888"/>
            <a:ext cx="7315200" cy="877824"/>
          </a:xfrm>
        </p:spPr>
        <p:txBody>
          <a:bodyPr>
            <a:noAutofit/>
          </a:bodyPr>
          <a:lstStyle>
            <a:lvl1pPr algn="l" defTabSz="457200" rtl="0" eaLnBrk="1" fontAlgn="base" hangingPunct="1">
              <a:lnSpc>
                <a:spcPct val="90000"/>
              </a:lnSpc>
              <a:spcBef>
                <a:spcPct val="0"/>
              </a:spcBef>
              <a:spcAft>
                <a:spcPct val="20000"/>
              </a:spcAft>
              <a:defRPr lang="en-US" sz="3200" b="1" cap="all" baseline="0" dirty="0" smtClean="0">
                <a:solidFill>
                  <a:srgbClr val="292929"/>
                </a:solidFill>
                <a:latin typeface="Arial" pitchFamily="34" charset="0"/>
                <a:ea typeface="+mj-ea"/>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3611880"/>
            <a:ext cx="5943600" cy="1051560"/>
          </a:xfrm>
        </p:spPr>
        <p:txBody>
          <a:bodyPr>
            <a:noAutofit/>
          </a:bodyPr>
          <a:lstStyle>
            <a:lvl1pPr marL="0" indent="0" algn="l" defTabSz="457200" rtl="0" eaLnBrk="1" fontAlgn="base" hangingPunct="1">
              <a:lnSpc>
                <a:spcPct val="95000"/>
              </a:lnSpc>
              <a:spcBef>
                <a:spcPct val="0"/>
              </a:spcBef>
              <a:spcAft>
                <a:spcPts val="600"/>
              </a:spcAft>
              <a:buClrTx/>
              <a:buFontTx/>
              <a:buNone/>
              <a:defRPr lang="en-US" sz="2000" dirty="0" smtClean="0">
                <a:solidFill>
                  <a:srgbClr val="4D4D4D"/>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Rectangle 6"/>
          <p:cNvSpPr/>
          <p:nvPr userDrawn="1"/>
        </p:nvSpPr>
        <p:spPr>
          <a:xfrm>
            <a:off x="0" y="5"/>
            <a:ext cx="9144000" cy="6858000"/>
          </a:xfrm>
          <a:prstGeom prst="rect">
            <a:avLst/>
          </a:prstGeom>
          <a:gradFill flip="none" rotWithShape="1">
            <a:gsLst>
              <a:gs pos="0">
                <a:schemeClr val="accent1"/>
              </a:gs>
              <a:gs pos="100000">
                <a:schemeClr val="accent2"/>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91451" tIns="45725" rIns="91451" bIns="45725" rtlCol="0" anchor="ctr"/>
          <a:lstStyle/>
          <a:p>
            <a:pPr algn="ctr" defTabSz="914504" fontAlgn="base">
              <a:spcBef>
                <a:spcPct val="0"/>
              </a:spcBef>
              <a:spcAft>
                <a:spcPct val="0"/>
              </a:spcAft>
            </a:pPr>
            <a:endParaRPr lang="en-US" dirty="0">
              <a:solidFill>
                <a:srgbClr val="FFFFFF"/>
              </a:solidFill>
            </a:endParaRPr>
          </a:p>
        </p:txBody>
      </p:sp>
      <p:pic>
        <p:nvPicPr>
          <p:cNvPr id="8" name="Picture 7" descr="\\psf\Home\Desktop\Juniper\Global Marketing Summit\Artwork\Flower.White.pn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tretch/>
        </p:blipFill>
        <p:spPr bwMode="auto">
          <a:xfrm>
            <a:off x="2385046" y="839227"/>
            <a:ext cx="9601200" cy="9601200"/>
          </a:xfrm>
          <a:prstGeom prst="rect">
            <a:avLst/>
          </a:prstGeom>
          <a:noFill/>
          <a:ln>
            <a:noFill/>
          </a:ln>
          <a:extLst>
            <a:ext uri="{909E8E84-426E-40DD-AFC4-6F175D3DCCD1}">
              <a14:hiddenFill xmlns:a14="http://schemas.microsoft.com/office/drawing/2010/main">
                <a:solidFill>
                  <a:srgbClr val="FFFFFF"/>
                </a:solidFill>
              </a14:hiddenFill>
            </a:ext>
          </a:extLst>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lgn="l" defTabSz="457200" rtl="0" eaLnBrk="1" fontAlgn="base" hangingPunct="1">
              <a:lnSpc>
                <a:spcPct val="90000"/>
              </a:lnSpc>
              <a:spcBef>
                <a:spcPct val="0"/>
              </a:spcBef>
              <a:spcAft>
                <a:spcPts val="526"/>
              </a:spcAft>
              <a:defRPr lang="en-US" sz="2400" b="1" cap="all" baseline="0" dirty="0" smtClean="0">
                <a:solidFill>
                  <a:srgbClr val="292929"/>
                </a:solidFill>
                <a:latin typeface="+mj-lt"/>
                <a:ea typeface="+mj-ea"/>
                <a:cs typeface="+mj-cs"/>
              </a:defRPr>
            </a:lvl1pPr>
          </a:lstStyle>
          <a:p>
            <a:pPr lvl="0"/>
            <a:r>
              <a:rPr lang="en-US" smtClean="0"/>
              <a:t>Click to edit Master title style</a:t>
            </a:r>
            <a:endParaRPr lang="en-US" dirty="0"/>
          </a:p>
        </p:txBody>
      </p:sp>
      <p:sp>
        <p:nvSpPr>
          <p:cNvPr id="13" name="Content Placeholder 12"/>
          <p:cNvSpPr>
            <a:spLocks noGrp="1"/>
          </p:cNvSpPr>
          <p:nvPr>
            <p:ph sz="quarter" idx="10"/>
          </p:nvPr>
        </p:nvSpPr>
        <p:spPr>
          <a:xfrm>
            <a:off x="366616" y="1134374"/>
            <a:ext cx="8229600" cy="4852358"/>
          </a:xfrm>
        </p:spPr>
        <p:txBody>
          <a:bodyPr/>
          <a:lstStyle>
            <a:lvl1pPr marL="112713" indent="-112713">
              <a:buClr>
                <a:schemeClr val="tx1"/>
              </a:buClr>
              <a:defRPr>
                <a:solidFill>
                  <a:schemeClr val="tx1"/>
                </a:solidFill>
              </a:defRPr>
            </a:lvl1pPr>
            <a:lvl2pPr marL="569913" indent="-225425">
              <a:buClr>
                <a:schemeClr val="tx1"/>
              </a:buClr>
              <a:defRPr>
                <a:solidFill>
                  <a:schemeClr val="tx1"/>
                </a:solidFill>
              </a:defRPr>
            </a:lvl2pPr>
            <a:lvl3pPr marL="854075" indent="-223838">
              <a:buClr>
                <a:schemeClr val="tx1"/>
              </a:buClr>
              <a:defRPr>
                <a:solidFill>
                  <a:schemeClr val="tx1"/>
                </a:solidFill>
              </a:defRPr>
            </a:lvl3pPr>
            <a:lvl4pPr marL="1147763" indent="-233363">
              <a:buClr>
                <a:schemeClr val="tx1"/>
              </a:buClr>
              <a:defRPr>
                <a:solidFill>
                  <a:schemeClr val="tx1"/>
                </a:solidFill>
              </a:defRPr>
            </a:lvl4pPr>
            <a:lvl5pPr marL="1431925" indent="-173038">
              <a:buClr>
                <a:schemeClr val="tx1"/>
              </a:buCl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lgn="l" defTabSz="457200" rtl="0" eaLnBrk="1" fontAlgn="base" hangingPunct="1">
              <a:lnSpc>
                <a:spcPct val="90000"/>
              </a:lnSpc>
              <a:spcBef>
                <a:spcPct val="0"/>
              </a:spcBef>
              <a:spcAft>
                <a:spcPct val="20000"/>
              </a:spcAft>
              <a:defRPr lang="en-US" sz="2400" b="1" cap="all" baseline="0" dirty="0" smtClean="0">
                <a:solidFill>
                  <a:srgbClr val="292929"/>
                </a:solidFill>
                <a:latin typeface="+mj-lt"/>
                <a:ea typeface="+mj-ea"/>
                <a:cs typeface="+mj-cs"/>
              </a:defRPr>
            </a:lvl1pPr>
          </a:lstStyle>
          <a:p>
            <a:r>
              <a:rPr lang="en-US" smtClean="0"/>
              <a:t>Click to edit Master title style</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with column titl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200" b="1"/>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648200" y="1600200"/>
            <a:ext cx="4038600" cy="4525963"/>
          </a:xfrm>
        </p:spPr>
        <p:txBody>
          <a:bodyPr/>
          <a:lstStyle>
            <a:lvl1pPr>
              <a:defRPr sz="2200" b="1"/>
            </a:lvl1pPr>
            <a:lvl2pPr>
              <a:defRPr sz="2000"/>
            </a:lvl2pPr>
            <a:lvl3pPr>
              <a:defRPr sz="1800"/>
            </a:lvl3pPr>
            <a:lvl4pPr>
              <a:defRPr sz="16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000" b="1"/>
            </a:lvl1pPr>
            <a:lvl2pPr>
              <a:defRPr sz="2200"/>
            </a:lvl2pPr>
            <a:lvl3pPr>
              <a:defRPr sz="2000"/>
            </a:lvl3pPr>
            <a:lvl4pPr>
              <a:defRPr sz="18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648200" y="1600200"/>
            <a:ext cx="4038600" cy="4525963"/>
          </a:xfrm>
        </p:spPr>
        <p:txBody>
          <a:bodyPr/>
          <a:lstStyle>
            <a:lvl1pPr>
              <a:defRPr sz="2000" b="1"/>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pic>
        <p:nvPicPr>
          <p:cNvPr id="2" name="Picture 11" descr="lrg-ven-gradient-3.png"/>
          <p:cNvPicPr>
            <a:picLocks noChangeAspect="1"/>
          </p:cNvPicPr>
          <p:nvPr/>
        </p:nvPicPr>
        <p:blipFill>
          <a:blip r:embed="rId2" cstate="print"/>
          <a:srcRect/>
          <a:stretch>
            <a:fillRect/>
          </a:stretch>
        </p:blipFill>
        <p:spPr bwMode="auto">
          <a:xfrm>
            <a:off x="0" y="5038725"/>
            <a:ext cx="9144000" cy="1819275"/>
          </a:xfrm>
          <a:prstGeom prst="rect">
            <a:avLst/>
          </a:prstGeom>
          <a:noFill/>
          <a:ln w="9525">
            <a:noFill/>
            <a:miter lim="800000"/>
            <a:headEnd/>
            <a:tailEnd/>
          </a:ln>
        </p:spPr>
      </p:pic>
      <p:sp>
        <p:nvSpPr>
          <p:cNvPr id="3" name="Rectangle 44"/>
          <p:cNvSpPr>
            <a:spLocks noChangeArrowheads="1"/>
          </p:cNvSpPr>
          <p:nvPr/>
        </p:nvSpPr>
        <p:spPr bwMode="invGray">
          <a:xfrm>
            <a:off x="0" y="0"/>
            <a:ext cx="9144000" cy="6858000"/>
          </a:xfrm>
          <a:prstGeom prst="rect">
            <a:avLst/>
          </a:prstGeom>
          <a:gradFill rotWithShape="1">
            <a:gsLst>
              <a:gs pos="0">
                <a:srgbClr val="BABCBE">
                  <a:alpha val="14999"/>
                </a:srgbClr>
              </a:gs>
              <a:gs pos="100000">
                <a:srgbClr val="565758">
                  <a:alpha val="14999"/>
                </a:srgbClr>
              </a:gs>
            </a:gsLst>
            <a:lin ang="5400000" scaled="1"/>
          </a:gradFill>
          <a:ln w="28575" algn="ctr">
            <a:noFill/>
            <a:miter lim="800000"/>
            <a:headEnd/>
            <a:tailEnd/>
          </a:ln>
          <a:effectLst/>
        </p:spPr>
        <p:txBody>
          <a:bodyPr wrap="none" tIns="0" rIns="0" bIns="0" anchor="ctr">
            <a:spAutoFit/>
          </a:bodyPr>
          <a:lstStyle/>
          <a:p>
            <a:pPr fontAlgn="auto">
              <a:spcBef>
                <a:spcPts val="0"/>
              </a:spcBef>
              <a:spcAft>
                <a:spcPts val="0"/>
              </a:spcAft>
              <a:defRPr/>
            </a:pPr>
            <a:endParaRPr lang="en-US" dirty="0">
              <a:latin typeface="Arial" pitchFamily="34" charset="0"/>
              <a:cs typeface="+mn-cs"/>
            </a:endParaRPr>
          </a:p>
        </p:txBody>
      </p:sp>
      <p:pic>
        <p:nvPicPr>
          <p:cNvPr id="5" name="Picture 4" descr="JUNIPER_MULTICOLOR_BURST_mult-01.png"/>
          <p:cNvPicPr>
            <a:picLocks noChangeAspect="1"/>
          </p:cNvPicPr>
          <p:nvPr userDrawn="1"/>
        </p:nvPicPr>
        <p:blipFill>
          <a:blip r:embed="rId3"/>
          <a:stretch>
            <a:fillRect/>
          </a:stretch>
        </p:blipFill>
        <p:spPr>
          <a:xfrm>
            <a:off x="3843136" y="1174039"/>
            <a:ext cx="4132803" cy="4509921"/>
          </a:xfrm>
          <a:prstGeom prst="rect">
            <a:avLst/>
          </a:prstGeom>
        </p:spPr>
      </p:pic>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Blue Divider">
    <p:spTree>
      <p:nvGrpSpPr>
        <p:cNvPr id="1" name=""/>
        <p:cNvGrpSpPr/>
        <p:nvPr/>
      </p:nvGrpSpPr>
      <p:grpSpPr>
        <a:xfrm>
          <a:off x="0" y="0"/>
          <a:ext cx="0" cy="0"/>
          <a:chOff x="0" y="0"/>
          <a:chExt cx="0" cy="0"/>
        </a:xfrm>
      </p:grpSpPr>
      <p:pic>
        <p:nvPicPr>
          <p:cNvPr id="4" name="Picture 30" descr="blue-section"/>
          <p:cNvPicPr>
            <a:picLocks noChangeAspect="1" noChangeArrowheads="1"/>
          </p:cNvPicPr>
          <p:nvPr/>
        </p:nvPicPr>
        <p:blipFill>
          <a:blip r:embed="rId2" cstate="print"/>
          <a:srcRect/>
          <a:stretch>
            <a:fillRect/>
          </a:stretch>
        </p:blipFill>
        <p:spPr bwMode="auto">
          <a:xfrm>
            <a:off x="0" y="0"/>
            <a:ext cx="9144000" cy="6872288"/>
          </a:xfrm>
          <a:prstGeom prst="rect">
            <a:avLst/>
          </a:prstGeom>
          <a:noFill/>
          <a:ln w="9525">
            <a:noFill/>
            <a:miter lim="800000"/>
            <a:headEnd/>
            <a:tailEnd/>
          </a:ln>
        </p:spPr>
      </p:pic>
      <p:pic>
        <p:nvPicPr>
          <p:cNvPr id="2" name="Picture 30" descr="blue-section"/>
          <p:cNvPicPr>
            <a:picLocks noChangeAspect="1" noChangeArrowheads="1"/>
          </p:cNvPicPr>
          <p:nvPr/>
        </p:nvPicPr>
        <p:blipFill>
          <a:blip r:embed="rId2" cstate="print"/>
          <a:srcRect/>
          <a:stretch>
            <a:fillRect/>
          </a:stretch>
        </p:blipFill>
        <p:spPr bwMode="auto">
          <a:xfrm>
            <a:off x="0" y="0"/>
            <a:ext cx="9144000" cy="6872288"/>
          </a:xfrm>
          <a:prstGeom prst="rect">
            <a:avLst/>
          </a:prstGeom>
          <a:noFill/>
          <a:ln w="9525">
            <a:noFill/>
            <a:miter lim="800000"/>
            <a:headEnd/>
            <a:tailEnd/>
          </a:ln>
        </p:spPr>
      </p:pic>
      <p:sp>
        <p:nvSpPr>
          <p:cNvPr id="3" name="Rectangle 3"/>
          <p:cNvSpPr>
            <a:spLocks noGrp="1" noChangeArrowheads="1"/>
          </p:cNvSpPr>
          <p:nvPr>
            <p:ph type="title"/>
          </p:nvPr>
        </p:nvSpPr>
        <p:spPr bwMode="auto">
          <a:xfrm>
            <a:off x="591672" y="4676403"/>
            <a:ext cx="7334250" cy="917575"/>
          </a:xfrm>
          <a:prstGeom prst="rect">
            <a:avLst/>
          </a:prstGeom>
          <a:noFill/>
          <a:ln w="9525" algn="ctr">
            <a:noFill/>
            <a:miter lim="800000"/>
            <a:headEnd/>
            <a:tailEnd/>
          </a:ln>
        </p:spPr>
        <p:txBody>
          <a:bodyPr vert="horz" wrap="square" lIns="0" tIns="0" rIns="0" bIns="0" numCol="1" anchor="b" anchorCtr="0" compatLnSpc="1">
            <a:prstTxWarp prst="textNoShape">
              <a:avLst/>
            </a:prstTxWarp>
          </a:bodyPr>
          <a:lstStyle>
            <a:lvl1pPr algn="l">
              <a:defRPr sz="3000">
                <a:solidFill>
                  <a:schemeClr val="bg1"/>
                </a:solidFill>
              </a:defRPr>
            </a:lvl1pPr>
          </a:lstStyle>
          <a:p>
            <a:pPr lvl="0"/>
            <a:r>
              <a:rPr lang="en-US" smtClean="0"/>
              <a:t>Click to edit Master title style</a:t>
            </a:r>
            <a:endParaRPr lang="en-US" dirty="0" smtClean="0"/>
          </a:p>
        </p:txBody>
      </p:sp>
      <p:pic>
        <p:nvPicPr>
          <p:cNvPr id="5" name="Picture 30" descr="blue-section"/>
          <p:cNvPicPr>
            <a:picLocks noChangeAspect="1" noChangeArrowheads="1"/>
          </p:cNvPicPr>
          <p:nvPr/>
        </p:nvPicPr>
        <p:blipFill>
          <a:blip r:embed="rId2" cstate="print"/>
          <a:srcRect/>
          <a:stretch>
            <a:fillRect/>
          </a:stretch>
        </p:blipFill>
        <p:spPr bwMode="auto">
          <a:xfrm>
            <a:off x="0" y="0"/>
            <a:ext cx="9144000" cy="6872288"/>
          </a:xfrm>
          <a:prstGeom prst="rect">
            <a:avLst/>
          </a:prstGeom>
          <a:noFill/>
          <a:ln w="9525">
            <a:noFill/>
            <a:miter lim="800000"/>
            <a:headEnd/>
            <a:tailEnd/>
          </a:ln>
        </p:spPr>
      </p:pic>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6250" y="255588"/>
            <a:ext cx="8220075" cy="741362"/>
          </a:xfrm>
          <a:prstGeom prst="rect">
            <a:avLst/>
          </a:prstGeom>
          <a:noFill/>
          <a:ln w="9525" algn="ctr">
            <a:noFill/>
            <a:miter lim="800000"/>
            <a:headEnd/>
            <a:tailEnd/>
          </a:ln>
        </p:spPr>
        <p:txBody>
          <a:bodyPr vert="horz" wrap="square" lIns="0" tIns="45720" rIns="91440" bIns="45720" numCol="1" anchor="b" anchorCtr="0" compatLnSpc="1">
            <a:prstTxWarp prst="textNoShape">
              <a:avLst/>
            </a:prstTxWarp>
          </a:bodyPr>
          <a:lstStyle/>
          <a:p>
            <a:pPr lvl="0"/>
            <a:r>
              <a:rPr lang="en-US" dirty="0" smtClean="0"/>
              <a:t>Click to edit </a:t>
            </a:r>
            <a:br>
              <a:rPr lang="en-US" dirty="0" smtClean="0"/>
            </a:br>
            <a:r>
              <a:rPr lang="en-US" dirty="0" smtClean="0"/>
              <a:t>Master title style</a:t>
            </a:r>
            <a:endParaRPr lang="en-US" dirty="0"/>
          </a:p>
        </p:txBody>
      </p:sp>
      <p:sp>
        <p:nvSpPr>
          <p:cNvPr id="1027" name="Text Placeholder 2"/>
          <p:cNvSpPr>
            <a:spLocks noGrp="1"/>
          </p:cNvSpPr>
          <p:nvPr>
            <p:ph type="body" idx="1"/>
          </p:nvPr>
        </p:nvSpPr>
        <p:spPr bwMode="auto">
          <a:xfrm>
            <a:off x="368300" y="1133475"/>
            <a:ext cx="8220075" cy="4773613"/>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 name="Rectangle 26"/>
          <p:cNvSpPr>
            <a:spLocks noChangeArrowheads="1"/>
          </p:cNvSpPr>
          <p:nvPr/>
        </p:nvSpPr>
        <p:spPr bwMode="black">
          <a:xfrm>
            <a:off x="471488" y="6229350"/>
            <a:ext cx="530225" cy="198438"/>
          </a:xfrm>
          <a:prstGeom prst="rect">
            <a:avLst/>
          </a:prstGeom>
          <a:noFill/>
          <a:ln w="9525" algn="ctr">
            <a:noFill/>
            <a:miter lim="800000"/>
            <a:headEnd/>
            <a:tailEnd/>
          </a:ln>
        </p:spPr>
        <p:txBody>
          <a:bodyPr wrap="none" lIns="0" tIns="0" rIns="0" bIns="0" anchor="b"/>
          <a:lstStyle/>
          <a:p>
            <a:pPr eaLnBrk="0" fontAlgn="auto" hangingPunct="0">
              <a:spcAft>
                <a:spcPts val="0"/>
              </a:spcAft>
              <a:tabLst>
                <a:tab pos="461963" algn="l"/>
                <a:tab pos="4572000" algn="ctr"/>
                <a:tab pos="8461375" algn="r"/>
                <a:tab pos="8855075" algn="r"/>
              </a:tabLst>
              <a:defRPr/>
            </a:pPr>
            <a:fld id="{F3685484-FA1C-4816-AC06-0EF40D640CE5}" type="slidenum">
              <a:rPr lang="en-US" sz="1000">
                <a:solidFill>
                  <a:srgbClr val="807F83"/>
                </a:solidFill>
                <a:latin typeface="Arial" pitchFamily="34" charset="0"/>
                <a:cs typeface="+mn-cs"/>
              </a:rPr>
              <a:pPr eaLnBrk="0" fontAlgn="auto" hangingPunct="0">
                <a:spcAft>
                  <a:spcPts val="0"/>
                </a:spcAft>
                <a:tabLst>
                  <a:tab pos="461963" algn="l"/>
                  <a:tab pos="4572000" algn="ctr"/>
                  <a:tab pos="8461375" algn="r"/>
                  <a:tab pos="8855075" algn="r"/>
                </a:tabLst>
                <a:defRPr/>
              </a:pPr>
              <a:t>‹#›</a:t>
            </a:fld>
            <a:endParaRPr lang="en-US" sz="1000" dirty="0">
              <a:solidFill>
                <a:srgbClr val="807F83"/>
              </a:solidFill>
              <a:latin typeface="Arial" pitchFamily="34" charset="0"/>
              <a:cs typeface="+mn-cs"/>
            </a:endParaRPr>
          </a:p>
        </p:txBody>
      </p:sp>
      <p:grpSp>
        <p:nvGrpSpPr>
          <p:cNvPr id="1029" name="Group 6"/>
          <p:cNvGrpSpPr>
            <a:grpSpLocks/>
          </p:cNvGrpSpPr>
          <p:nvPr/>
        </p:nvGrpSpPr>
        <p:grpSpPr bwMode="auto">
          <a:xfrm>
            <a:off x="450850" y="238125"/>
            <a:ext cx="8240713" cy="5994400"/>
            <a:chOff x="284" y="150"/>
            <a:chExt cx="5182" cy="3776"/>
          </a:xfrm>
        </p:grpSpPr>
        <p:sp>
          <p:nvSpPr>
            <p:cNvPr id="19" name="Line 7"/>
            <p:cNvSpPr>
              <a:spLocks noChangeShapeType="1"/>
            </p:cNvSpPr>
            <p:nvPr/>
          </p:nvSpPr>
          <p:spPr bwMode="auto">
            <a:xfrm>
              <a:off x="284" y="3926"/>
              <a:ext cx="5182" cy="0"/>
            </a:xfrm>
            <a:prstGeom prst="line">
              <a:avLst/>
            </a:prstGeom>
            <a:noFill/>
            <a:ln w="12700">
              <a:solidFill>
                <a:srgbClr val="BABCBE"/>
              </a:solidFill>
              <a:round/>
              <a:headEnd/>
              <a:tailEnd/>
            </a:ln>
            <a:effectLst/>
          </p:spPr>
          <p:txBody>
            <a:bodyPr/>
            <a:lstStyle/>
            <a:p>
              <a:pPr fontAlgn="auto">
                <a:spcBef>
                  <a:spcPts val="0"/>
                </a:spcBef>
                <a:spcAft>
                  <a:spcPts val="0"/>
                </a:spcAft>
                <a:defRPr/>
              </a:pPr>
              <a:endParaRPr lang="en-US" dirty="0">
                <a:latin typeface="Arial" pitchFamily="34" charset="0"/>
                <a:cs typeface="+mn-cs"/>
              </a:endParaRPr>
            </a:p>
          </p:txBody>
        </p:sp>
        <p:sp>
          <p:nvSpPr>
            <p:cNvPr id="20" name="Line 8"/>
            <p:cNvSpPr>
              <a:spLocks noChangeShapeType="1"/>
            </p:cNvSpPr>
            <p:nvPr/>
          </p:nvSpPr>
          <p:spPr bwMode="auto">
            <a:xfrm>
              <a:off x="284" y="602"/>
              <a:ext cx="5182" cy="0"/>
            </a:xfrm>
            <a:prstGeom prst="line">
              <a:avLst/>
            </a:prstGeom>
            <a:noFill/>
            <a:ln w="12700">
              <a:solidFill>
                <a:srgbClr val="BABCBE"/>
              </a:solidFill>
              <a:round/>
              <a:headEnd/>
              <a:tailEnd/>
            </a:ln>
            <a:effectLst/>
          </p:spPr>
          <p:txBody>
            <a:bodyPr/>
            <a:lstStyle/>
            <a:p>
              <a:pPr fontAlgn="auto">
                <a:spcBef>
                  <a:spcPts val="0"/>
                </a:spcBef>
                <a:spcAft>
                  <a:spcPts val="0"/>
                </a:spcAft>
                <a:defRPr/>
              </a:pPr>
              <a:endParaRPr lang="en-US" dirty="0">
                <a:latin typeface="Arial" pitchFamily="34" charset="0"/>
                <a:cs typeface="+mn-cs"/>
              </a:endParaRPr>
            </a:p>
          </p:txBody>
        </p:sp>
        <p:sp>
          <p:nvSpPr>
            <p:cNvPr id="21" name="Line 9"/>
            <p:cNvSpPr>
              <a:spLocks noChangeShapeType="1"/>
            </p:cNvSpPr>
            <p:nvPr/>
          </p:nvSpPr>
          <p:spPr bwMode="auto">
            <a:xfrm>
              <a:off x="284" y="150"/>
              <a:ext cx="5182" cy="0"/>
            </a:xfrm>
            <a:prstGeom prst="line">
              <a:avLst/>
            </a:prstGeom>
            <a:noFill/>
            <a:ln w="12700">
              <a:solidFill>
                <a:srgbClr val="BABCBE"/>
              </a:solidFill>
              <a:round/>
              <a:headEnd/>
              <a:tailEnd/>
            </a:ln>
            <a:effectLst/>
          </p:spPr>
          <p:txBody>
            <a:bodyPr/>
            <a:lstStyle/>
            <a:p>
              <a:pPr fontAlgn="auto">
                <a:spcBef>
                  <a:spcPts val="0"/>
                </a:spcBef>
                <a:spcAft>
                  <a:spcPts val="0"/>
                </a:spcAft>
                <a:defRPr/>
              </a:pPr>
              <a:endParaRPr lang="en-US" dirty="0">
                <a:latin typeface="Arial" pitchFamily="34" charset="0"/>
                <a:cs typeface="+mn-cs"/>
              </a:endParaRPr>
            </a:p>
          </p:txBody>
        </p:sp>
      </p:grpSp>
      <p:pic>
        <p:nvPicPr>
          <p:cNvPr id="1030" name="Picture 10" descr="juniper_black.png"/>
          <p:cNvPicPr>
            <a:picLocks noChangeAspect="1"/>
          </p:cNvPicPr>
          <p:nvPr/>
        </p:nvPicPr>
        <p:blipFill>
          <a:blip r:embed="rId9" cstate="print"/>
          <a:srcRect/>
          <a:stretch>
            <a:fillRect/>
          </a:stretch>
        </p:blipFill>
        <p:spPr bwMode="auto">
          <a:xfrm>
            <a:off x="7564438" y="6316663"/>
            <a:ext cx="1111250" cy="303212"/>
          </a:xfrm>
          <a:prstGeom prst="rect">
            <a:avLst/>
          </a:prstGeom>
          <a:noFill/>
          <a:ln w="9525">
            <a:noFill/>
            <a:miter lim="800000"/>
            <a:headEnd/>
            <a:tailEnd/>
          </a:ln>
        </p:spPr>
      </p:pic>
      <p:sp>
        <p:nvSpPr>
          <p:cNvPr id="14" name="TextBox 13"/>
          <p:cNvSpPr txBox="1"/>
          <p:nvPr/>
        </p:nvSpPr>
        <p:spPr>
          <a:xfrm>
            <a:off x="3117850" y="6240463"/>
            <a:ext cx="2913063" cy="215900"/>
          </a:xfrm>
          <a:prstGeom prst="rect">
            <a:avLst/>
          </a:prstGeom>
          <a:noFill/>
        </p:spPr>
        <p:txBody>
          <a:bodyPr wrap="none">
            <a:spAutoFit/>
          </a:bodyPr>
          <a:lstStyle/>
          <a:p>
            <a:pPr algn="ctr">
              <a:spcBef>
                <a:spcPct val="50000"/>
              </a:spcBef>
              <a:defRPr/>
            </a:pPr>
            <a:r>
              <a:rPr lang="en-US" sz="800" dirty="0">
                <a:solidFill>
                  <a:schemeClr val="accent6"/>
                </a:solidFill>
                <a:latin typeface="+mn-lt"/>
                <a:cs typeface="+mn-cs"/>
              </a:rPr>
              <a:t>Copyright </a:t>
            </a:r>
            <a:r>
              <a:rPr lang="en-US" sz="800" dirty="0">
                <a:solidFill>
                  <a:schemeClr val="accent6"/>
                </a:solidFill>
                <a:ea typeface="ＭＳ Ｐゴシック" charset="-128"/>
                <a:cs typeface="+mn-cs"/>
              </a:rPr>
              <a:t>© 2013 Juniper Networks, Inc.     www.juniper.net</a:t>
            </a:r>
            <a:endParaRPr lang="en-US" sz="800" dirty="0">
              <a:solidFill>
                <a:schemeClr val="accent6"/>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684" r:id="rId1"/>
    <p:sldLayoutId id="2147483680" r:id="rId2"/>
    <p:sldLayoutId id="2147483681" r:id="rId3"/>
    <p:sldLayoutId id="2147483682" r:id="rId4"/>
    <p:sldLayoutId id="2147483683" r:id="rId5"/>
    <p:sldLayoutId id="2147483685" r:id="rId6"/>
    <p:sldLayoutId id="2147483686" r:id="rId7"/>
  </p:sldLayoutIdLst>
  <p:transition/>
  <p:txStyles>
    <p:titleStyle>
      <a:lvl1pPr algn="l" defTabSz="457200" rtl="0" eaLnBrk="1" fontAlgn="base" hangingPunct="1">
        <a:lnSpc>
          <a:spcPct val="90000"/>
        </a:lnSpc>
        <a:spcBef>
          <a:spcPct val="0"/>
        </a:spcBef>
        <a:spcAft>
          <a:spcPct val="20000"/>
        </a:spcAft>
        <a:defRPr lang="en-US" sz="2400" b="1" kern="1200" cap="all" dirty="0">
          <a:solidFill>
            <a:srgbClr val="292929"/>
          </a:solidFill>
          <a:latin typeface="Arial" pitchFamily="34" charset="0"/>
          <a:ea typeface="+mj-ea"/>
          <a:cs typeface="+mj-cs"/>
        </a:defRPr>
      </a:lvl1pPr>
      <a:lvl2pPr algn="l" defTabSz="457200" rtl="0" eaLnBrk="1" fontAlgn="base" hangingPunct="1">
        <a:lnSpc>
          <a:spcPct val="90000"/>
        </a:lnSpc>
        <a:spcBef>
          <a:spcPct val="0"/>
        </a:spcBef>
        <a:spcAft>
          <a:spcPct val="20000"/>
        </a:spcAft>
        <a:defRPr sz="2400" b="1">
          <a:solidFill>
            <a:srgbClr val="292929"/>
          </a:solidFill>
          <a:latin typeface="Arial" pitchFamily="34" charset="0"/>
        </a:defRPr>
      </a:lvl2pPr>
      <a:lvl3pPr algn="l" defTabSz="457200" rtl="0" eaLnBrk="1" fontAlgn="base" hangingPunct="1">
        <a:lnSpc>
          <a:spcPct val="90000"/>
        </a:lnSpc>
        <a:spcBef>
          <a:spcPct val="0"/>
        </a:spcBef>
        <a:spcAft>
          <a:spcPct val="20000"/>
        </a:spcAft>
        <a:defRPr sz="2400" b="1">
          <a:solidFill>
            <a:srgbClr val="292929"/>
          </a:solidFill>
          <a:latin typeface="Arial" pitchFamily="34" charset="0"/>
        </a:defRPr>
      </a:lvl3pPr>
      <a:lvl4pPr algn="l" defTabSz="457200" rtl="0" eaLnBrk="1" fontAlgn="base" hangingPunct="1">
        <a:lnSpc>
          <a:spcPct val="90000"/>
        </a:lnSpc>
        <a:spcBef>
          <a:spcPct val="0"/>
        </a:spcBef>
        <a:spcAft>
          <a:spcPct val="20000"/>
        </a:spcAft>
        <a:defRPr sz="2400" b="1">
          <a:solidFill>
            <a:srgbClr val="292929"/>
          </a:solidFill>
          <a:latin typeface="Arial" pitchFamily="34" charset="0"/>
        </a:defRPr>
      </a:lvl4pPr>
      <a:lvl5pPr algn="l" defTabSz="457200" rtl="0" eaLnBrk="1" fontAlgn="base" hangingPunct="1">
        <a:lnSpc>
          <a:spcPct val="90000"/>
        </a:lnSpc>
        <a:spcBef>
          <a:spcPct val="0"/>
        </a:spcBef>
        <a:spcAft>
          <a:spcPct val="20000"/>
        </a:spcAft>
        <a:defRPr sz="2400" b="1">
          <a:solidFill>
            <a:srgbClr val="292929"/>
          </a:solidFill>
          <a:latin typeface="Arial" pitchFamily="34" charset="0"/>
        </a:defRPr>
      </a:lvl5pPr>
      <a:lvl6pPr marL="457200" algn="l" defTabSz="457200" rtl="0" eaLnBrk="1" fontAlgn="base" hangingPunct="1">
        <a:lnSpc>
          <a:spcPct val="90000"/>
        </a:lnSpc>
        <a:spcBef>
          <a:spcPct val="0"/>
        </a:spcBef>
        <a:spcAft>
          <a:spcPct val="20000"/>
        </a:spcAft>
        <a:defRPr sz="2400" b="1">
          <a:solidFill>
            <a:srgbClr val="292929"/>
          </a:solidFill>
          <a:latin typeface="Arial" pitchFamily="34" charset="0"/>
        </a:defRPr>
      </a:lvl6pPr>
      <a:lvl7pPr marL="914400" algn="l" defTabSz="457200" rtl="0" eaLnBrk="1" fontAlgn="base" hangingPunct="1">
        <a:lnSpc>
          <a:spcPct val="90000"/>
        </a:lnSpc>
        <a:spcBef>
          <a:spcPct val="0"/>
        </a:spcBef>
        <a:spcAft>
          <a:spcPct val="20000"/>
        </a:spcAft>
        <a:defRPr sz="2400" b="1">
          <a:solidFill>
            <a:srgbClr val="292929"/>
          </a:solidFill>
          <a:latin typeface="Arial" pitchFamily="34" charset="0"/>
        </a:defRPr>
      </a:lvl7pPr>
      <a:lvl8pPr marL="1371600" algn="l" defTabSz="457200" rtl="0" eaLnBrk="1" fontAlgn="base" hangingPunct="1">
        <a:lnSpc>
          <a:spcPct val="90000"/>
        </a:lnSpc>
        <a:spcBef>
          <a:spcPct val="0"/>
        </a:spcBef>
        <a:spcAft>
          <a:spcPct val="20000"/>
        </a:spcAft>
        <a:defRPr sz="2400" b="1">
          <a:solidFill>
            <a:srgbClr val="292929"/>
          </a:solidFill>
          <a:latin typeface="Arial" pitchFamily="34" charset="0"/>
        </a:defRPr>
      </a:lvl8pPr>
      <a:lvl9pPr marL="1828800" algn="l" defTabSz="457200" rtl="0" eaLnBrk="1" fontAlgn="base" hangingPunct="1">
        <a:lnSpc>
          <a:spcPct val="90000"/>
        </a:lnSpc>
        <a:spcBef>
          <a:spcPct val="0"/>
        </a:spcBef>
        <a:spcAft>
          <a:spcPct val="20000"/>
        </a:spcAft>
        <a:defRPr sz="2400" b="1">
          <a:solidFill>
            <a:srgbClr val="292929"/>
          </a:solidFill>
          <a:latin typeface="Arial" pitchFamily="34" charset="0"/>
        </a:defRPr>
      </a:lvl9pPr>
    </p:titleStyle>
    <p:bodyStyle>
      <a:lvl1pPr marL="112713" indent="-112713" algn="l" rtl="0" eaLnBrk="1" fontAlgn="base" hangingPunct="1">
        <a:spcBef>
          <a:spcPts val="800"/>
        </a:spcBef>
        <a:spcAft>
          <a:spcPts val="400"/>
        </a:spcAft>
        <a:buClr>
          <a:schemeClr val="tx1"/>
        </a:buClr>
        <a:buSzPct val="25000"/>
        <a:buFont typeface="Arial" charset="0"/>
        <a:buChar char=" "/>
        <a:defRPr lang="en-US" sz="2200" kern="1200" dirty="0">
          <a:solidFill>
            <a:schemeClr val="tx1"/>
          </a:solidFill>
          <a:latin typeface="Arial" pitchFamily="34" charset="0"/>
          <a:ea typeface="+mn-ea"/>
          <a:cs typeface="+mn-cs"/>
        </a:defRPr>
      </a:lvl1pPr>
      <a:lvl2pPr marL="569913" indent="-225425" algn="l" rtl="0" eaLnBrk="1" fontAlgn="base" hangingPunct="1">
        <a:spcBef>
          <a:spcPct val="0"/>
        </a:spcBef>
        <a:spcAft>
          <a:spcPts val="500"/>
        </a:spcAft>
        <a:buClr>
          <a:schemeClr val="tx1"/>
        </a:buClr>
        <a:buSzPct val="90000"/>
        <a:buFont typeface="Wingdings" pitchFamily="2" charset="2"/>
        <a:buChar char="§"/>
        <a:defRPr lang="en-US" sz="2000" kern="1200" dirty="0">
          <a:solidFill>
            <a:schemeClr val="tx1"/>
          </a:solidFill>
          <a:latin typeface="Arial" pitchFamily="34" charset="0"/>
          <a:ea typeface="+mn-ea"/>
          <a:cs typeface="+mn-cs"/>
        </a:defRPr>
      </a:lvl2pPr>
      <a:lvl3pPr marL="854075" indent="-223838" algn="l" rtl="0" eaLnBrk="1" fontAlgn="base" hangingPunct="1">
        <a:spcBef>
          <a:spcPct val="0"/>
        </a:spcBef>
        <a:spcAft>
          <a:spcPts val="500"/>
        </a:spcAft>
        <a:buClr>
          <a:schemeClr val="tx1"/>
        </a:buClr>
        <a:buSzPct val="96000"/>
        <a:buFont typeface="Wingdings" pitchFamily="2" charset="2"/>
        <a:buChar char="§"/>
        <a:defRPr lang="en-US" kern="1200" dirty="0">
          <a:solidFill>
            <a:schemeClr val="tx1"/>
          </a:solidFill>
          <a:latin typeface="Arial" pitchFamily="34" charset="0"/>
          <a:ea typeface="+mn-ea"/>
          <a:cs typeface="+mn-cs"/>
        </a:defRPr>
      </a:lvl3pPr>
      <a:lvl4pPr marL="1147763" indent="-233363" algn="l" rtl="0" eaLnBrk="1" fontAlgn="base" hangingPunct="1">
        <a:spcBef>
          <a:spcPct val="0"/>
        </a:spcBef>
        <a:spcAft>
          <a:spcPts val="500"/>
        </a:spcAft>
        <a:buClr>
          <a:schemeClr val="tx1"/>
        </a:buClr>
        <a:buFont typeface="Arial" charset="0"/>
        <a:buChar char="–"/>
        <a:defRPr lang="en-US" sz="1600" kern="1200" dirty="0">
          <a:solidFill>
            <a:schemeClr val="tx1"/>
          </a:solidFill>
          <a:latin typeface="Arial" pitchFamily="34" charset="0"/>
          <a:ea typeface="+mn-ea"/>
          <a:cs typeface="+mn-cs"/>
        </a:defRPr>
      </a:lvl4pPr>
      <a:lvl5pPr marL="1431925" indent="-173038" algn="l" rtl="0" eaLnBrk="1" fontAlgn="base" hangingPunct="1">
        <a:spcBef>
          <a:spcPct val="0"/>
        </a:spcBef>
        <a:spcAft>
          <a:spcPts val="500"/>
        </a:spcAft>
        <a:buClr>
          <a:schemeClr val="tx1"/>
        </a:buClr>
        <a:buFont typeface="Arial" charset="0"/>
        <a:buChar char="-"/>
        <a:defRPr lang="en-US" sz="1600" kern="1200" dirty="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notesSlide" Target="../notesSlides/notesSlide14.xml"/><Relationship Id="rId7"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tags" Target="../tags/tag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notesSlide" Target="../notesSlides/notesSlide18.xml"/><Relationship Id="rId7"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tags" Target="../tags/tag4.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notesSlide" Target="../notesSlides/notesSlide19.xml"/><Relationship Id="rId7" Type="http://schemas.openxmlformats.org/officeDocument/2006/relationships/image" Target="../media/image17.png"/><Relationship Id="rId2" Type="http://schemas.openxmlformats.org/officeDocument/2006/relationships/slideLayout" Target="../slideLayouts/slideLayout3.xml"/><Relationship Id="rId1" Type="http://schemas.openxmlformats.org/officeDocument/2006/relationships/tags" Target="../tags/tag5.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3.png"/><Relationship Id="rId4" Type="http://schemas.openxmlformats.org/officeDocument/2006/relationships/image" Target="../media/image10.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20.xml"/><Relationship Id="rId7" Type="http://schemas.openxmlformats.org/officeDocument/2006/relationships/image" Target="../media/image14.png"/><Relationship Id="rId2" Type="http://schemas.openxmlformats.org/officeDocument/2006/relationships/slideLayout" Target="../slideLayouts/slideLayout3.xml"/><Relationship Id="rId1" Type="http://schemas.openxmlformats.org/officeDocument/2006/relationships/tags" Target="../tags/tag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23.xml"/><Relationship Id="rId7" Type="http://schemas.openxmlformats.org/officeDocument/2006/relationships/image" Target="../media/image14.png"/><Relationship Id="rId2" Type="http://schemas.openxmlformats.org/officeDocument/2006/relationships/slideLayout" Target="../slideLayouts/slideLayout3.xml"/><Relationship Id="rId1" Type="http://schemas.openxmlformats.org/officeDocument/2006/relationships/tags" Target="../tags/tag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notesSlide" Target="../notesSlides/notesSlide24.xml"/><Relationship Id="rId7" Type="http://schemas.openxmlformats.org/officeDocument/2006/relationships/image" Target="../media/image17.png"/><Relationship Id="rId2" Type="http://schemas.openxmlformats.org/officeDocument/2006/relationships/slideLayout" Target="../slideLayouts/slideLayout3.xml"/><Relationship Id="rId1" Type="http://schemas.openxmlformats.org/officeDocument/2006/relationships/tags" Target="../tags/tag8.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3.png"/><Relationship Id="rId4" Type="http://schemas.openxmlformats.org/officeDocument/2006/relationships/image" Target="../media/image10.png"/><Relationship Id="rId9" Type="http://schemas.openxmlformats.org/officeDocument/2006/relationships/image" Target="../media/image14.png"/></Relationships>
</file>

<file path=ppt/slides/_rels/slide2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25.xml"/><Relationship Id="rId7" Type="http://schemas.openxmlformats.org/officeDocument/2006/relationships/image" Target="../media/image14.png"/><Relationship Id="rId2" Type="http://schemas.openxmlformats.org/officeDocument/2006/relationships/slideLayout" Target="../slideLayouts/slideLayout3.xml"/><Relationship Id="rId1" Type="http://schemas.openxmlformats.org/officeDocument/2006/relationships/tags" Target="../tags/tag9.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www.juniper.net/us/en/training/jnbooks/day-one/juniper-validated-solutions/building-dynamic-overlay/"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www.juniper.net/documentation/en_US/junos14.2/topics/concept/evpns-overview.html" TargetMode="External"/><Relationship Id="rId4" Type="http://schemas.openxmlformats.org/officeDocument/2006/relationships/hyperlink" Target="https://datatracker.ietf.org/wg/l2vpn/documents/"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notesSlide" Target="../notesSlides/notesSlide3.xml"/><Relationship Id="rId7"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tags" Target="../tags/tag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notesSlide" Target="../notesSlides/notesSlide8.xml"/><Relationship Id="rId7" Type="http://schemas.openxmlformats.org/officeDocument/2006/relationships/image" Target="../media/image13.png"/><Relationship Id="rId2" Type="http://schemas.openxmlformats.org/officeDocument/2006/relationships/slideLayout" Target="../slideLayouts/slideLayout3.xml"/><Relationship Id="rId1" Type="http://schemas.openxmlformats.org/officeDocument/2006/relationships/tags" Target="../tags/tag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33650"/>
            <a:ext cx="7315200" cy="876300"/>
          </a:xfrm>
        </p:spPr>
        <p:txBody>
          <a:bodyPr/>
          <a:lstStyle/>
          <a:p>
            <a:pPr algn="ctr">
              <a:defRPr/>
            </a:pPr>
            <a:r>
              <a:rPr lang="en-US" dirty="0" smtClean="0">
                <a:solidFill>
                  <a:schemeClr val="tx1"/>
                </a:solidFill>
              </a:rPr>
              <a:t>J</a:t>
            </a:r>
            <a:r>
              <a:rPr dirty="0" smtClean="0">
                <a:solidFill>
                  <a:schemeClr val="tx1"/>
                </a:solidFill>
              </a:rPr>
              <a:t>uniper cloud labs</a:t>
            </a:r>
            <a:br>
              <a:rPr dirty="0" smtClean="0">
                <a:solidFill>
                  <a:schemeClr val="tx1"/>
                </a:solidFill>
              </a:rPr>
            </a:br>
            <a:r>
              <a:rPr dirty="0" smtClean="0">
                <a:solidFill>
                  <a:schemeClr val="tx1"/>
                </a:solidFill>
              </a:rPr>
              <a:t>EVPN DCI </a:t>
            </a:r>
            <a:r>
              <a:rPr lang="en-US" dirty="0" smtClean="0">
                <a:solidFill>
                  <a:schemeClr val="tx1"/>
                </a:solidFill>
              </a:rPr>
              <a:t>use case</a:t>
            </a:r>
            <a:endParaRPr b="0" dirty="0"/>
          </a:p>
        </p:txBody>
      </p:sp>
      <p:sp>
        <p:nvSpPr>
          <p:cNvPr id="3" name="Subtitle 2"/>
          <p:cNvSpPr>
            <a:spLocks noGrp="1"/>
          </p:cNvSpPr>
          <p:nvPr>
            <p:ph type="subTitle" idx="4294967295"/>
          </p:nvPr>
        </p:nvSpPr>
        <p:spPr>
          <a:xfrm>
            <a:off x="766880" y="4045900"/>
            <a:ext cx="4109920" cy="2129613"/>
          </a:xfrm>
        </p:spPr>
        <p:txBody>
          <a:bodyPr anchor="ctr">
            <a:noAutofit/>
          </a:bodyPr>
          <a:lstStyle/>
          <a:p>
            <a:pPr>
              <a:buNone/>
            </a:pPr>
            <a:endParaRPr lang="en-US" sz="2000" b="1" dirty="0" smtClean="0"/>
          </a:p>
          <a:p>
            <a:pPr>
              <a:buNone/>
            </a:pPr>
            <a:r>
              <a:rPr lang="en-US" sz="2000" b="1" dirty="0" smtClean="0"/>
              <a:t>Victor Ganjian</a:t>
            </a:r>
          </a:p>
          <a:p>
            <a:pPr>
              <a:buNone/>
            </a:pPr>
            <a:r>
              <a:rPr lang="en-US" sz="2000" b="1" dirty="0" smtClean="0"/>
              <a:t>WW POC Engineer</a:t>
            </a:r>
          </a:p>
          <a:p>
            <a:pPr>
              <a:buNone/>
            </a:pPr>
            <a:endParaRPr lang="en-US" sz="2000" b="1" dirty="0" smtClean="0"/>
          </a:p>
          <a:p>
            <a:pPr>
              <a:buNone/>
            </a:pPr>
            <a:r>
              <a:rPr lang="en-US" sz="2000" b="1" dirty="0" smtClean="0"/>
              <a:t>December 2014</a:t>
            </a:r>
          </a:p>
        </p:txBody>
      </p:sp>
      <p:pic>
        <p:nvPicPr>
          <p:cNvPr id="6" name="Picture 14" descr="juniper_black.png"/>
          <p:cNvPicPr>
            <a:picLocks noChangeAspect="1"/>
          </p:cNvPicPr>
          <p:nvPr/>
        </p:nvPicPr>
        <p:blipFill>
          <a:blip r:embed="rId3" cstate="print"/>
          <a:srcRect/>
          <a:stretch>
            <a:fillRect/>
          </a:stretch>
        </p:blipFill>
        <p:spPr bwMode="auto">
          <a:xfrm>
            <a:off x="309818" y="170323"/>
            <a:ext cx="1717675" cy="468313"/>
          </a:xfrm>
          <a:prstGeom prst="rect">
            <a:avLst/>
          </a:prstGeom>
          <a:noFill/>
          <a:ln w="9525">
            <a:noFill/>
            <a:miter lim="800000"/>
            <a:headEnd/>
            <a:tailEnd/>
          </a:ln>
        </p:spPr>
      </p:pic>
      <p:sp>
        <p:nvSpPr>
          <p:cNvPr id="7" name="Subtitle 2"/>
          <p:cNvSpPr>
            <a:spLocks noGrp="1"/>
          </p:cNvSpPr>
          <p:nvPr>
            <p:ph type="subTitle" idx="4294967295"/>
          </p:nvPr>
        </p:nvSpPr>
        <p:spPr>
          <a:xfrm>
            <a:off x="478347" y="629729"/>
            <a:ext cx="1478936" cy="417870"/>
          </a:xfrm>
        </p:spPr>
        <p:txBody>
          <a:bodyPr anchor="ctr">
            <a:normAutofit/>
          </a:bodyPr>
          <a:lstStyle/>
          <a:p>
            <a:pPr algn="just">
              <a:buNone/>
            </a:pPr>
            <a:r>
              <a:rPr lang="en-US" sz="2000" dirty="0" smtClean="0">
                <a:latin typeface="Euphemia" panose="020B0503040102020104" pitchFamily="34" charset="0"/>
              </a:rPr>
              <a:t>Cloud Labs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Multi-homing </a:t>
            </a:r>
            <a:r>
              <a:rPr lang="en-US" dirty="0" smtClean="0"/>
              <a:t>- Configuration</a:t>
            </a:r>
            <a:endParaRPr lang="en-US" dirty="0"/>
          </a:p>
        </p:txBody>
      </p:sp>
      <p:sp>
        <p:nvSpPr>
          <p:cNvPr id="4" name="TextBox 3"/>
          <p:cNvSpPr txBox="1"/>
          <p:nvPr/>
        </p:nvSpPr>
        <p:spPr>
          <a:xfrm>
            <a:off x="476250" y="1189704"/>
            <a:ext cx="8335241" cy="4001095"/>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PE11 and PE12 configured with common </a:t>
            </a:r>
            <a:r>
              <a:rPr lang="en-US" b="1" dirty="0" smtClean="0"/>
              <a:t>Ethernet Segment Identifier (ESI)</a:t>
            </a:r>
          </a:p>
          <a:p>
            <a:pPr marL="742950" lvl="1" indent="-285750">
              <a:spcBef>
                <a:spcPts val="0"/>
              </a:spcBef>
              <a:buFont typeface="Arial" panose="020B0604020202020204" pitchFamily="34" charset="0"/>
              <a:buChar char="•"/>
            </a:pPr>
            <a:r>
              <a:rPr lang="en-US" dirty="0" smtClean="0"/>
              <a:t>“</a:t>
            </a:r>
            <a:r>
              <a:rPr lang="en-US" b="1" dirty="0" smtClean="0"/>
              <a:t>all-active</a:t>
            </a:r>
            <a:r>
              <a:rPr lang="en-US" dirty="0" smtClean="0"/>
              <a:t>” means that both links between CE10 and multi-homed PEs are always active and can forward traffic.</a:t>
            </a:r>
          </a:p>
          <a:p>
            <a:pPr marL="742950" lvl="1" indent="-285750">
              <a:spcBef>
                <a:spcPts val="0"/>
              </a:spcBef>
              <a:buFont typeface="Arial" panose="020B0604020202020204" pitchFamily="34" charset="0"/>
              <a:buChar char="•"/>
            </a:pPr>
            <a:endParaRPr lang="en-US" dirty="0"/>
          </a:p>
          <a:p>
            <a:pPr lvl="1">
              <a:spcBef>
                <a:spcPts val="0"/>
              </a:spcBef>
            </a:pPr>
            <a:r>
              <a:rPr lang="en-US" sz="1400" dirty="0">
                <a:latin typeface="Courier New" panose="02070309020205020404" pitchFamily="49" charset="0"/>
                <a:cs typeface="Courier New" panose="02070309020205020404" pitchFamily="49" charset="0"/>
              </a:rPr>
              <a:t>jcladmin@PE11&gt; show configuration interfaces</a:t>
            </a:r>
          </a:p>
          <a:p>
            <a:pPr lvl="1">
              <a:spcBef>
                <a:spcPts val="0"/>
              </a:spcBef>
            </a:pPr>
            <a:r>
              <a:rPr lang="en-US" sz="1400" dirty="0">
                <a:latin typeface="Courier New" panose="02070309020205020404" pitchFamily="49" charset="0"/>
                <a:cs typeface="Courier New" panose="02070309020205020404" pitchFamily="49" charset="0"/>
              </a:rPr>
              <a:t>xe-0/0/0 {</a:t>
            </a:r>
          </a:p>
          <a:p>
            <a:pPr lvl="1">
              <a:spcBef>
                <a:spcPts val="0"/>
              </a:spcBef>
            </a:pPr>
            <a:r>
              <a:rPr lang="en-US" sz="1400" dirty="0">
                <a:latin typeface="Courier New" panose="02070309020205020404" pitchFamily="49" charset="0"/>
                <a:cs typeface="Courier New" panose="02070309020205020404" pitchFamily="49" charset="0"/>
              </a:rPr>
              <a:t>    flexible-</a:t>
            </a:r>
            <a:r>
              <a:rPr lang="en-US" sz="1400" dirty="0" err="1">
                <a:latin typeface="Courier New" panose="02070309020205020404" pitchFamily="49" charset="0"/>
                <a:cs typeface="Courier New" panose="02070309020205020404" pitchFamily="49" charset="0"/>
              </a:rPr>
              <a:t>vlan</a:t>
            </a:r>
            <a:r>
              <a:rPr lang="en-US" sz="1400" dirty="0">
                <a:latin typeface="Courier New" panose="02070309020205020404" pitchFamily="49" charset="0"/>
                <a:cs typeface="Courier New" panose="02070309020205020404" pitchFamily="49" charset="0"/>
              </a:rPr>
              <a:t>-tagging;</a:t>
            </a:r>
          </a:p>
          <a:p>
            <a:pPr lvl="1">
              <a:spcBef>
                <a:spcPts val="0"/>
              </a:spcBef>
            </a:pPr>
            <a:r>
              <a:rPr lang="en-US" sz="1400" dirty="0">
                <a:latin typeface="Courier New" panose="02070309020205020404" pitchFamily="49" charset="0"/>
                <a:cs typeface="Courier New" panose="02070309020205020404" pitchFamily="49" charset="0"/>
              </a:rPr>
              <a:t>    encapsulation flexible-</a:t>
            </a:r>
            <a:r>
              <a:rPr lang="en-US" sz="1400" dirty="0" err="1">
                <a:latin typeface="Courier New" panose="02070309020205020404" pitchFamily="49" charset="0"/>
                <a:cs typeface="Courier New" panose="02070309020205020404" pitchFamily="49" charset="0"/>
              </a:rPr>
              <a:t>ethernet</a:t>
            </a:r>
            <a:r>
              <a:rPr lang="en-US" sz="1400" dirty="0">
                <a:latin typeface="Courier New" panose="02070309020205020404" pitchFamily="49" charset="0"/>
                <a:cs typeface="Courier New" panose="02070309020205020404" pitchFamily="49" charset="0"/>
              </a:rPr>
              <a:t>-services;</a:t>
            </a:r>
          </a:p>
          <a:p>
            <a:pPr lvl="1">
              <a:spcBef>
                <a:spcPts val="0"/>
              </a:spcBef>
            </a:pPr>
            <a:r>
              <a:rPr lang="en-US" sz="1400"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esi</a:t>
            </a:r>
            <a:r>
              <a:rPr lang="en-US" sz="1400" b="1" dirty="0">
                <a:latin typeface="Courier New" panose="02070309020205020404" pitchFamily="49" charset="0"/>
                <a:cs typeface="Courier New" panose="02070309020205020404" pitchFamily="49" charset="0"/>
              </a:rPr>
              <a:t> {</a:t>
            </a:r>
          </a:p>
          <a:p>
            <a:pPr lvl="1">
              <a:spcBef>
                <a:spcPts val="0"/>
              </a:spcBef>
            </a:pPr>
            <a:r>
              <a:rPr lang="en-US" sz="1400" b="1" dirty="0">
                <a:latin typeface="Courier New" panose="02070309020205020404" pitchFamily="49" charset="0"/>
                <a:cs typeface="Courier New" panose="02070309020205020404" pitchFamily="49" charset="0"/>
              </a:rPr>
              <a:t>        11:12:11:12:11:12:11:12:11:12;</a:t>
            </a:r>
          </a:p>
          <a:p>
            <a:pPr lvl="1">
              <a:spcBef>
                <a:spcPts val="0"/>
              </a:spcBef>
            </a:pPr>
            <a:r>
              <a:rPr lang="en-US" sz="1400" b="1" dirty="0">
                <a:latin typeface="Courier New" panose="02070309020205020404" pitchFamily="49" charset="0"/>
                <a:cs typeface="Courier New" panose="02070309020205020404" pitchFamily="49" charset="0"/>
              </a:rPr>
              <a:t>        all-active;</a:t>
            </a:r>
          </a:p>
          <a:p>
            <a:pPr lvl="1">
              <a:spcBef>
                <a:spcPts val="0"/>
              </a:spcBef>
            </a:pPr>
            <a:r>
              <a:rPr lang="en-US" sz="1400" b="1" dirty="0">
                <a:latin typeface="Courier New" panose="02070309020205020404" pitchFamily="49" charset="0"/>
                <a:cs typeface="Courier New" panose="02070309020205020404" pitchFamily="49" charset="0"/>
              </a:rPr>
              <a:t>    }</a:t>
            </a:r>
          </a:p>
          <a:p>
            <a:pPr lvl="1">
              <a:spcBef>
                <a:spcPts val="0"/>
              </a:spcBef>
            </a:pPr>
            <a:r>
              <a:rPr lang="en-US" sz="1400" dirty="0">
                <a:latin typeface="Courier New" panose="02070309020205020404" pitchFamily="49" charset="0"/>
                <a:cs typeface="Courier New" panose="02070309020205020404" pitchFamily="49" charset="0"/>
              </a:rPr>
              <a:t>    unit 100 {</a:t>
            </a:r>
          </a:p>
          <a:p>
            <a:pPr lvl="1">
              <a:spcBef>
                <a:spcPts val="0"/>
              </a:spcBef>
            </a:pPr>
            <a:r>
              <a:rPr lang="en-US" sz="1400" dirty="0">
                <a:latin typeface="Courier New" panose="02070309020205020404" pitchFamily="49" charset="0"/>
                <a:cs typeface="Courier New" panose="02070309020205020404" pitchFamily="49" charset="0"/>
              </a:rPr>
              <a:t>        encapsulation </a:t>
            </a:r>
            <a:r>
              <a:rPr lang="en-US" sz="1400" dirty="0" err="1">
                <a:latin typeface="Courier New" panose="02070309020205020404" pitchFamily="49" charset="0"/>
                <a:cs typeface="Courier New" panose="02070309020205020404" pitchFamily="49" charset="0"/>
              </a:rPr>
              <a:t>vlan</a:t>
            </a:r>
            <a:r>
              <a:rPr lang="en-US" sz="1400" dirty="0">
                <a:latin typeface="Courier New" panose="02070309020205020404" pitchFamily="49" charset="0"/>
                <a:cs typeface="Courier New" panose="02070309020205020404" pitchFamily="49" charset="0"/>
              </a:rPr>
              <a:t>-bridge;</a:t>
            </a:r>
          </a:p>
          <a:p>
            <a:pPr lvl="1">
              <a:spcBef>
                <a:spcPts val="0"/>
              </a:spcBef>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vlan</a:t>
            </a:r>
            <a:r>
              <a:rPr lang="en-US" sz="1400" dirty="0">
                <a:latin typeface="Courier New" panose="02070309020205020404" pitchFamily="49" charset="0"/>
                <a:cs typeface="Courier New" panose="02070309020205020404" pitchFamily="49" charset="0"/>
              </a:rPr>
              <a:t>-id 100;</a:t>
            </a:r>
          </a:p>
          <a:p>
            <a:pPr lvl="1">
              <a:spcBef>
                <a:spcPts val="0"/>
              </a:spcBef>
            </a:pPr>
            <a:r>
              <a:rPr lang="en-US" sz="1400" dirty="0">
                <a:latin typeface="Courier New" panose="02070309020205020404" pitchFamily="49" charset="0"/>
                <a:cs typeface="Courier New" panose="02070309020205020404" pitchFamily="49" charset="0"/>
              </a:rPr>
              <a:t>    }</a:t>
            </a:r>
          </a:p>
          <a:p>
            <a:pPr lvl="1">
              <a:spcBef>
                <a:spcPts val="0"/>
              </a:spcBef>
            </a:pPr>
            <a:r>
              <a:rPr lang="en-US" sz="1400" dirty="0" smtClean="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6638099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Multi-homing </a:t>
            </a:r>
            <a:r>
              <a:rPr lang="en-US" dirty="0" smtClean="0"/>
              <a:t>– Designated forwarder</a:t>
            </a:r>
            <a:endParaRPr lang="en-US" dirty="0"/>
          </a:p>
        </p:txBody>
      </p:sp>
      <p:sp>
        <p:nvSpPr>
          <p:cNvPr id="4" name="TextBox 3"/>
          <p:cNvSpPr txBox="1"/>
          <p:nvPr/>
        </p:nvSpPr>
        <p:spPr>
          <a:xfrm>
            <a:off x="476250" y="1189704"/>
            <a:ext cx="8335241" cy="5201424"/>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PE11 and PE12 automatically discover one another</a:t>
            </a:r>
          </a:p>
          <a:p>
            <a:pPr marL="742950" lvl="1" indent="-285750">
              <a:spcBef>
                <a:spcPts val="0"/>
              </a:spcBef>
              <a:buFont typeface="Arial" panose="020B0604020202020204" pitchFamily="34" charset="0"/>
              <a:buChar char="•"/>
            </a:pPr>
            <a:r>
              <a:rPr lang="en-US" dirty="0" smtClean="0"/>
              <a:t>via MP-BGP Ethernet Segment advertisement that includes ESI</a:t>
            </a:r>
          </a:p>
          <a:p>
            <a:pPr marL="742950" lvl="1"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b="1" dirty="0" smtClean="0"/>
              <a:t>PE11 and PE12 elect a Designated Forwarder (DF)</a:t>
            </a:r>
          </a:p>
          <a:p>
            <a:pPr marL="742950" lvl="1" indent="-285750">
              <a:spcBef>
                <a:spcPts val="0"/>
              </a:spcBef>
              <a:buFont typeface="Arial" panose="020B0604020202020204" pitchFamily="34" charset="0"/>
              <a:buChar char="•"/>
            </a:pPr>
            <a:r>
              <a:rPr lang="en-US" dirty="0" smtClean="0"/>
              <a:t>DF is responsible for forwarding BUM traffic from core to CE</a:t>
            </a:r>
          </a:p>
          <a:p>
            <a:pPr marL="742950" lvl="1" indent="-285750">
              <a:spcBef>
                <a:spcPts val="0"/>
              </a:spcBef>
              <a:buFont typeface="Arial" panose="020B0604020202020204" pitchFamily="34" charset="0"/>
              <a:buChar char="•"/>
            </a:pPr>
            <a:endParaRPr lang="en-US" dirty="0"/>
          </a:p>
          <a:p>
            <a:pPr lvl="1">
              <a:spcBef>
                <a:spcPts val="0"/>
              </a:spcBef>
            </a:pPr>
            <a:r>
              <a:rPr lang="en-US" sz="1400" dirty="0">
                <a:latin typeface="Courier New" panose="02070309020205020404" pitchFamily="49" charset="0"/>
                <a:cs typeface="Courier New" panose="02070309020205020404" pitchFamily="49" charset="0"/>
              </a:rPr>
              <a:t>jcladmin@PE11&gt; show </a:t>
            </a:r>
            <a:r>
              <a:rPr lang="en-US" sz="1400" dirty="0" err="1">
                <a:latin typeface="Courier New" panose="02070309020205020404" pitchFamily="49" charset="0"/>
                <a:cs typeface="Courier New" panose="02070309020205020404" pitchFamily="49" charset="0"/>
              </a:rPr>
              <a:t>evpn</a:t>
            </a:r>
            <a:r>
              <a:rPr lang="en-US" sz="1400" dirty="0">
                <a:latin typeface="Courier New" panose="02070309020205020404" pitchFamily="49" charset="0"/>
                <a:cs typeface="Courier New" panose="02070309020205020404" pitchFamily="49" charset="0"/>
              </a:rPr>
              <a:t> instance EVPN-1 extensive</a:t>
            </a:r>
          </a:p>
          <a:p>
            <a:pPr lvl="1">
              <a:spcBef>
                <a:spcPts val="0"/>
              </a:spcBef>
            </a:pPr>
            <a:r>
              <a:rPr lang="en-US" sz="1400" dirty="0">
                <a:latin typeface="Courier New" panose="02070309020205020404" pitchFamily="49" charset="0"/>
                <a:cs typeface="Courier New" panose="02070309020205020404" pitchFamily="49" charset="0"/>
              </a:rPr>
              <a:t>Instance: EVPN-1</a:t>
            </a:r>
          </a:p>
          <a:p>
            <a:pPr lvl="1">
              <a:spcBef>
                <a:spcPts val="0"/>
              </a:spcBef>
            </a:pPr>
            <a:r>
              <a:rPr lang="en-US" sz="1400" dirty="0" smtClean="0">
                <a:latin typeface="Courier New" panose="02070309020205020404" pitchFamily="49" charset="0"/>
                <a:cs typeface="Courier New" panose="02070309020205020404" pitchFamily="49" charset="0"/>
              </a:rPr>
              <a:t>&lt;snip&gt;</a:t>
            </a:r>
          </a:p>
          <a:p>
            <a:pPr lvl="1">
              <a:spcBef>
                <a:spcPts val="0"/>
              </a:spcBef>
            </a:pPr>
            <a:r>
              <a:rPr lang="en-US" sz="1400" dirty="0" smtClean="0">
                <a:latin typeface="Courier New" panose="02070309020205020404" pitchFamily="49" charset="0"/>
                <a:cs typeface="Courier New" panose="02070309020205020404" pitchFamily="49" charset="0"/>
              </a:rPr>
              <a:t>Number </a:t>
            </a:r>
            <a:r>
              <a:rPr lang="en-US" sz="1400" dirty="0">
                <a:latin typeface="Courier New" panose="02070309020205020404" pitchFamily="49" charset="0"/>
                <a:cs typeface="Courier New" panose="02070309020205020404" pitchFamily="49" charset="0"/>
              </a:rPr>
              <a:t>of </a:t>
            </a:r>
            <a:r>
              <a:rPr lang="en-US" sz="1400" dirty="0" err="1">
                <a:latin typeface="Courier New" panose="02070309020205020404" pitchFamily="49" charset="0"/>
                <a:cs typeface="Courier New" panose="02070309020205020404" pitchFamily="49" charset="0"/>
              </a:rPr>
              <a:t>ethernet</a:t>
            </a:r>
            <a:r>
              <a:rPr lang="en-US" sz="1400" dirty="0">
                <a:latin typeface="Courier New" panose="02070309020205020404" pitchFamily="49" charset="0"/>
                <a:cs typeface="Courier New" panose="02070309020205020404" pitchFamily="49" charset="0"/>
              </a:rPr>
              <a:t> segments: 1</a:t>
            </a:r>
          </a:p>
          <a:p>
            <a:pPr lvl="1">
              <a:spcBef>
                <a:spcPts val="0"/>
              </a:spcBef>
            </a:pPr>
            <a:r>
              <a:rPr lang="en-US" sz="1400" dirty="0">
                <a:latin typeface="Courier New" panose="02070309020205020404" pitchFamily="49" charset="0"/>
                <a:cs typeface="Courier New" panose="02070309020205020404" pitchFamily="49" charset="0"/>
              </a:rPr>
              <a:t>    ESI: 11:12:11:12:11:12:11:12:11:12</a:t>
            </a:r>
          </a:p>
          <a:p>
            <a:pPr lvl="1">
              <a:spcBef>
                <a:spcPts val="0"/>
              </a:spcBef>
            </a:pPr>
            <a:r>
              <a:rPr lang="en-US" sz="1400" dirty="0">
                <a:latin typeface="Courier New" panose="02070309020205020404" pitchFamily="49" charset="0"/>
                <a:cs typeface="Courier New" panose="02070309020205020404" pitchFamily="49" charset="0"/>
              </a:rPr>
              <a:t>      Status: Resolved by IFL xe-0/0/0.100</a:t>
            </a:r>
          </a:p>
          <a:p>
            <a:pPr lvl="1">
              <a:spcBef>
                <a:spcPts val="0"/>
              </a:spcBef>
            </a:pPr>
            <a:r>
              <a:rPr lang="en-US" sz="1400" dirty="0">
                <a:latin typeface="Courier New" panose="02070309020205020404" pitchFamily="49" charset="0"/>
                <a:cs typeface="Courier New" panose="02070309020205020404" pitchFamily="49" charset="0"/>
              </a:rPr>
              <a:t>      Local interface: xe-0/0/0.100, Status: Up/Forwarding</a:t>
            </a:r>
          </a:p>
          <a:p>
            <a:pPr lvl="1">
              <a:spcBef>
                <a:spcPts val="0"/>
              </a:spcBef>
            </a:pPr>
            <a:r>
              <a:rPr lang="en-US" sz="1400" dirty="0">
                <a:latin typeface="Courier New" panose="02070309020205020404" pitchFamily="49" charset="0"/>
                <a:cs typeface="Courier New" panose="02070309020205020404" pitchFamily="49" charset="0"/>
              </a:rPr>
              <a:t>      Number of remote PEs connected: 1</a:t>
            </a:r>
          </a:p>
          <a:p>
            <a:pPr lvl="1">
              <a:spcBef>
                <a:spcPts val="0"/>
              </a:spcBef>
            </a:pPr>
            <a:r>
              <a:rPr lang="en-US" sz="1400" dirty="0">
                <a:latin typeface="Courier New" panose="02070309020205020404" pitchFamily="49" charset="0"/>
                <a:cs typeface="Courier New" panose="02070309020205020404" pitchFamily="49" charset="0"/>
              </a:rPr>
              <a:t>        Remote PE        MAC label  Aliasing label  Mode</a:t>
            </a:r>
          </a:p>
          <a:p>
            <a:pPr lvl="1">
              <a:spcBef>
                <a:spcPts val="0"/>
              </a:spcBef>
            </a:pPr>
            <a:r>
              <a:rPr lang="en-US" sz="1400" dirty="0">
                <a:latin typeface="Courier New" panose="02070309020205020404" pitchFamily="49" charset="0"/>
                <a:cs typeface="Courier New" panose="02070309020205020404" pitchFamily="49" charset="0"/>
              </a:rPr>
              <a:t>        12.12.12.12      299904     299904          all-active</a:t>
            </a:r>
          </a:p>
          <a:p>
            <a:pPr lvl="1">
              <a:spcBef>
                <a:spcPts val="0"/>
              </a:spcBef>
            </a:pPr>
            <a:r>
              <a:rPr lang="en-US" sz="1400" b="1" dirty="0">
                <a:latin typeface="Courier New" panose="02070309020205020404" pitchFamily="49" charset="0"/>
                <a:cs typeface="Courier New" panose="02070309020205020404" pitchFamily="49" charset="0"/>
              </a:rPr>
              <a:t>      Designated forwarder: 11.11.11.11</a:t>
            </a:r>
          </a:p>
          <a:p>
            <a:pPr lvl="1">
              <a:spcBef>
                <a:spcPts val="0"/>
              </a:spcBef>
            </a:pPr>
            <a:r>
              <a:rPr lang="en-US" sz="1400" b="1" dirty="0">
                <a:latin typeface="Courier New" panose="02070309020205020404" pitchFamily="49" charset="0"/>
                <a:cs typeface="Courier New" panose="02070309020205020404" pitchFamily="49" charset="0"/>
              </a:rPr>
              <a:t>      Backup forwarder: 12.12.12.12</a:t>
            </a:r>
          </a:p>
          <a:p>
            <a:pPr lvl="1">
              <a:spcBef>
                <a:spcPts val="0"/>
              </a:spcBef>
            </a:pPr>
            <a:r>
              <a:rPr lang="en-US" sz="1400" dirty="0">
                <a:latin typeface="Courier New" panose="02070309020205020404" pitchFamily="49" charset="0"/>
                <a:cs typeface="Courier New" panose="02070309020205020404" pitchFamily="49" charset="0"/>
              </a:rPr>
              <a:t>      Advertised MAC label: 299840</a:t>
            </a:r>
          </a:p>
          <a:p>
            <a:pPr lvl="1">
              <a:spcBef>
                <a:spcPts val="0"/>
              </a:spcBef>
            </a:pPr>
            <a:r>
              <a:rPr lang="en-US" sz="1400" dirty="0">
                <a:latin typeface="Courier New" panose="02070309020205020404" pitchFamily="49" charset="0"/>
                <a:cs typeface="Courier New" panose="02070309020205020404" pitchFamily="49" charset="0"/>
              </a:rPr>
              <a:t>      Advertised aliasing label: 299840</a:t>
            </a:r>
          </a:p>
          <a:p>
            <a:pPr lvl="1">
              <a:spcBef>
                <a:spcPts val="0"/>
              </a:spcBef>
            </a:pPr>
            <a:r>
              <a:rPr lang="en-US" sz="1400" dirty="0">
                <a:latin typeface="Courier New" panose="02070309020205020404" pitchFamily="49" charset="0"/>
                <a:cs typeface="Courier New" panose="02070309020205020404" pitchFamily="49" charset="0"/>
              </a:rPr>
              <a:t>      Advertised split horizon label: 299856</a:t>
            </a:r>
          </a:p>
          <a:p>
            <a:pPr lvl="1">
              <a:spcBef>
                <a:spcPts val="0"/>
              </a:spcBef>
            </a:pP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0978679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Multi-homing </a:t>
            </a:r>
            <a:r>
              <a:rPr lang="en-US" dirty="0" smtClean="0"/>
              <a:t>- Aliasing</a:t>
            </a:r>
            <a:endParaRPr lang="en-US" dirty="0"/>
          </a:p>
        </p:txBody>
      </p:sp>
      <p:sp>
        <p:nvSpPr>
          <p:cNvPr id="4" name="TextBox 3"/>
          <p:cNvSpPr txBox="1"/>
          <p:nvPr/>
        </p:nvSpPr>
        <p:spPr>
          <a:xfrm>
            <a:off x="476250" y="1189704"/>
            <a:ext cx="8481770" cy="4124206"/>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EVPN Multi-homed connectivity is advertised by PE11 &amp; PE12 to PE21</a:t>
            </a:r>
          </a:p>
          <a:p>
            <a:pPr marL="742950" lvl="1" indent="-285750">
              <a:spcBef>
                <a:spcPts val="0"/>
              </a:spcBef>
              <a:buFont typeface="Arial" panose="020B0604020202020204" pitchFamily="34" charset="0"/>
              <a:buChar char="•"/>
            </a:pPr>
            <a:r>
              <a:rPr lang="en-US" dirty="0" smtClean="0"/>
              <a:t>Common Ethernet segment identified by ESI</a:t>
            </a:r>
          </a:p>
          <a:p>
            <a:pPr marL="285750"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dirty="0" smtClean="0"/>
              <a:t>Mode “all-active” enables PE21 to load balance traffic destined to hosts connected to the ESI, </a:t>
            </a:r>
            <a:r>
              <a:rPr lang="en-US" b="1" dirty="0" smtClean="0"/>
              <a:t>also known as Aliasing</a:t>
            </a:r>
          </a:p>
          <a:p>
            <a:pPr marL="742950" lvl="1" indent="-285750">
              <a:spcBef>
                <a:spcPts val="0"/>
              </a:spcBef>
              <a:buFont typeface="Arial" panose="020B0604020202020204" pitchFamily="34" charset="0"/>
              <a:buChar char="•"/>
            </a:pPr>
            <a:endParaRPr lang="en-US" dirty="0"/>
          </a:p>
          <a:p>
            <a:pPr lvl="1">
              <a:spcBef>
                <a:spcPts val="0"/>
              </a:spcBef>
            </a:pPr>
            <a:r>
              <a:rPr lang="en-US" sz="1400" dirty="0">
                <a:latin typeface="Courier New" panose="02070309020205020404" pitchFamily="49" charset="0"/>
                <a:cs typeface="Courier New" panose="02070309020205020404" pitchFamily="49" charset="0"/>
              </a:rPr>
              <a:t>jcladmin@PE21&gt; show </a:t>
            </a:r>
            <a:r>
              <a:rPr lang="en-US" sz="1400" dirty="0" err="1">
                <a:latin typeface="Courier New" panose="02070309020205020404" pitchFamily="49" charset="0"/>
                <a:cs typeface="Courier New" panose="02070309020205020404" pitchFamily="49" charset="0"/>
              </a:rPr>
              <a:t>evpn</a:t>
            </a:r>
            <a:r>
              <a:rPr lang="en-US" sz="1400" dirty="0">
                <a:latin typeface="Courier New" panose="02070309020205020404" pitchFamily="49" charset="0"/>
                <a:cs typeface="Courier New" panose="02070309020205020404" pitchFamily="49" charset="0"/>
              </a:rPr>
              <a:t> instance EVPN-1 extensive</a:t>
            </a:r>
          </a:p>
          <a:p>
            <a:pPr lvl="1">
              <a:spcBef>
                <a:spcPts val="0"/>
              </a:spcBef>
            </a:pPr>
            <a:r>
              <a:rPr lang="en-US" sz="1400" dirty="0">
                <a:latin typeface="Courier New" panose="02070309020205020404" pitchFamily="49" charset="0"/>
                <a:cs typeface="Courier New" panose="02070309020205020404" pitchFamily="49" charset="0"/>
              </a:rPr>
              <a:t>Instance: EVPN-1</a:t>
            </a:r>
          </a:p>
          <a:p>
            <a:pPr lvl="1">
              <a:spcBef>
                <a:spcPts val="0"/>
              </a:spcBef>
            </a:pPr>
            <a:r>
              <a:rPr lang="en-US" sz="1400" dirty="0" smtClean="0">
                <a:latin typeface="Courier New" panose="02070309020205020404" pitchFamily="49" charset="0"/>
                <a:cs typeface="Courier New" panose="02070309020205020404" pitchFamily="49" charset="0"/>
              </a:rPr>
              <a:t>&lt;snip&gt;</a:t>
            </a:r>
            <a:endParaRPr lang="en-US" sz="1400" dirty="0">
              <a:latin typeface="Courier New" panose="02070309020205020404" pitchFamily="49" charset="0"/>
              <a:cs typeface="Courier New" panose="02070309020205020404" pitchFamily="49" charset="0"/>
            </a:endParaRPr>
          </a:p>
          <a:p>
            <a:pPr lvl="1">
              <a:spcBef>
                <a:spcPts val="0"/>
              </a:spcBef>
            </a:pPr>
            <a:r>
              <a:rPr lang="en-US" sz="1400" dirty="0">
                <a:latin typeface="Courier New" panose="02070309020205020404" pitchFamily="49" charset="0"/>
                <a:cs typeface="Courier New" panose="02070309020205020404" pitchFamily="49" charset="0"/>
              </a:rPr>
              <a:t>  Number of </a:t>
            </a:r>
            <a:r>
              <a:rPr lang="en-US" sz="1400" dirty="0" err="1">
                <a:latin typeface="Courier New" panose="02070309020205020404" pitchFamily="49" charset="0"/>
                <a:cs typeface="Courier New" panose="02070309020205020404" pitchFamily="49" charset="0"/>
              </a:rPr>
              <a:t>ethernet</a:t>
            </a:r>
            <a:r>
              <a:rPr lang="en-US" sz="1400" dirty="0">
                <a:latin typeface="Courier New" panose="02070309020205020404" pitchFamily="49" charset="0"/>
                <a:cs typeface="Courier New" panose="02070309020205020404" pitchFamily="49" charset="0"/>
              </a:rPr>
              <a:t> segments: 1</a:t>
            </a:r>
          </a:p>
          <a:p>
            <a:pPr lvl="1">
              <a:spcBef>
                <a:spcPts val="0"/>
              </a:spcBef>
            </a:pPr>
            <a:r>
              <a:rPr lang="en-US" sz="1400" dirty="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ESI: 11:12:11:12:11:12:11:12:11:12</a:t>
            </a:r>
          </a:p>
          <a:p>
            <a:pPr lvl="1">
              <a:spcBef>
                <a:spcPts val="0"/>
              </a:spcBef>
            </a:pPr>
            <a:r>
              <a:rPr lang="en-US" sz="1400" dirty="0">
                <a:latin typeface="Courier New" panose="02070309020205020404" pitchFamily="49" charset="0"/>
                <a:cs typeface="Courier New" panose="02070309020205020404" pitchFamily="49" charset="0"/>
              </a:rPr>
              <a:t>      Status: Resolved by NH 1048579</a:t>
            </a:r>
          </a:p>
          <a:p>
            <a:pPr lvl="1">
              <a:spcBef>
                <a:spcPts val="0"/>
              </a:spcBef>
            </a:pPr>
            <a:r>
              <a:rPr lang="en-US" sz="1400" dirty="0">
                <a:latin typeface="Courier New" panose="02070309020205020404" pitchFamily="49" charset="0"/>
                <a:cs typeface="Courier New" panose="02070309020205020404" pitchFamily="49" charset="0"/>
              </a:rPr>
              <a:t>      Number of remote PEs connected: 2</a:t>
            </a:r>
          </a:p>
          <a:p>
            <a:pPr lvl="1">
              <a:spcBef>
                <a:spcPts val="0"/>
              </a:spcBef>
            </a:pPr>
            <a:r>
              <a:rPr lang="en-US" sz="1400" dirty="0">
                <a:latin typeface="Courier New" panose="02070309020205020404" pitchFamily="49" charset="0"/>
                <a:cs typeface="Courier New" panose="02070309020205020404" pitchFamily="49" charset="0"/>
              </a:rPr>
              <a:t>        Remote PE        MAC label  Aliasing label  Mode</a:t>
            </a:r>
          </a:p>
          <a:p>
            <a:pPr lvl="1">
              <a:spcBef>
                <a:spcPts val="0"/>
              </a:spcBef>
            </a:pPr>
            <a:r>
              <a:rPr lang="en-US" sz="1400" dirty="0">
                <a:latin typeface="Courier New" panose="02070309020205020404" pitchFamily="49" charset="0"/>
                <a:cs typeface="Courier New" panose="02070309020205020404" pitchFamily="49" charset="0"/>
              </a:rPr>
              <a:t>        11.11.11.11      299840     299840          </a:t>
            </a:r>
            <a:r>
              <a:rPr lang="en-US" sz="1400" b="1" dirty="0">
                <a:latin typeface="Courier New" panose="02070309020205020404" pitchFamily="49" charset="0"/>
                <a:cs typeface="Courier New" panose="02070309020205020404" pitchFamily="49" charset="0"/>
              </a:rPr>
              <a:t>all-active</a:t>
            </a:r>
          </a:p>
          <a:p>
            <a:pPr lvl="1">
              <a:spcBef>
                <a:spcPts val="0"/>
              </a:spcBef>
            </a:pPr>
            <a:r>
              <a:rPr lang="en-US" sz="1400" dirty="0">
                <a:latin typeface="Courier New" panose="02070309020205020404" pitchFamily="49" charset="0"/>
                <a:cs typeface="Courier New" panose="02070309020205020404" pitchFamily="49" charset="0"/>
              </a:rPr>
              <a:t>        12.12.12.12      299904     299904          </a:t>
            </a:r>
            <a:r>
              <a:rPr lang="en-US" sz="1400" b="1" dirty="0">
                <a:latin typeface="Courier New" panose="02070309020205020404" pitchFamily="49" charset="0"/>
                <a:cs typeface="Courier New" panose="02070309020205020404" pitchFamily="49" charset="0"/>
              </a:rPr>
              <a:t>all-active</a:t>
            </a:r>
          </a:p>
          <a:p>
            <a:pPr lvl="1">
              <a:spcBef>
                <a:spcPts val="0"/>
              </a:spcBef>
            </a:pP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808495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Multi-homing - Aliasing</a:t>
            </a:r>
          </a:p>
        </p:txBody>
      </p:sp>
      <p:sp>
        <p:nvSpPr>
          <p:cNvPr id="5" name="TextBox 4"/>
          <p:cNvSpPr txBox="1"/>
          <p:nvPr/>
        </p:nvSpPr>
        <p:spPr>
          <a:xfrm>
            <a:off x="476250" y="1189704"/>
            <a:ext cx="8335241" cy="4124206"/>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EVPN Forwarding Table on PE21 has entry for TP1 (0x10) in Data Center 1</a:t>
            </a:r>
          </a:p>
          <a:p>
            <a:pPr marL="742950" lvl="1" indent="-285750">
              <a:spcBef>
                <a:spcPts val="0"/>
              </a:spcBef>
              <a:buFont typeface="Arial" panose="020B0604020202020204" pitchFamily="34" charset="0"/>
              <a:buChar char="•"/>
            </a:pPr>
            <a:r>
              <a:rPr lang="en-US" dirty="0" smtClean="0"/>
              <a:t>MAC flag “C” – learned via MP-BGP EVPN MAC Route</a:t>
            </a:r>
          </a:p>
          <a:p>
            <a:pPr marL="742950" lvl="1" indent="-285750">
              <a:spcBef>
                <a:spcPts val="0"/>
              </a:spcBef>
              <a:buFont typeface="Arial" panose="020B0604020202020204" pitchFamily="34" charset="0"/>
              <a:buChar char="•"/>
            </a:pPr>
            <a:r>
              <a:rPr lang="en-US" dirty="0" smtClean="0"/>
              <a:t>Next-Hop Index points to a list of LSPs to PE11 and PE12 which corresponds to the ESI on which the MAC was learned.</a:t>
            </a:r>
          </a:p>
          <a:p>
            <a:pPr marL="742950" lvl="1" indent="-285750">
              <a:spcBef>
                <a:spcPts val="0"/>
              </a:spcBef>
              <a:buFont typeface="Arial" panose="020B0604020202020204" pitchFamily="34" charset="0"/>
              <a:buChar char="•"/>
            </a:pPr>
            <a:endParaRPr lang="en-US" dirty="0"/>
          </a:p>
          <a:p>
            <a:pPr>
              <a:spcBef>
                <a:spcPts val="0"/>
              </a:spcBef>
            </a:pPr>
            <a:endParaRPr lang="en-US" sz="1200" dirty="0" smtClean="0">
              <a:latin typeface="Courier New" panose="02070309020205020404" pitchFamily="49" charset="0"/>
              <a:cs typeface="Courier New" panose="02070309020205020404" pitchFamily="49" charset="0"/>
            </a:endParaRPr>
          </a:p>
          <a:p>
            <a:pPr>
              <a:spcBef>
                <a:spcPts val="0"/>
              </a:spcBef>
            </a:pPr>
            <a:r>
              <a:rPr lang="en-US" sz="1200" dirty="0" smtClean="0">
                <a:latin typeface="Courier New" panose="02070309020205020404" pitchFamily="49" charset="0"/>
                <a:cs typeface="Courier New" panose="02070309020205020404" pitchFamily="49" charset="0"/>
              </a:rPr>
              <a:t>jcladmin@PE21</a:t>
            </a:r>
            <a:r>
              <a:rPr lang="en-US" sz="1200" dirty="0">
                <a:latin typeface="Courier New" panose="02070309020205020404" pitchFamily="49" charset="0"/>
                <a:cs typeface="Courier New" panose="02070309020205020404" pitchFamily="49" charset="0"/>
              </a:rPr>
              <a:t>&gt; show </a:t>
            </a:r>
            <a:r>
              <a:rPr lang="en-US" sz="1200" dirty="0" err="1">
                <a:latin typeface="Courier New" panose="02070309020205020404" pitchFamily="49" charset="0"/>
                <a:cs typeface="Courier New" panose="02070309020205020404" pitchFamily="49" charset="0"/>
              </a:rPr>
              <a:t>evpn</a:t>
            </a:r>
            <a:r>
              <a:rPr lang="en-US" sz="1200" dirty="0">
                <a:latin typeface="Courier New" panose="02070309020205020404" pitchFamily="49" charset="0"/>
                <a:cs typeface="Courier New" panose="02070309020205020404" pitchFamily="49" charset="0"/>
              </a:rPr>
              <a:t> mac-table</a:t>
            </a:r>
          </a:p>
          <a:p>
            <a:pPr>
              <a:spcBef>
                <a:spcPts val="0"/>
              </a:spcBef>
            </a:pPr>
            <a:endParaRPr lang="en-US" sz="1200" dirty="0">
              <a:latin typeface="Courier New" panose="02070309020205020404" pitchFamily="49" charset="0"/>
              <a:cs typeface="Courier New" panose="02070309020205020404" pitchFamily="49" charset="0"/>
            </a:endParaRPr>
          </a:p>
          <a:p>
            <a:pPr>
              <a:spcBef>
                <a:spcPts val="0"/>
              </a:spcBef>
            </a:pPr>
            <a:r>
              <a:rPr lang="en-US" sz="1200" dirty="0">
                <a:latin typeface="Courier New" panose="02070309020205020404" pitchFamily="49" charset="0"/>
                <a:cs typeface="Courier New" panose="02070309020205020404" pitchFamily="49" charset="0"/>
              </a:rPr>
              <a:t>MAC flags       (S -static MAC, D -dynamic MAC, L -locally learned, C -Control MAC</a:t>
            </a:r>
          </a:p>
          <a:p>
            <a:pPr>
              <a:spcBef>
                <a:spcPts val="0"/>
              </a:spcBef>
            </a:pPr>
            <a:r>
              <a:rPr lang="en-US" sz="1200" dirty="0">
                <a:latin typeface="Courier New" panose="02070309020205020404" pitchFamily="49" charset="0"/>
                <a:cs typeface="Courier New" panose="02070309020205020404" pitchFamily="49" charset="0"/>
              </a:rPr>
              <a:t>    O -OVSDB MAC, SE -Statistics enabled, NM -Non configured MAC, R -Remote PE MAC)</a:t>
            </a:r>
          </a:p>
          <a:p>
            <a:pPr>
              <a:spcBef>
                <a:spcPts val="0"/>
              </a:spcBef>
            </a:pPr>
            <a:endParaRPr lang="en-US" sz="1200" dirty="0">
              <a:latin typeface="Courier New" panose="02070309020205020404" pitchFamily="49" charset="0"/>
              <a:cs typeface="Courier New" panose="02070309020205020404" pitchFamily="49" charset="0"/>
            </a:endParaRPr>
          </a:p>
          <a:p>
            <a:pPr>
              <a:spcBef>
                <a:spcPts val="0"/>
              </a:spcBef>
            </a:pPr>
            <a:r>
              <a:rPr lang="en-US" sz="1200" dirty="0">
                <a:latin typeface="Courier New" panose="02070309020205020404" pitchFamily="49" charset="0"/>
                <a:cs typeface="Courier New" panose="02070309020205020404" pitchFamily="49" charset="0"/>
              </a:rPr>
              <a:t>Routing instance : EVPN-1</a:t>
            </a:r>
          </a:p>
          <a:p>
            <a:pPr>
              <a:spcBef>
                <a:spcPts val="0"/>
              </a:spcBef>
            </a:pPr>
            <a:r>
              <a:rPr lang="en-US" sz="1200" dirty="0">
                <a:latin typeface="Courier New" panose="02070309020205020404" pitchFamily="49" charset="0"/>
                <a:cs typeface="Courier New" panose="02070309020205020404" pitchFamily="49" charset="0"/>
              </a:rPr>
              <a:t> Bridging domain : __EVPN-1__, VLAN : 100</a:t>
            </a:r>
          </a:p>
          <a:p>
            <a:pPr>
              <a:spcBef>
                <a:spcPts val="0"/>
              </a:spcBef>
            </a:pPr>
            <a:r>
              <a:rPr lang="en-US" sz="1200" dirty="0">
                <a:latin typeface="Courier New" panose="02070309020205020404" pitchFamily="49" charset="0"/>
                <a:cs typeface="Courier New" panose="02070309020205020404" pitchFamily="49" charset="0"/>
              </a:rPr>
              <a:t>   MAC                 </a:t>
            </a:r>
            <a:r>
              <a:rPr lang="en-US" sz="1200" dirty="0" err="1">
                <a:latin typeface="Courier New" panose="02070309020205020404" pitchFamily="49" charset="0"/>
                <a:cs typeface="Courier New" panose="02070309020205020404" pitchFamily="49" charset="0"/>
              </a:rPr>
              <a:t>MAC</a:t>
            </a:r>
            <a:r>
              <a:rPr lang="en-US" sz="1200" dirty="0">
                <a:latin typeface="Courier New" panose="02070309020205020404" pitchFamily="49" charset="0"/>
                <a:cs typeface="Courier New" panose="02070309020205020404" pitchFamily="49" charset="0"/>
              </a:rPr>
              <a:t>      Logical          NH     RTR</a:t>
            </a:r>
          </a:p>
          <a:p>
            <a:pPr>
              <a:spcBef>
                <a:spcPts val="0"/>
              </a:spcBef>
            </a:pPr>
            <a:r>
              <a:rPr lang="en-US" sz="1200" dirty="0">
                <a:latin typeface="Courier New" panose="02070309020205020404" pitchFamily="49" charset="0"/>
                <a:cs typeface="Courier New" panose="02070309020205020404" pitchFamily="49" charset="0"/>
              </a:rPr>
              <a:t>   address             flags    interface        Index  ID</a:t>
            </a:r>
          </a:p>
          <a:p>
            <a:pPr>
              <a:spcBef>
                <a:spcPts val="0"/>
              </a:spcBef>
            </a:pPr>
            <a:r>
              <a:rPr lang="en-US" sz="1200" b="1" dirty="0">
                <a:latin typeface="Courier New" panose="02070309020205020404" pitchFamily="49" charset="0"/>
                <a:cs typeface="Courier New" panose="02070309020205020404" pitchFamily="49" charset="0"/>
              </a:rPr>
              <a:t>   00:00:00:00:00:10   DC                        1048579 1048579</a:t>
            </a:r>
          </a:p>
          <a:p>
            <a:pPr>
              <a:spcBef>
                <a:spcPts val="0"/>
              </a:spcBef>
            </a:pPr>
            <a:r>
              <a:rPr lang="en-US" sz="1200" dirty="0">
                <a:latin typeface="Courier New" panose="02070309020205020404" pitchFamily="49" charset="0"/>
                <a:cs typeface="Courier New" panose="02070309020205020404" pitchFamily="49" charset="0"/>
              </a:rPr>
              <a:t>   00:00:64:01:01:20   D        ge-1/0/1.100</a:t>
            </a:r>
          </a:p>
          <a:p>
            <a:pPr lvl="1">
              <a:spcBef>
                <a:spcPts val="0"/>
              </a:spcBef>
            </a:pPr>
            <a:endParaRPr lang="en-US" sz="1400" b="1" dirty="0" smtClean="0">
              <a:latin typeface="Courier New" panose="02070309020205020404" pitchFamily="49" charset="0"/>
              <a:cs typeface="Courier New" panose="02070309020205020404" pitchFamily="49" charset="0"/>
            </a:endParaRPr>
          </a:p>
          <a:p>
            <a:pPr lvl="1">
              <a:spcBef>
                <a:spcPts val="0"/>
              </a:spcBef>
            </a:pP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01202604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a:t>Multi-homing - Aliasing</a:t>
            </a:r>
            <a:endParaRPr dirty="0">
              <a:solidFill>
                <a:schemeClr val="tx1"/>
              </a:solidFill>
            </a:endParaRPr>
          </a:p>
        </p:txBody>
      </p:sp>
      <p:sp>
        <p:nvSpPr>
          <p:cNvPr id="3" name="TextBox 2"/>
          <p:cNvSpPr txBox="1"/>
          <p:nvPr/>
        </p:nvSpPr>
        <p:spPr>
          <a:xfrm>
            <a:off x="429925" y="4265120"/>
            <a:ext cx="8368317" cy="2385268"/>
          </a:xfrm>
          <a:prstGeom prst="rect">
            <a:avLst/>
          </a:prstGeom>
          <a:solidFill>
            <a:schemeClr val="bg1"/>
          </a:solidFill>
        </p:spPr>
        <p:txBody>
          <a:bodyPr wrap="square" rtlCol="0">
            <a:spAutoFit/>
          </a:bodyPr>
          <a:lstStyle/>
          <a:p>
            <a:pPr marL="285750" indent="-285750">
              <a:spcBef>
                <a:spcPts val="0"/>
              </a:spcBef>
              <a:buFont typeface="Arial" panose="020B0604020202020204" pitchFamily="34" charset="0"/>
              <a:buChar char="•"/>
            </a:pPr>
            <a:r>
              <a:rPr lang="en-US" sz="1400" dirty="0"/>
              <a:t>From IxNetwork </a:t>
            </a:r>
            <a:r>
              <a:rPr lang="en-US" sz="1400" dirty="0" smtClean="0"/>
              <a:t>start 4 flows </a:t>
            </a:r>
            <a:r>
              <a:rPr lang="en-US" sz="1400" dirty="0"/>
              <a:t>from 4 hosts on TP2 to 1 host on </a:t>
            </a:r>
            <a:r>
              <a:rPr lang="en-US" sz="1400" dirty="0" smtClean="0"/>
              <a:t>TP1</a:t>
            </a:r>
          </a:p>
          <a:p>
            <a:pPr marL="285750" indent="-285750">
              <a:spcBef>
                <a:spcPts val="0"/>
              </a:spcBef>
              <a:buFont typeface="Arial" panose="020B0604020202020204" pitchFamily="34" charset="0"/>
              <a:buChar char="•"/>
            </a:pPr>
            <a:r>
              <a:rPr lang="en-US" sz="1400" dirty="0" smtClean="0">
                <a:sym typeface="Wingdings" panose="05000000000000000000" pitchFamily="2" charset="2"/>
              </a:rPr>
              <a:t>LSP </a:t>
            </a:r>
            <a:r>
              <a:rPr lang="en-US" sz="1400" dirty="0">
                <a:sym typeface="Wingdings" panose="05000000000000000000" pitchFamily="2" charset="2"/>
              </a:rPr>
              <a:t>statistics on PE21 </a:t>
            </a:r>
            <a:r>
              <a:rPr lang="en-US" sz="1400" dirty="0" smtClean="0">
                <a:sym typeface="Wingdings" panose="05000000000000000000" pitchFamily="2" charset="2"/>
              </a:rPr>
              <a:t>show that traffic </a:t>
            </a:r>
            <a:r>
              <a:rPr lang="en-US" sz="1400" dirty="0">
                <a:sym typeface="Wingdings" panose="05000000000000000000" pitchFamily="2" charset="2"/>
              </a:rPr>
              <a:t>is load balanced to PE11 (3 flows) and PE12 (1 flow</a:t>
            </a:r>
            <a:r>
              <a:rPr lang="en-US" sz="1400" dirty="0" smtClean="0">
                <a:sym typeface="Wingdings" panose="05000000000000000000" pitchFamily="2" charset="2"/>
              </a:rPr>
              <a:t>)</a:t>
            </a:r>
          </a:p>
          <a:p>
            <a:pPr lvl="1">
              <a:spcBef>
                <a:spcPts val="0"/>
              </a:spcBef>
            </a:pPr>
            <a:endParaRPr lang="en-US" sz="500" dirty="0"/>
          </a:p>
          <a:p>
            <a:pPr lvl="1">
              <a:spcBef>
                <a:spcPts val="0"/>
              </a:spcBef>
            </a:pPr>
            <a:r>
              <a:rPr lang="en-US" sz="1100" dirty="0">
                <a:latin typeface="Courier New" panose="02070309020205020404" pitchFamily="49" charset="0"/>
                <a:cs typeface="Courier New" panose="02070309020205020404" pitchFamily="49" charset="0"/>
              </a:rPr>
              <a:t>jcladmin@PE21&gt; clear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a:t>
            </a:r>
          </a:p>
          <a:p>
            <a:pPr lvl="1">
              <a:spcBef>
                <a:spcPts val="0"/>
              </a:spcBef>
            </a:pPr>
            <a:endParaRPr lang="en-US" sz="300" dirty="0">
              <a:latin typeface="Courier New" panose="02070309020205020404" pitchFamily="49" charset="0"/>
              <a:cs typeface="Courier New" panose="02070309020205020404" pitchFamily="49" charset="0"/>
            </a:endParaRPr>
          </a:p>
          <a:p>
            <a:pPr lvl="1">
              <a:spcBef>
                <a:spcPts val="0"/>
              </a:spcBef>
            </a:pPr>
            <a:r>
              <a:rPr lang="en-US" sz="1100" dirty="0">
                <a:latin typeface="Courier New" panose="02070309020205020404" pitchFamily="49" charset="0"/>
                <a:cs typeface="Courier New" panose="02070309020205020404" pitchFamily="49" charset="0"/>
              </a:rPr>
              <a:t>jcladmin@PE21&gt; show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 ingress</a:t>
            </a:r>
          </a:p>
          <a:p>
            <a:pPr lvl="1">
              <a:spcBef>
                <a:spcPts val="0"/>
              </a:spcBef>
            </a:pPr>
            <a:r>
              <a:rPr lang="en-US" sz="1100" dirty="0">
                <a:latin typeface="Courier New" panose="02070309020205020404" pitchFamily="49" charset="0"/>
                <a:cs typeface="Courier New" panose="02070309020205020404" pitchFamily="49" charset="0"/>
              </a:rPr>
              <a:t>Ingress LSP: 3 sessions</a:t>
            </a:r>
          </a:p>
          <a:p>
            <a:pPr lvl="1">
              <a:spcBef>
                <a:spcPts val="0"/>
              </a:spcBef>
            </a:pPr>
            <a:r>
              <a:rPr lang="en-US" sz="1100" dirty="0">
                <a:latin typeface="Courier New" panose="02070309020205020404" pitchFamily="49" charset="0"/>
                <a:cs typeface="Courier New" panose="02070309020205020404" pitchFamily="49" charset="0"/>
              </a:rPr>
              <a:t>To              From            State     Packets            Bytes </a:t>
            </a:r>
            <a:r>
              <a:rPr lang="en-US" sz="1100" dirty="0" err="1">
                <a:latin typeface="Courier New" panose="02070309020205020404" pitchFamily="49" charset="0"/>
                <a:cs typeface="Courier New" panose="02070309020205020404" pitchFamily="49" charset="0"/>
              </a:rPr>
              <a:t>LSPname</a:t>
            </a:r>
            <a:endParaRPr lang="en-US" sz="1100" dirty="0">
              <a:latin typeface="Courier New" panose="02070309020205020404" pitchFamily="49" charset="0"/>
              <a:cs typeface="Courier New" panose="02070309020205020404" pitchFamily="49" charset="0"/>
            </a:endParaRPr>
          </a:p>
          <a:p>
            <a:pPr lvl="1">
              <a:spcBef>
                <a:spcPts val="0"/>
              </a:spcBef>
            </a:pPr>
            <a:r>
              <a:rPr lang="en-US" sz="1100" b="1" dirty="0">
                <a:latin typeface="Courier New" panose="02070309020205020404" pitchFamily="49" charset="0"/>
                <a:cs typeface="Courier New" panose="02070309020205020404" pitchFamily="49" charset="0"/>
              </a:rPr>
              <a:t>11.11.11.11     21.21.21.21     Up          11931          3006618 from-21-to-11</a:t>
            </a:r>
          </a:p>
          <a:p>
            <a:pPr lvl="1">
              <a:spcBef>
                <a:spcPts val="0"/>
              </a:spcBef>
            </a:pPr>
            <a:r>
              <a:rPr lang="en-US" sz="1100" b="1" dirty="0">
                <a:latin typeface="Courier New" panose="02070309020205020404" pitchFamily="49" charset="0"/>
                <a:cs typeface="Courier New" panose="02070309020205020404" pitchFamily="49" charset="0"/>
              </a:rPr>
              <a:t>12.12.12.12     21.21.21.21     Up           3978          1002462 from-21-to-12</a:t>
            </a:r>
          </a:p>
          <a:p>
            <a:pPr lvl="1">
              <a:spcBef>
                <a:spcPts val="0"/>
              </a:spcBef>
            </a:pPr>
            <a:r>
              <a:rPr lang="en-US" sz="1100" dirty="0">
                <a:latin typeface="Courier New" panose="02070309020205020404" pitchFamily="49" charset="0"/>
                <a:cs typeface="Courier New" panose="02070309020205020404" pitchFamily="49" charset="0"/>
              </a:rPr>
              <a:t>31.31.31.31     21.21.21.21     Up              0                0 </a:t>
            </a:r>
            <a:r>
              <a:rPr lang="en-US" sz="1100" dirty="0" smtClean="0">
                <a:latin typeface="Courier New" panose="02070309020205020404" pitchFamily="49" charset="0"/>
                <a:cs typeface="Courier New" panose="02070309020205020404" pitchFamily="49" charset="0"/>
              </a:rPr>
              <a:t>from-21-to-31</a:t>
            </a:r>
          </a:p>
          <a:p>
            <a:pPr lvl="1">
              <a:spcBef>
                <a:spcPts val="0"/>
              </a:spcBef>
            </a:pPr>
            <a:endParaRPr lang="en-US" sz="1100" dirty="0" smtClean="0">
              <a:latin typeface="Courier New" panose="02070309020205020404" pitchFamily="49" charset="0"/>
              <a:cs typeface="Courier New" panose="02070309020205020404" pitchFamily="49" charset="0"/>
            </a:endParaRPr>
          </a:p>
          <a:p>
            <a:pPr marL="285750" indent="-285750">
              <a:spcBef>
                <a:spcPts val="0"/>
              </a:spcBef>
              <a:buFont typeface="Arial" panose="020B0604020202020204" pitchFamily="34" charset="0"/>
              <a:buChar char="•"/>
            </a:pPr>
            <a:r>
              <a:rPr lang="en-US" sz="1400" dirty="0">
                <a:solidFill>
                  <a:srgbClr val="333333"/>
                </a:solidFill>
                <a:sym typeface="Wingdings" panose="05000000000000000000" pitchFamily="2" charset="2"/>
              </a:rPr>
              <a:t>Stop Ixia flows when finished</a:t>
            </a:r>
          </a:p>
          <a:p>
            <a:pPr lvl="1">
              <a:spcBef>
                <a:spcPts val="0"/>
              </a:spcBef>
            </a:pPr>
            <a:endParaRPr lang="en-US" sz="1100" dirty="0">
              <a:latin typeface="Courier New" panose="02070309020205020404" pitchFamily="49" charset="0"/>
              <a:cs typeface="Courier New" panose="02070309020205020404" pitchFamily="49" charset="0"/>
            </a:endParaRPr>
          </a:p>
        </p:txBody>
      </p:sp>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pic>
        <p:nvPicPr>
          <p:cNvPr id="79" name="Picture 18" descr="tester_corp_t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84937" y="3654046"/>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80" name="Straight Connector 79"/>
          <p:cNvCxnSpPr>
            <a:stCxn id="79" idx="0"/>
            <a:endCxn id="96" idx="2"/>
          </p:cNvCxnSpPr>
          <p:nvPr/>
        </p:nvCxnSpPr>
        <p:spPr>
          <a:xfrm flipV="1">
            <a:off x="2706111" y="3532380"/>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sp>
        <p:nvSpPr>
          <p:cNvPr id="81" name="TextBox 80"/>
          <p:cNvSpPr txBox="1"/>
          <p:nvPr/>
        </p:nvSpPr>
        <p:spPr>
          <a:xfrm>
            <a:off x="1528550" y="3593213"/>
            <a:ext cx="892296" cy="584775"/>
          </a:xfrm>
          <a:prstGeom prst="rect">
            <a:avLst/>
          </a:prstGeom>
          <a:solidFill>
            <a:srgbClr val="C9C9C9"/>
          </a:solidFill>
        </p:spPr>
        <p:txBody>
          <a:bodyPr wrap="square" rtlCol="0">
            <a:spAutoFit/>
          </a:bodyPr>
          <a:lstStyle/>
          <a:p>
            <a:pPr algn="r"/>
            <a:r>
              <a:rPr lang="en-CA" altLang="en-US" sz="800" dirty="0" smtClean="0"/>
              <a:t>TP1</a:t>
            </a:r>
            <a:endParaRPr lang="en-CA" altLang="en-US" sz="800" dirty="0"/>
          </a:p>
          <a:p>
            <a:pPr algn="r"/>
            <a:r>
              <a:rPr lang="en-CA" altLang="en-US" sz="800" dirty="0" smtClean="0"/>
              <a:t>100.1.1.10</a:t>
            </a:r>
          </a:p>
          <a:p>
            <a:pPr algn="r"/>
            <a:r>
              <a:rPr lang="en-US" sz="800" b="0" dirty="0" smtClean="0"/>
              <a:t>0x10</a:t>
            </a:r>
          </a:p>
          <a:p>
            <a:pPr algn="r"/>
            <a:r>
              <a:rPr lang="en-US" altLang="en-US" sz="800" dirty="0" smtClean="0"/>
              <a:t>DG: .1</a:t>
            </a:r>
            <a:endParaRPr lang="en-US" altLang="en-US" sz="800" dirty="0"/>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cxnSp>
        <p:nvCxnSpPr>
          <p:cNvPr id="60" name="Straight Connector 59"/>
          <p:cNvCxnSpPr/>
          <p:nvPr/>
        </p:nvCxnSpPr>
        <p:spPr>
          <a:xfrm flipH="1" flipV="1">
            <a:off x="6089151" y="2950021"/>
            <a:ext cx="646921" cy="510448"/>
          </a:xfrm>
          <a:prstGeom prst="line">
            <a:avLst/>
          </a:prstGeom>
          <a:ln w="12700" cmpd="sng"/>
        </p:spPr>
        <p:style>
          <a:lnRef idx="1">
            <a:schemeClr val="dk1"/>
          </a:lnRef>
          <a:fillRef idx="0">
            <a:schemeClr val="dk1"/>
          </a:fillRef>
          <a:effectRef idx="0">
            <a:schemeClr val="dk1"/>
          </a:effectRef>
          <a:fontRef idx="minor">
            <a:schemeClr val="tx1"/>
          </a:fontRef>
        </p:style>
      </p:cxnSp>
      <p:sp>
        <p:nvSpPr>
          <p:cNvPr id="61" name="TextBox 60"/>
          <p:cNvSpPr txBox="1"/>
          <p:nvPr/>
        </p:nvSpPr>
        <p:spPr>
          <a:xfrm>
            <a:off x="7026622" y="3186761"/>
            <a:ext cx="1071598" cy="584775"/>
          </a:xfrm>
          <a:prstGeom prst="rect">
            <a:avLst/>
          </a:prstGeom>
          <a:solidFill>
            <a:srgbClr val="C9C9C9"/>
          </a:solidFill>
        </p:spPr>
        <p:txBody>
          <a:bodyPr wrap="square" rtlCol="0">
            <a:spAutoFit/>
          </a:bodyPr>
          <a:lstStyle/>
          <a:p>
            <a:r>
              <a:rPr lang="en-CA" altLang="en-US" sz="800" dirty="0" smtClean="0"/>
              <a:t>TP2</a:t>
            </a:r>
            <a:endParaRPr lang="en-CA" altLang="en-US" sz="800" dirty="0"/>
          </a:p>
          <a:p>
            <a:r>
              <a:rPr lang="en-CA" altLang="en-US" sz="800" dirty="0" smtClean="0"/>
              <a:t>100.1.1.20-.23</a:t>
            </a:r>
          </a:p>
          <a:p>
            <a:r>
              <a:rPr lang="en-US" sz="800" b="0" dirty="0" smtClean="0"/>
              <a:t>0x64:01:01:20-23</a:t>
            </a:r>
          </a:p>
          <a:p>
            <a:r>
              <a:rPr lang="en-US" altLang="en-US" sz="800" dirty="0" smtClean="0"/>
              <a:t>DG: .2</a:t>
            </a:r>
            <a:endParaRPr lang="en-US" altLang="en-US" sz="800" dirty="0"/>
          </a:p>
        </p:txBody>
      </p:sp>
      <p:pic>
        <p:nvPicPr>
          <p:cNvPr id="59" name="Picture 18" descr="tester_corp_t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25985" y="3300615"/>
            <a:ext cx="442347" cy="311045"/>
          </a:xfrm>
          <a:prstGeom prst="rect">
            <a:avLst/>
          </a:prstGeom>
          <a:noFill/>
          <a:extLst>
            <a:ext uri="{909E8E84-426E-40DD-AFC4-6F175D3DCCD1}">
              <a14:hiddenFill xmlns:a14="http://schemas.microsoft.com/office/drawing/2010/main">
                <a:solidFill>
                  <a:srgbClr val="FFFFFF"/>
                </a:solidFill>
              </a14:hiddenFill>
            </a:ext>
          </a:extLst>
        </p:spPr>
      </p:pic>
      <p:sp>
        <p:nvSpPr>
          <p:cNvPr id="2" name="Freeform 1"/>
          <p:cNvSpPr/>
          <p:nvPr/>
        </p:nvSpPr>
        <p:spPr>
          <a:xfrm>
            <a:off x="2034595" y="1637773"/>
            <a:ext cx="4402300" cy="1911543"/>
          </a:xfrm>
          <a:custGeom>
            <a:avLst/>
            <a:gdLst>
              <a:gd name="connsiteX0" fmla="*/ 4402300 w 4402300"/>
              <a:gd name="connsiteY0" fmla="*/ 1394185 h 1911543"/>
              <a:gd name="connsiteX1" fmla="*/ 2633658 w 4402300"/>
              <a:gd name="connsiteY1" fmla="*/ 10553 h 1911543"/>
              <a:gd name="connsiteX2" fmla="*/ 131089 w 4402300"/>
              <a:gd name="connsiteY2" fmla="*/ 816669 h 1911543"/>
              <a:gd name="connsiteX3" fmla="*/ 576258 w 4402300"/>
              <a:gd name="connsiteY3" fmla="*/ 1911543 h 1911543"/>
            </a:gdLst>
            <a:ahLst/>
            <a:cxnLst>
              <a:cxn ang="0">
                <a:pos x="connsiteX0" y="connsiteY0"/>
              </a:cxn>
              <a:cxn ang="0">
                <a:pos x="connsiteX1" y="connsiteY1"/>
              </a:cxn>
              <a:cxn ang="0">
                <a:pos x="connsiteX2" y="connsiteY2"/>
              </a:cxn>
              <a:cxn ang="0">
                <a:pos x="connsiteX3" y="connsiteY3"/>
              </a:cxn>
            </a:cxnLst>
            <a:rect l="l" t="t" r="r" b="b"/>
            <a:pathLst>
              <a:path w="4402300" h="1911543">
                <a:moveTo>
                  <a:pt x="4402300" y="1394185"/>
                </a:moveTo>
                <a:cubicBezTo>
                  <a:pt x="3873913" y="750495"/>
                  <a:pt x="3345526" y="106806"/>
                  <a:pt x="2633658" y="10553"/>
                </a:cubicBezTo>
                <a:cubicBezTo>
                  <a:pt x="1921790" y="-85700"/>
                  <a:pt x="473989" y="499837"/>
                  <a:pt x="131089" y="816669"/>
                </a:cubicBezTo>
                <a:cubicBezTo>
                  <a:pt x="-211811" y="1133501"/>
                  <a:pt x="182223" y="1522522"/>
                  <a:pt x="576258" y="1911543"/>
                </a:cubicBezTo>
              </a:path>
            </a:pathLst>
          </a:custGeom>
          <a:noFill/>
          <a:ln w="76200">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887579" y="1894108"/>
            <a:ext cx="3380874" cy="1643176"/>
          </a:xfrm>
          <a:custGeom>
            <a:avLst/>
            <a:gdLst>
              <a:gd name="connsiteX0" fmla="*/ 3380874 w 3380874"/>
              <a:gd name="connsiteY0" fmla="*/ 1318324 h 1643176"/>
              <a:gd name="connsiteX1" fmla="*/ 1852863 w 3380874"/>
              <a:gd name="connsiteY1" fmla="*/ 18913 h 1643176"/>
              <a:gd name="connsiteX2" fmla="*/ 457200 w 3380874"/>
              <a:gd name="connsiteY2" fmla="*/ 620492 h 1643176"/>
              <a:gd name="connsiteX3" fmla="*/ 0 w 3380874"/>
              <a:gd name="connsiteY3" fmla="*/ 1643176 h 1643176"/>
            </a:gdLst>
            <a:ahLst/>
            <a:cxnLst>
              <a:cxn ang="0">
                <a:pos x="connsiteX0" y="connsiteY0"/>
              </a:cxn>
              <a:cxn ang="0">
                <a:pos x="connsiteX1" y="connsiteY1"/>
              </a:cxn>
              <a:cxn ang="0">
                <a:pos x="connsiteX2" y="connsiteY2"/>
              </a:cxn>
              <a:cxn ang="0">
                <a:pos x="connsiteX3" y="connsiteY3"/>
              </a:cxn>
            </a:cxnLst>
            <a:rect l="l" t="t" r="r" b="b"/>
            <a:pathLst>
              <a:path w="3380874" h="1643176">
                <a:moveTo>
                  <a:pt x="3380874" y="1318324"/>
                </a:moveTo>
                <a:cubicBezTo>
                  <a:pt x="2860508" y="726771"/>
                  <a:pt x="2340142" y="135218"/>
                  <a:pt x="1852863" y="18913"/>
                </a:cubicBezTo>
                <a:cubicBezTo>
                  <a:pt x="1365584" y="-97392"/>
                  <a:pt x="766010" y="349781"/>
                  <a:pt x="457200" y="620492"/>
                </a:cubicBezTo>
                <a:cubicBezTo>
                  <a:pt x="148389" y="891202"/>
                  <a:pt x="74194" y="1267189"/>
                  <a:pt x="0" y="1643176"/>
                </a:cubicBezTo>
              </a:path>
            </a:pathLst>
          </a:custGeom>
          <a:noFill/>
          <a:ln w="76200">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6162244" y="1396768"/>
            <a:ext cx="2551925" cy="738664"/>
          </a:xfrm>
          <a:prstGeom prst="rect">
            <a:avLst/>
          </a:prstGeom>
          <a:solidFill>
            <a:schemeClr val="bg1"/>
          </a:solidFill>
        </p:spPr>
        <p:txBody>
          <a:bodyPr wrap="square" rtlCol="0">
            <a:spAutoFit/>
          </a:bodyPr>
          <a:lstStyle/>
          <a:p>
            <a:r>
              <a:rPr lang="en-US" sz="1400" b="1" dirty="0" smtClean="0">
                <a:solidFill>
                  <a:srgbClr val="FF0000"/>
                </a:solidFill>
              </a:rPr>
              <a:t>Traffic flows from DC2 to DC1 are load-balanced on LSPs to PE11 and PE12</a:t>
            </a:r>
            <a:endParaRPr lang="en-GB" sz="1400" b="1" dirty="0" smtClean="0">
              <a:solidFill>
                <a:srgbClr val="FF0000"/>
              </a:solidFill>
              <a:latin typeface="Calibri" panose="020F0502020204030204" pitchFamily="34" charset="0"/>
            </a:endParaRPr>
          </a:p>
        </p:txBody>
      </p:sp>
    </p:spTree>
    <p:custDataLst>
      <p:tags r:id="rId1"/>
    </p:custDataLst>
    <p:extLst>
      <p:ext uri="{BB962C8B-B14F-4D97-AF65-F5344CB8AC3E}">
        <p14:creationId xmlns:p14="http://schemas.microsoft.com/office/powerpoint/2010/main" val="173134389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Layer </a:t>
            </a:r>
            <a:r>
              <a:rPr lang="en-US" dirty="0" smtClean="0"/>
              <a:t>3 </a:t>
            </a:r>
            <a:r>
              <a:rPr lang="en-US" dirty="0"/>
              <a:t>forwarding</a:t>
            </a:r>
            <a:r>
              <a:rPr lang="en-US" dirty="0" smtClean="0"/>
              <a:t> – configuration</a:t>
            </a:r>
            <a:endParaRPr lang="en-US" dirty="0"/>
          </a:p>
        </p:txBody>
      </p:sp>
      <p:sp>
        <p:nvSpPr>
          <p:cNvPr id="4" name="TextBox 3"/>
          <p:cNvSpPr txBox="1"/>
          <p:nvPr/>
        </p:nvSpPr>
        <p:spPr>
          <a:xfrm>
            <a:off x="278297" y="1194911"/>
            <a:ext cx="8759686" cy="4293483"/>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An IRB interface for the EVPN VLAN is required for L3 forwarding</a:t>
            </a:r>
          </a:p>
          <a:p>
            <a:pPr marL="285750" indent="-285750">
              <a:spcBef>
                <a:spcPts val="0"/>
              </a:spcBef>
              <a:buFont typeface="Arial" panose="020B0604020202020204" pitchFamily="34" charset="0"/>
              <a:buChar char="•"/>
            </a:pPr>
            <a:r>
              <a:rPr lang="en-US" dirty="0" smtClean="0"/>
              <a:t>The </a:t>
            </a:r>
            <a:r>
              <a:rPr lang="en-US" dirty="0"/>
              <a:t>IRB interface is associated with a common </a:t>
            </a:r>
            <a:r>
              <a:rPr lang="en-US" dirty="0" smtClean="0"/>
              <a:t>IPVPN</a:t>
            </a:r>
          </a:p>
          <a:p>
            <a:pPr lvl="1">
              <a:spcBef>
                <a:spcPts val="0"/>
              </a:spcBef>
            </a:pPr>
            <a:endParaRPr lang="en-US" sz="900" dirty="0" smtClean="0"/>
          </a:p>
          <a:p>
            <a:pPr lvl="2">
              <a:spcBef>
                <a:spcPts val="0"/>
              </a:spcBef>
            </a:pPr>
            <a:r>
              <a:rPr lang="en-US" sz="1200" dirty="0">
                <a:latin typeface="Courier New" panose="02070309020205020404" pitchFamily="49" charset="0"/>
                <a:cs typeface="Courier New" panose="02070309020205020404" pitchFamily="49" charset="0"/>
              </a:rPr>
              <a:t>jcladmin@PE11&gt; show </a:t>
            </a:r>
            <a:r>
              <a:rPr lang="en-US" sz="1200" dirty="0" smtClean="0">
                <a:latin typeface="Courier New" panose="02070309020205020404" pitchFamily="49" charset="0"/>
                <a:cs typeface="Courier New" panose="02070309020205020404" pitchFamily="49" charset="0"/>
              </a:rPr>
              <a:t>configuration routing-instances</a:t>
            </a:r>
            <a:endParaRPr lang="en-US" sz="1200" dirty="0">
              <a:latin typeface="Courier New" panose="02070309020205020404" pitchFamily="49" charset="0"/>
              <a:cs typeface="Courier New" panose="02070309020205020404" pitchFamily="49" charset="0"/>
            </a:endParaRPr>
          </a:p>
          <a:p>
            <a:pPr lvl="2">
              <a:spcBef>
                <a:spcPts val="0"/>
              </a:spcBef>
            </a:pPr>
            <a:r>
              <a:rPr lang="en-US" sz="1200" dirty="0" smtClean="0">
                <a:latin typeface="Courier New" panose="02070309020205020404" pitchFamily="49" charset="0"/>
                <a:cs typeface="Courier New" panose="02070309020205020404" pitchFamily="49" charset="0"/>
              </a:rPr>
              <a:t>EVPN-1 </a:t>
            </a:r>
            <a:r>
              <a:rPr lang="en-US" sz="1200" dirty="0">
                <a:latin typeface="Courier New" panose="02070309020205020404" pitchFamily="49" charset="0"/>
                <a:cs typeface="Courier New" panose="02070309020205020404" pitchFamily="49" charset="0"/>
              </a:rPr>
              <a:t>{</a:t>
            </a:r>
          </a:p>
          <a:p>
            <a:pPr lvl="2">
              <a:spcBef>
                <a:spcPts val="0"/>
              </a:spcBef>
            </a:pPr>
            <a:r>
              <a:rPr lang="en-US" sz="1200" dirty="0">
                <a:latin typeface="Courier New" panose="02070309020205020404" pitchFamily="49" charset="0"/>
                <a:cs typeface="Courier New" panose="02070309020205020404" pitchFamily="49" charset="0"/>
              </a:rPr>
              <a:t>    instance-type </a:t>
            </a:r>
            <a:r>
              <a:rPr lang="en-US" sz="1200" dirty="0" err="1">
                <a:latin typeface="Courier New" panose="02070309020205020404" pitchFamily="49" charset="0"/>
                <a:cs typeface="Courier New" panose="02070309020205020404" pitchFamily="49" charset="0"/>
              </a:rPr>
              <a:t>evpn</a:t>
            </a:r>
            <a:r>
              <a:rPr lang="en-US" sz="1200" dirty="0">
                <a:latin typeface="Courier New" panose="02070309020205020404" pitchFamily="49" charset="0"/>
                <a:cs typeface="Courier New" panose="02070309020205020404" pitchFamily="49" charset="0"/>
              </a:rPr>
              <a:t>;</a:t>
            </a:r>
          </a:p>
          <a:p>
            <a:pPr lvl="2">
              <a:spcBef>
                <a:spcPts val="0"/>
              </a:spcBef>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vlan</a:t>
            </a:r>
            <a:r>
              <a:rPr lang="en-US" sz="1200" dirty="0">
                <a:latin typeface="Courier New" panose="02070309020205020404" pitchFamily="49" charset="0"/>
                <a:cs typeface="Courier New" panose="02070309020205020404" pitchFamily="49" charset="0"/>
              </a:rPr>
              <a:t>-id 100;</a:t>
            </a:r>
          </a:p>
          <a:p>
            <a:pPr lvl="2">
              <a:spcBef>
                <a:spcPts val="0"/>
              </a:spcBef>
            </a:pPr>
            <a:r>
              <a:rPr lang="en-US" sz="1200" dirty="0">
                <a:latin typeface="Courier New" panose="02070309020205020404" pitchFamily="49" charset="0"/>
                <a:cs typeface="Courier New" panose="02070309020205020404" pitchFamily="49" charset="0"/>
              </a:rPr>
              <a:t>    interface xe-0/0/0.100;</a:t>
            </a:r>
          </a:p>
          <a:p>
            <a:pPr lvl="2">
              <a:spcBef>
                <a:spcPts val="0"/>
              </a:spcBef>
            </a:pPr>
            <a:r>
              <a:rPr lang="en-US" sz="1200" dirty="0">
                <a:latin typeface="Courier New" panose="02070309020205020404" pitchFamily="49" charset="0"/>
                <a:cs typeface="Courier New" panose="02070309020205020404" pitchFamily="49" charset="0"/>
              </a:rPr>
              <a:t>    routing-interface irb.100;</a:t>
            </a:r>
          </a:p>
          <a:p>
            <a:pPr lvl="2">
              <a:spcBef>
                <a:spcPts val="0"/>
              </a:spcBef>
            </a:pPr>
            <a:r>
              <a:rPr lang="en-US" sz="1200" dirty="0">
                <a:latin typeface="Courier New" panose="02070309020205020404" pitchFamily="49" charset="0"/>
                <a:cs typeface="Courier New" panose="02070309020205020404" pitchFamily="49" charset="0"/>
              </a:rPr>
              <a:t>    route-distinguisher 11.11.11.11:1;</a:t>
            </a:r>
          </a:p>
          <a:p>
            <a:pPr lvl="2">
              <a:spcBef>
                <a:spcPts val="0"/>
              </a:spcBef>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vrf</a:t>
            </a:r>
            <a:r>
              <a:rPr lang="en-US" sz="1200" dirty="0">
                <a:latin typeface="Courier New" panose="02070309020205020404" pitchFamily="49" charset="0"/>
                <a:cs typeface="Courier New" panose="02070309020205020404" pitchFamily="49" charset="0"/>
              </a:rPr>
              <a:t>-target target:100:1;</a:t>
            </a:r>
          </a:p>
          <a:p>
            <a:pPr lvl="2">
              <a:spcBef>
                <a:spcPts val="0"/>
              </a:spcBef>
            </a:pPr>
            <a:r>
              <a:rPr lang="en-US" sz="1200" dirty="0">
                <a:latin typeface="Courier New" panose="02070309020205020404" pitchFamily="49" charset="0"/>
                <a:cs typeface="Courier New" panose="02070309020205020404" pitchFamily="49" charset="0"/>
              </a:rPr>
              <a:t>    protocols {</a:t>
            </a:r>
          </a:p>
          <a:p>
            <a:pPr lvl="2">
              <a:spcBef>
                <a:spcPts val="0"/>
              </a:spcBef>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evpn</a:t>
            </a:r>
            <a:r>
              <a:rPr lang="en-US" sz="1200" dirty="0">
                <a:latin typeface="Courier New" panose="02070309020205020404" pitchFamily="49" charset="0"/>
                <a:cs typeface="Courier New" panose="02070309020205020404" pitchFamily="49" charset="0"/>
              </a:rPr>
              <a:t>;</a:t>
            </a:r>
          </a:p>
          <a:p>
            <a:pPr lvl="2">
              <a:spcBef>
                <a:spcPts val="0"/>
              </a:spcBef>
            </a:pPr>
            <a:r>
              <a:rPr lang="en-US" sz="1200" dirty="0">
                <a:latin typeface="Courier New" panose="02070309020205020404" pitchFamily="49" charset="0"/>
                <a:cs typeface="Courier New" panose="02070309020205020404" pitchFamily="49" charset="0"/>
              </a:rPr>
              <a:t>    }</a:t>
            </a:r>
          </a:p>
          <a:p>
            <a:pPr lvl="2">
              <a:spcBef>
                <a:spcPts val="0"/>
              </a:spcBef>
            </a:pPr>
            <a:r>
              <a:rPr lang="en-US" sz="1200" dirty="0">
                <a:latin typeface="Courier New" panose="02070309020205020404" pitchFamily="49" charset="0"/>
                <a:cs typeface="Courier New" panose="02070309020205020404" pitchFamily="49" charset="0"/>
              </a:rPr>
              <a:t>}</a:t>
            </a:r>
          </a:p>
          <a:p>
            <a:pPr lvl="2">
              <a:spcBef>
                <a:spcPts val="0"/>
              </a:spcBef>
            </a:pPr>
            <a:r>
              <a:rPr lang="en-US" sz="1200" dirty="0">
                <a:latin typeface="Courier New" panose="02070309020205020404" pitchFamily="49" charset="0"/>
                <a:cs typeface="Courier New" panose="02070309020205020404" pitchFamily="49" charset="0"/>
              </a:rPr>
              <a:t>IPVPN-1 {</a:t>
            </a:r>
          </a:p>
          <a:p>
            <a:pPr lvl="2">
              <a:spcBef>
                <a:spcPts val="0"/>
              </a:spcBef>
            </a:pPr>
            <a:r>
              <a:rPr lang="en-US" sz="1200" dirty="0">
                <a:latin typeface="Courier New" panose="02070309020205020404" pitchFamily="49" charset="0"/>
                <a:cs typeface="Courier New" panose="02070309020205020404" pitchFamily="49" charset="0"/>
              </a:rPr>
              <a:t>    instance-type </a:t>
            </a:r>
            <a:r>
              <a:rPr lang="en-US" sz="1200" dirty="0" err="1">
                <a:latin typeface="Courier New" panose="02070309020205020404" pitchFamily="49" charset="0"/>
                <a:cs typeface="Courier New" panose="02070309020205020404" pitchFamily="49" charset="0"/>
              </a:rPr>
              <a:t>vrf</a:t>
            </a:r>
            <a:r>
              <a:rPr lang="en-US" sz="1200" dirty="0">
                <a:latin typeface="Courier New" panose="02070309020205020404" pitchFamily="49" charset="0"/>
                <a:cs typeface="Courier New" panose="02070309020205020404" pitchFamily="49" charset="0"/>
              </a:rPr>
              <a:t>;</a:t>
            </a:r>
          </a:p>
          <a:p>
            <a:pPr lvl="2">
              <a:spcBef>
                <a:spcPts val="0"/>
              </a:spcBef>
            </a:pPr>
            <a:r>
              <a:rPr lang="en-US" sz="1200" dirty="0">
                <a:latin typeface="Courier New" panose="02070309020205020404" pitchFamily="49" charset="0"/>
                <a:cs typeface="Courier New" panose="02070309020205020404" pitchFamily="49" charset="0"/>
              </a:rPr>
              <a:t>    interface irb.100;</a:t>
            </a:r>
          </a:p>
          <a:p>
            <a:pPr lvl="2">
              <a:spcBef>
                <a:spcPts val="0"/>
              </a:spcBef>
            </a:pPr>
            <a:r>
              <a:rPr lang="en-US" sz="1200" dirty="0">
                <a:latin typeface="Courier New" panose="02070309020205020404" pitchFamily="49" charset="0"/>
                <a:cs typeface="Courier New" panose="02070309020205020404" pitchFamily="49" charset="0"/>
              </a:rPr>
              <a:t>    route-distinguisher 11.11.11.11:111;</a:t>
            </a:r>
          </a:p>
          <a:p>
            <a:pPr lvl="2">
              <a:spcBef>
                <a:spcPts val="0"/>
              </a:spcBef>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vrf</a:t>
            </a:r>
            <a:r>
              <a:rPr lang="en-US" sz="1200" dirty="0">
                <a:latin typeface="Courier New" panose="02070309020205020404" pitchFamily="49" charset="0"/>
                <a:cs typeface="Courier New" panose="02070309020205020404" pitchFamily="49" charset="0"/>
              </a:rPr>
              <a:t>-target target:100:101;</a:t>
            </a:r>
          </a:p>
          <a:p>
            <a:pPr lvl="2">
              <a:spcBef>
                <a:spcPts val="0"/>
              </a:spcBef>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vrf</a:t>
            </a:r>
            <a:r>
              <a:rPr lang="en-US" sz="1200" dirty="0">
                <a:latin typeface="Courier New" panose="02070309020205020404" pitchFamily="49" charset="0"/>
                <a:cs typeface="Courier New" panose="02070309020205020404" pitchFamily="49" charset="0"/>
              </a:rPr>
              <a:t>-table-label;</a:t>
            </a:r>
          </a:p>
          <a:p>
            <a:pPr lvl="2">
              <a:spcBef>
                <a:spcPts val="0"/>
              </a:spcBef>
            </a:pPr>
            <a:r>
              <a:rPr lang="en-US" sz="12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58387239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Layer </a:t>
            </a:r>
            <a:r>
              <a:rPr lang="en-US" dirty="0" smtClean="0"/>
              <a:t>3 </a:t>
            </a:r>
            <a:r>
              <a:rPr lang="en-US" dirty="0"/>
              <a:t>forwarding</a:t>
            </a:r>
            <a:r>
              <a:rPr lang="en-US" dirty="0" smtClean="0"/>
              <a:t> – </a:t>
            </a:r>
            <a:r>
              <a:rPr lang="en-US" dirty="0" err="1" smtClean="0"/>
              <a:t>Def</a:t>
            </a:r>
            <a:r>
              <a:rPr lang="en-US" dirty="0" smtClean="0"/>
              <a:t> GW Synchronization</a:t>
            </a:r>
            <a:endParaRPr lang="en-US" dirty="0"/>
          </a:p>
        </p:txBody>
      </p:sp>
      <p:sp>
        <p:nvSpPr>
          <p:cNvPr id="4" name="TextBox 3"/>
          <p:cNvSpPr txBox="1"/>
          <p:nvPr/>
        </p:nvSpPr>
        <p:spPr>
          <a:xfrm>
            <a:off x="354842" y="1194911"/>
            <a:ext cx="8543498" cy="4862870"/>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The IRB interface is the default gateway for the hosts on the EVPN VLAN</a:t>
            </a:r>
          </a:p>
          <a:p>
            <a:pPr marL="285750"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b="1" dirty="0" smtClean="0"/>
              <a:t>The IRB IP-MAC binding is advertised to remote PEs to synchronize default gateway information</a:t>
            </a:r>
          </a:p>
          <a:p>
            <a:pPr marL="742950" lvl="1" indent="-285750">
              <a:spcBef>
                <a:spcPts val="0"/>
              </a:spcBef>
              <a:buFont typeface="Arial" panose="020B0604020202020204" pitchFamily="34" charset="0"/>
              <a:buChar char="•"/>
            </a:pPr>
            <a:r>
              <a:rPr lang="en-US" dirty="0" smtClean="0"/>
              <a:t>A PE will Proxy-ARP and forward traffic on behalf of remote PE based on destination MAC address</a:t>
            </a:r>
          </a:p>
          <a:p>
            <a:pPr marL="742950" lvl="1" indent="-285750">
              <a:spcBef>
                <a:spcPts val="0"/>
              </a:spcBef>
              <a:buFont typeface="Arial" panose="020B0604020202020204" pitchFamily="34" charset="0"/>
              <a:buChar char="•"/>
            </a:pPr>
            <a:endParaRPr lang="en-US" dirty="0"/>
          </a:p>
          <a:p>
            <a:pPr marL="285750" indent="-285750">
              <a:spcBef>
                <a:spcPts val="0"/>
              </a:spcBef>
              <a:buFont typeface="Arial" panose="020B0604020202020204" pitchFamily="34" charset="0"/>
              <a:buChar char="•"/>
            </a:pPr>
            <a:r>
              <a:rPr lang="en-US" b="1" dirty="0" smtClean="0"/>
              <a:t>Optimizes path of outbound traffic flows from DC to remote destinations</a:t>
            </a:r>
          </a:p>
          <a:p>
            <a:pPr lvl="1">
              <a:spcBef>
                <a:spcPts val="0"/>
              </a:spcBef>
            </a:pPr>
            <a:endParaRPr lang="en-US" dirty="0" smtClean="0"/>
          </a:p>
          <a:p>
            <a:pPr lvl="2">
              <a:spcBef>
                <a:spcPts val="0"/>
              </a:spcBef>
            </a:pPr>
            <a:r>
              <a:rPr lang="en-US" sz="1200" dirty="0" smtClean="0">
                <a:latin typeface="Courier New" panose="02070309020205020404" pitchFamily="49" charset="0"/>
                <a:cs typeface="Courier New" panose="02070309020205020404" pitchFamily="49" charset="0"/>
              </a:rPr>
              <a:t>jcladmin@</a:t>
            </a:r>
            <a:r>
              <a:rPr lang="en-US" sz="1200" b="1" dirty="0" smtClean="0">
                <a:latin typeface="Courier New" panose="02070309020205020404" pitchFamily="49" charset="0"/>
                <a:cs typeface="Courier New" panose="02070309020205020404" pitchFamily="49" charset="0"/>
              </a:rPr>
              <a:t>PE11</a:t>
            </a:r>
            <a:r>
              <a:rPr lang="en-US" sz="1200" dirty="0">
                <a:latin typeface="Courier New" panose="02070309020205020404" pitchFamily="49" charset="0"/>
                <a:cs typeface="Courier New" panose="02070309020205020404" pitchFamily="49" charset="0"/>
              </a:rPr>
              <a:t>&gt; show </a:t>
            </a:r>
            <a:r>
              <a:rPr lang="en-US" sz="1200" dirty="0" err="1">
                <a:latin typeface="Courier New" panose="02070309020205020404" pitchFamily="49" charset="0"/>
                <a:cs typeface="Courier New" panose="02070309020205020404" pitchFamily="49" charset="0"/>
              </a:rPr>
              <a:t>evpn</a:t>
            </a:r>
            <a:r>
              <a:rPr lang="en-US" sz="1200" dirty="0">
                <a:latin typeface="Courier New" panose="02070309020205020404" pitchFamily="49" charset="0"/>
                <a:cs typeface="Courier New" panose="02070309020205020404" pitchFamily="49" charset="0"/>
              </a:rPr>
              <a:t> peer-gateway-macs</a:t>
            </a:r>
          </a:p>
          <a:p>
            <a:pPr lvl="2">
              <a:spcBef>
                <a:spcPts val="0"/>
              </a:spcBef>
            </a:pPr>
            <a:endParaRPr lang="en-US" sz="200" dirty="0">
              <a:latin typeface="Courier New" panose="02070309020205020404" pitchFamily="49" charset="0"/>
              <a:cs typeface="Courier New" panose="02070309020205020404" pitchFamily="49" charset="0"/>
            </a:endParaRPr>
          </a:p>
          <a:p>
            <a:pPr lvl="2">
              <a:spcBef>
                <a:spcPts val="0"/>
              </a:spcBef>
            </a:pPr>
            <a:r>
              <a:rPr lang="en-US" sz="1200" dirty="0">
                <a:latin typeface="Courier New" panose="02070309020205020404" pitchFamily="49" charset="0"/>
                <a:cs typeface="Courier New" panose="02070309020205020404" pitchFamily="49" charset="0"/>
              </a:rPr>
              <a:t>Routing instance : EVPN-1</a:t>
            </a:r>
          </a:p>
          <a:p>
            <a:pPr lvl="2">
              <a:spcBef>
                <a:spcPts val="0"/>
              </a:spcBef>
            </a:pPr>
            <a:r>
              <a:rPr lang="en-US" sz="1200" dirty="0">
                <a:latin typeface="Courier New" panose="02070309020205020404" pitchFamily="49" charset="0"/>
                <a:cs typeface="Courier New" panose="02070309020205020404" pitchFamily="49" charset="0"/>
              </a:rPr>
              <a:t> Bridging domain : __EVPN-1__, VLAN : 100</a:t>
            </a:r>
          </a:p>
          <a:p>
            <a:pPr lvl="2">
              <a:spcBef>
                <a:spcPts val="0"/>
              </a:spcBef>
            </a:pPr>
            <a:r>
              <a:rPr lang="en-US" sz="1200" dirty="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Installed GW MAC addresses:</a:t>
            </a:r>
          </a:p>
          <a:p>
            <a:pPr lvl="2">
              <a:spcBef>
                <a:spcPts val="0"/>
              </a:spcBef>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00:00:64:01:01:02</a:t>
            </a:r>
          </a:p>
          <a:p>
            <a:pPr lvl="2">
              <a:spcBef>
                <a:spcPts val="0"/>
              </a:spcBef>
            </a:pPr>
            <a:endParaRPr lang="en-US" sz="1200" dirty="0" smtClean="0">
              <a:latin typeface="Courier New" panose="02070309020205020404" pitchFamily="49" charset="0"/>
              <a:cs typeface="Courier New" panose="02070309020205020404" pitchFamily="49" charset="0"/>
            </a:endParaRPr>
          </a:p>
          <a:p>
            <a:pPr lvl="2">
              <a:spcBef>
                <a:spcPts val="0"/>
              </a:spcBef>
            </a:pPr>
            <a:endParaRPr lang="en-US" sz="1200" dirty="0">
              <a:latin typeface="Courier New" panose="02070309020205020404" pitchFamily="49" charset="0"/>
              <a:cs typeface="Courier New" panose="02070309020205020404" pitchFamily="49" charset="0"/>
            </a:endParaRPr>
          </a:p>
          <a:p>
            <a:pPr lvl="2">
              <a:spcBef>
                <a:spcPts val="0"/>
              </a:spcBef>
            </a:pPr>
            <a:r>
              <a:rPr lang="en-US" sz="1200" dirty="0">
                <a:latin typeface="Courier New" panose="02070309020205020404" pitchFamily="49" charset="0"/>
                <a:cs typeface="Courier New" panose="02070309020205020404" pitchFamily="49" charset="0"/>
              </a:rPr>
              <a:t>jcladmin@</a:t>
            </a:r>
            <a:r>
              <a:rPr lang="en-US" sz="1200" b="1" dirty="0">
                <a:latin typeface="Courier New" panose="02070309020205020404" pitchFamily="49" charset="0"/>
                <a:cs typeface="Courier New" panose="02070309020205020404" pitchFamily="49" charset="0"/>
              </a:rPr>
              <a:t>PE21</a:t>
            </a:r>
            <a:r>
              <a:rPr lang="en-US" sz="1200" dirty="0">
                <a:latin typeface="Courier New" panose="02070309020205020404" pitchFamily="49" charset="0"/>
                <a:cs typeface="Courier New" panose="02070309020205020404" pitchFamily="49" charset="0"/>
              </a:rPr>
              <a:t>&gt; show </a:t>
            </a:r>
            <a:r>
              <a:rPr lang="en-US" sz="1200" dirty="0" err="1">
                <a:latin typeface="Courier New" panose="02070309020205020404" pitchFamily="49" charset="0"/>
                <a:cs typeface="Courier New" panose="02070309020205020404" pitchFamily="49" charset="0"/>
              </a:rPr>
              <a:t>evpn</a:t>
            </a:r>
            <a:r>
              <a:rPr lang="en-US" sz="1200" dirty="0">
                <a:latin typeface="Courier New" panose="02070309020205020404" pitchFamily="49" charset="0"/>
                <a:cs typeface="Courier New" panose="02070309020205020404" pitchFamily="49" charset="0"/>
              </a:rPr>
              <a:t> peer-gateway-macs</a:t>
            </a:r>
          </a:p>
          <a:p>
            <a:pPr lvl="2">
              <a:spcBef>
                <a:spcPts val="0"/>
              </a:spcBef>
            </a:pPr>
            <a:endParaRPr lang="en-US" sz="200" dirty="0">
              <a:latin typeface="Courier New" panose="02070309020205020404" pitchFamily="49" charset="0"/>
              <a:cs typeface="Courier New" panose="02070309020205020404" pitchFamily="49" charset="0"/>
            </a:endParaRPr>
          </a:p>
          <a:p>
            <a:pPr lvl="2">
              <a:spcBef>
                <a:spcPts val="0"/>
              </a:spcBef>
            </a:pPr>
            <a:r>
              <a:rPr lang="en-US" sz="1200" dirty="0">
                <a:latin typeface="Courier New" panose="02070309020205020404" pitchFamily="49" charset="0"/>
                <a:cs typeface="Courier New" panose="02070309020205020404" pitchFamily="49" charset="0"/>
              </a:rPr>
              <a:t>Routing instance : EVPN-1</a:t>
            </a:r>
          </a:p>
          <a:p>
            <a:pPr lvl="2">
              <a:spcBef>
                <a:spcPts val="0"/>
              </a:spcBef>
            </a:pPr>
            <a:r>
              <a:rPr lang="en-US" sz="1200" dirty="0">
                <a:latin typeface="Courier New" panose="02070309020205020404" pitchFamily="49" charset="0"/>
                <a:cs typeface="Courier New" panose="02070309020205020404" pitchFamily="49" charset="0"/>
              </a:rPr>
              <a:t> Bridging domain : __EVPN-1__, VLAN : 100</a:t>
            </a:r>
          </a:p>
          <a:p>
            <a:pPr lvl="2">
              <a:spcBef>
                <a:spcPts val="0"/>
              </a:spcBef>
            </a:pPr>
            <a:r>
              <a:rPr lang="en-US" sz="1200" dirty="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Installed GW MAC addresses:</a:t>
            </a:r>
          </a:p>
          <a:p>
            <a:pPr lvl="2">
              <a:spcBef>
                <a:spcPts val="0"/>
              </a:spcBef>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00:00:64:01:01:01</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95206368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Layer </a:t>
            </a:r>
            <a:r>
              <a:rPr lang="en-US" dirty="0" smtClean="0"/>
              <a:t>3 </a:t>
            </a:r>
            <a:r>
              <a:rPr lang="en-US" dirty="0"/>
              <a:t>forwarding</a:t>
            </a:r>
            <a:r>
              <a:rPr lang="en-US" dirty="0" smtClean="0"/>
              <a:t> – </a:t>
            </a:r>
            <a:r>
              <a:rPr lang="en-US" dirty="0" err="1"/>
              <a:t>Def</a:t>
            </a:r>
            <a:r>
              <a:rPr lang="en-US" dirty="0"/>
              <a:t> GW Synchronization</a:t>
            </a:r>
          </a:p>
        </p:txBody>
      </p:sp>
      <p:sp>
        <p:nvSpPr>
          <p:cNvPr id="4" name="TextBox 3"/>
          <p:cNvSpPr txBox="1"/>
          <p:nvPr/>
        </p:nvSpPr>
        <p:spPr>
          <a:xfrm>
            <a:off x="354841" y="1181659"/>
            <a:ext cx="8625385" cy="4770537"/>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From IxNetwork start traffic flows from host TP1 to host TP3 at the Remote Site</a:t>
            </a:r>
          </a:p>
          <a:p>
            <a:pPr marL="285750"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dirty="0"/>
              <a:t>Traffic from </a:t>
            </a:r>
            <a:r>
              <a:rPr lang="en-US" dirty="0" smtClean="0"/>
              <a:t>the DC </a:t>
            </a:r>
            <a:r>
              <a:rPr lang="en-US" dirty="0"/>
              <a:t>to a Remote Site is routed using the </a:t>
            </a:r>
            <a:r>
              <a:rPr lang="en-US" dirty="0" smtClean="0"/>
              <a:t>IPVPN forwarding table</a:t>
            </a:r>
            <a:endParaRPr lang="en-US" dirty="0"/>
          </a:p>
          <a:p>
            <a:pPr marL="742950" lvl="1" indent="-285750">
              <a:spcBef>
                <a:spcPts val="0"/>
              </a:spcBef>
              <a:buFont typeface="Arial" panose="020B0604020202020204" pitchFamily="34" charset="0"/>
              <a:buChar char="•"/>
            </a:pPr>
            <a:r>
              <a:rPr lang="en-US" dirty="0" smtClean="0"/>
              <a:t>TP1 is configured to use IRB/Default Gateway in DC1</a:t>
            </a:r>
          </a:p>
          <a:p>
            <a:pPr marL="742950" lvl="1" indent="-285750">
              <a:spcBef>
                <a:spcPts val="0"/>
              </a:spcBef>
              <a:buFont typeface="Arial" panose="020B0604020202020204" pitchFamily="34" charset="0"/>
              <a:buChar char="•"/>
            </a:pPr>
            <a:r>
              <a:rPr lang="en-US" dirty="0" smtClean="0"/>
              <a:t>On PE11 and PE12 the route to TP3 (31.1.1/24) is via LSP to PE31</a:t>
            </a:r>
          </a:p>
          <a:p>
            <a:pPr marL="285750" indent="-285750">
              <a:spcBef>
                <a:spcPts val="0"/>
              </a:spcBef>
              <a:buFont typeface="Arial" panose="020B0604020202020204" pitchFamily="34" charset="0"/>
              <a:buChar char="•"/>
            </a:pPr>
            <a:endParaRPr lang="en-US" dirty="0" smtClean="0"/>
          </a:p>
          <a:p>
            <a:pPr lvl="1">
              <a:spcBef>
                <a:spcPts val="0"/>
              </a:spcBef>
            </a:pPr>
            <a:r>
              <a:rPr lang="en-US" sz="1200" dirty="0">
                <a:latin typeface="Courier New" panose="02070309020205020404" pitchFamily="49" charset="0"/>
                <a:cs typeface="Courier New" panose="02070309020205020404" pitchFamily="49" charset="0"/>
              </a:rPr>
              <a:t>jcladmin@</a:t>
            </a:r>
            <a:r>
              <a:rPr lang="en-US" sz="1200" b="1" dirty="0">
                <a:latin typeface="Courier New" panose="02070309020205020404" pitchFamily="49" charset="0"/>
                <a:cs typeface="Courier New" panose="02070309020205020404" pitchFamily="49" charset="0"/>
              </a:rPr>
              <a:t>PE11</a:t>
            </a:r>
            <a:r>
              <a:rPr lang="en-US" sz="1200" dirty="0">
                <a:latin typeface="Courier New" panose="02070309020205020404" pitchFamily="49" charset="0"/>
                <a:cs typeface="Courier New" panose="02070309020205020404" pitchFamily="49" charset="0"/>
              </a:rPr>
              <a:t>&gt; show route </a:t>
            </a:r>
            <a:r>
              <a:rPr lang="en-US" sz="1200" dirty="0" smtClean="0">
                <a:latin typeface="Courier New" panose="02070309020205020404" pitchFamily="49" charset="0"/>
                <a:cs typeface="Courier New" panose="02070309020205020404" pitchFamily="49" charset="0"/>
              </a:rPr>
              <a:t>31.1.1.2 table IPVPN-1.inet.0</a:t>
            </a:r>
            <a:endParaRPr lang="en-US" sz="1200" dirty="0">
              <a:latin typeface="Courier New" panose="02070309020205020404" pitchFamily="49" charset="0"/>
              <a:cs typeface="Courier New" panose="02070309020205020404" pitchFamily="49" charset="0"/>
            </a:endParaRPr>
          </a:p>
          <a:p>
            <a:pPr lvl="1">
              <a:spcBef>
                <a:spcPts val="0"/>
              </a:spcBef>
            </a:pPr>
            <a:endParaRPr lang="en-US" sz="200" dirty="0">
              <a:latin typeface="Courier New" panose="02070309020205020404" pitchFamily="49" charset="0"/>
              <a:cs typeface="Courier New" panose="02070309020205020404" pitchFamily="49" charset="0"/>
            </a:endParaRPr>
          </a:p>
          <a:p>
            <a:pPr lvl="1">
              <a:spcBef>
                <a:spcPts val="0"/>
              </a:spcBef>
            </a:pPr>
            <a:r>
              <a:rPr lang="en-US" sz="1200" dirty="0" smtClean="0">
                <a:latin typeface="Courier New" panose="02070309020205020404" pitchFamily="49" charset="0"/>
                <a:cs typeface="Courier New" panose="02070309020205020404" pitchFamily="49" charset="0"/>
              </a:rPr>
              <a:t>IPVPN-1.inet.0</a:t>
            </a:r>
            <a:r>
              <a:rPr lang="en-US" sz="1200" dirty="0">
                <a:latin typeface="Courier New" panose="02070309020205020404" pitchFamily="49" charset="0"/>
                <a:cs typeface="Courier New" panose="02070309020205020404" pitchFamily="49" charset="0"/>
              </a:rPr>
              <a:t>: 6 destinations, 10 routes (6 active, 0 </a:t>
            </a:r>
            <a:r>
              <a:rPr lang="en-US" sz="1200" dirty="0" err="1">
                <a:latin typeface="Courier New" panose="02070309020205020404" pitchFamily="49" charset="0"/>
                <a:cs typeface="Courier New" panose="02070309020205020404" pitchFamily="49" charset="0"/>
              </a:rPr>
              <a:t>holddown</a:t>
            </a:r>
            <a:r>
              <a:rPr lang="en-US" sz="1200" dirty="0">
                <a:latin typeface="Courier New" panose="02070309020205020404" pitchFamily="49" charset="0"/>
                <a:cs typeface="Courier New" panose="02070309020205020404" pitchFamily="49" charset="0"/>
              </a:rPr>
              <a:t>, 4 hidden)</a:t>
            </a:r>
          </a:p>
          <a:p>
            <a:pPr lvl="1">
              <a:spcBef>
                <a:spcPts val="0"/>
              </a:spcBef>
            </a:pPr>
            <a:r>
              <a:rPr lang="en-US" sz="1200" dirty="0">
                <a:latin typeface="Courier New" panose="02070309020205020404" pitchFamily="49" charset="0"/>
                <a:cs typeface="Courier New" panose="02070309020205020404" pitchFamily="49" charset="0"/>
              </a:rPr>
              <a:t>+ = Active Route, - = Last Active, * = Both</a:t>
            </a:r>
          </a:p>
          <a:p>
            <a:pPr lvl="1">
              <a:spcBef>
                <a:spcPts val="0"/>
              </a:spcBef>
            </a:pPr>
            <a:endParaRPr lang="en-US" sz="1200" dirty="0">
              <a:latin typeface="Courier New" panose="02070309020205020404" pitchFamily="49" charset="0"/>
              <a:cs typeface="Courier New" panose="02070309020205020404" pitchFamily="49" charset="0"/>
            </a:endParaRPr>
          </a:p>
          <a:p>
            <a:pPr lvl="1">
              <a:spcBef>
                <a:spcPts val="0"/>
              </a:spcBef>
            </a:pPr>
            <a:r>
              <a:rPr lang="en-US" sz="1200" dirty="0">
                <a:latin typeface="Courier New" panose="02070309020205020404" pitchFamily="49" charset="0"/>
                <a:cs typeface="Courier New" panose="02070309020205020404" pitchFamily="49" charset="0"/>
              </a:rPr>
              <a:t>31.1.1.0/24        *[BGP/170] 03:41:17, </a:t>
            </a:r>
            <a:r>
              <a:rPr lang="en-US" sz="1200" dirty="0" err="1">
                <a:latin typeface="Courier New" panose="02070309020205020404" pitchFamily="49" charset="0"/>
                <a:cs typeface="Courier New" panose="02070309020205020404" pitchFamily="49" charset="0"/>
              </a:rPr>
              <a:t>localpref</a:t>
            </a:r>
            <a:r>
              <a:rPr lang="en-US" sz="1200" dirty="0">
                <a:latin typeface="Courier New" panose="02070309020205020404" pitchFamily="49" charset="0"/>
                <a:cs typeface="Courier New" panose="02070309020205020404" pitchFamily="49" charset="0"/>
              </a:rPr>
              <a:t> 100, from 31.31.31.31</a:t>
            </a:r>
          </a:p>
          <a:p>
            <a:pPr lvl="1">
              <a:spcBef>
                <a:spcPts val="0"/>
              </a:spcBef>
            </a:pPr>
            <a:r>
              <a:rPr lang="en-US" sz="1200" dirty="0">
                <a:latin typeface="Courier New" panose="02070309020205020404" pitchFamily="49" charset="0"/>
                <a:cs typeface="Courier New" panose="02070309020205020404" pitchFamily="49" charset="0"/>
              </a:rPr>
              <a:t>                      AS path: I, validation-state: unverified</a:t>
            </a:r>
          </a:p>
          <a:p>
            <a:pPr lvl="1">
              <a:spcBef>
                <a:spcPts val="0"/>
              </a:spcBef>
            </a:pPr>
            <a:r>
              <a:rPr lang="en-US" sz="1200" b="1" dirty="0">
                <a:latin typeface="Courier New" panose="02070309020205020404" pitchFamily="49" charset="0"/>
                <a:cs typeface="Courier New" panose="02070309020205020404" pitchFamily="49" charset="0"/>
              </a:rPr>
              <a:t>                    &gt; to 10.11.31.31 via xe-0/0/1.0, label-switched-path </a:t>
            </a:r>
            <a:r>
              <a:rPr lang="en-US" sz="1200" b="1" dirty="0" smtClean="0">
                <a:latin typeface="Courier New" panose="02070309020205020404" pitchFamily="49" charset="0"/>
                <a:cs typeface="Courier New" panose="02070309020205020404" pitchFamily="49" charset="0"/>
              </a:rPr>
              <a:t>from-11-to-31</a:t>
            </a:r>
          </a:p>
          <a:p>
            <a:pPr lvl="1">
              <a:spcBef>
                <a:spcPts val="0"/>
              </a:spcBef>
            </a:pPr>
            <a:endParaRPr lang="en-US" sz="1200" dirty="0" smtClean="0">
              <a:latin typeface="Courier New" panose="02070309020205020404" pitchFamily="49" charset="0"/>
              <a:cs typeface="Courier New" panose="02070309020205020404" pitchFamily="49" charset="0"/>
            </a:endParaRPr>
          </a:p>
          <a:p>
            <a:pPr lvl="1">
              <a:spcBef>
                <a:spcPts val="0"/>
              </a:spcBef>
            </a:pPr>
            <a:endParaRPr lang="en-US" sz="1200" dirty="0">
              <a:latin typeface="Courier New" panose="02070309020205020404" pitchFamily="49" charset="0"/>
              <a:cs typeface="Courier New" panose="02070309020205020404" pitchFamily="49" charset="0"/>
            </a:endParaRPr>
          </a:p>
          <a:p>
            <a:pPr lvl="1">
              <a:spcBef>
                <a:spcPts val="0"/>
              </a:spcBef>
            </a:pPr>
            <a:r>
              <a:rPr lang="en-US" sz="1200" dirty="0">
                <a:latin typeface="Courier New" panose="02070309020205020404" pitchFamily="49" charset="0"/>
                <a:cs typeface="Courier New" panose="02070309020205020404" pitchFamily="49" charset="0"/>
              </a:rPr>
              <a:t>jcladmin@</a:t>
            </a:r>
            <a:r>
              <a:rPr lang="en-US" sz="1200" b="1" dirty="0">
                <a:latin typeface="Courier New" panose="02070309020205020404" pitchFamily="49" charset="0"/>
                <a:cs typeface="Courier New" panose="02070309020205020404" pitchFamily="49" charset="0"/>
              </a:rPr>
              <a:t>PE12</a:t>
            </a:r>
            <a:r>
              <a:rPr lang="en-US" sz="1200" dirty="0">
                <a:latin typeface="Courier New" panose="02070309020205020404" pitchFamily="49" charset="0"/>
                <a:cs typeface="Courier New" panose="02070309020205020404" pitchFamily="49" charset="0"/>
              </a:rPr>
              <a:t>&gt; show route 31.1.1.2 table IPVPN-1.inet.0</a:t>
            </a:r>
          </a:p>
          <a:p>
            <a:pPr lvl="1">
              <a:spcBef>
                <a:spcPts val="0"/>
              </a:spcBef>
            </a:pPr>
            <a:endParaRPr lang="en-US" sz="200" dirty="0">
              <a:latin typeface="Courier New" panose="02070309020205020404" pitchFamily="49" charset="0"/>
              <a:cs typeface="Courier New" panose="02070309020205020404" pitchFamily="49" charset="0"/>
            </a:endParaRPr>
          </a:p>
          <a:p>
            <a:pPr lvl="1">
              <a:spcBef>
                <a:spcPts val="0"/>
              </a:spcBef>
            </a:pPr>
            <a:r>
              <a:rPr lang="en-US" sz="1200" dirty="0">
                <a:latin typeface="Courier New" panose="02070309020205020404" pitchFamily="49" charset="0"/>
                <a:cs typeface="Courier New" panose="02070309020205020404" pitchFamily="49" charset="0"/>
              </a:rPr>
              <a:t>IPVPN-1.inet.0: 6 destinations, 9 routes (6 active, 0 </a:t>
            </a:r>
            <a:r>
              <a:rPr lang="en-US" sz="1200" dirty="0" err="1">
                <a:latin typeface="Courier New" panose="02070309020205020404" pitchFamily="49" charset="0"/>
                <a:cs typeface="Courier New" panose="02070309020205020404" pitchFamily="49" charset="0"/>
              </a:rPr>
              <a:t>holddown</a:t>
            </a:r>
            <a:r>
              <a:rPr lang="en-US" sz="1200" dirty="0">
                <a:latin typeface="Courier New" panose="02070309020205020404" pitchFamily="49" charset="0"/>
                <a:cs typeface="Courier New" panose="02070309020205020404" pitchFamily="49" charset="0"/>
              </a:rPr>
              <a:t>, 3 hidden)</a:t>
            </a:r>
          </a:p>
          <a:p>
            <a:pPr lvl="1">
              <a:spcBef>
                <a:spcPts val="0"/>
              </a:spcBef>
            </a:pPr>
            <a:r>
              <a:rPr lang="en-US" sz="1200" dirty="0">
                <a:latin typeface="Courier New" panose="02070309020205020404" pitchFamily="49" charset="0"/>
                <a:cs typeface="Courier New" panose="02070309020205020404" pitchFamily="49" charset="0"/>
              </a:rPr>
              <a:t>+ = Active Route, - = Last Active, * = Both</a:t>
            </a:r>
          </a:p>
          <a:p>
            <a:pPr lvl="1">
              <a:spcBef>
                <a:spcPts val="0"/>
              </a:spcBef>
            </a:pPr>
            <a:endParaRPr lang="en-US" sz="1200" dirty="0">
              <a:latin typeface="Courier New" panose="02070309020205020404" pitchFamily="49" charset="0"/>
              <a:cs typeface="Courier New" panose="02070309020205020404" pitchFamily="49" charset="0"/>
            </a:endParaRPr>
          </a:p>
          <a:p>
            <a:pPr lvl="1">
              <a:spcBef>
                <a:spcPts val="0"/>
              </a:spcBef>
            </a:pPr>
            <a:r>
              <a:rPr lang="en-US" sz="1200" dirty="0">
                <a:latin typeface="Courier New" panose="02070309020205020404" pitchFamily="49" charset="0"/>
                <a:cs typeface="Courier New" panose="02070309020205020404" pitchFamily="49" charset="0"/>
              </a:rPr>
              <a:t>31.1.1.0/24        *[BGP/170] 03:52:38, </a:t>
            </a:r>
            <a:r>
              <a:rPr lang="en-US" sz="1200" dirty="0" err="1">
                <a:latin typeface="Courier New" panose="02070309020205020404" pitchFamily="49" charset="0"/>
                <a:cs typeface="Courier New" panose="02070309020205020404" pitchFamily="49" charset="0"/>
              </a:rPr>
              <a:t>localpref</a:t>
            </a:r>
            <a:r>
              <a:rPr lang="en-US" sz="1200" dirty="0">
                <a:latin typeface="Courier New" panose="02070309020205020404" pitchFamily="49" charset="0"/>
                <a:cs typeface="Courier New" panose="02070309020205020404" pitchFamily="49" charset="0"/>
              </a:rPr>
              <a:t> 100, from 31.31.31.31</a:t>
            </a:r>
          </a:p>
          <a:p>
            <a:pPr lvl="1">
              <a:spcBef>
                <a:spcPts val="0"/>
              </a:spcBef>
            </a:pPr>
            <a:r>
              <a:rPr lang="en-US" sz="1200" dirty="0">
                <a:latin typeface="Courier New" panose="02070309020205020404" pitchFamily="49" charset="0"/>
                <a:cs typeface="Courier New" panose="02070309020205020404" pitchFamily="49" charset="0"/>
              </a:rPr>
              <a:t>                      AS path: I, validation-state: unverified</a:t>
            </a:r>
          </a:p>
          <a:p>
            <a:pPr lvl="1">
              <a:spcBef>
                <a:spcPts val="0"/>
              </a:spcBef>
            </a:pPr>
            <a:r>
              <a:rPr lang="en-US" sz="1200" b="1" dirty="0">
                <a:latin typeface="Courier New" panose="02070309020205020404" pitchFamily="49" charset="0"/>
                <a:cs typeface="Courier New" panose="02070309020205020404" pitchFamily="49" charset="0"/>
              </a:rPr>
              <a:t>                    &gt; to 10.12.31.31 via xe-0/0/1.0, label-switched-path </a:t>
            </a:r>
            <a:r>
              <a:rPr lang="en-US" sz="1200" b="1" dirty="0" smtClean="0">
                <a:latin typeface="Courier New" panose="02070309020205020404" pitchFamily="49" charset="0"/>
                <a:cs typeface="Courier New" panose="02070309020205020404" pitchFamily="49" charset="0"/>
              </a:rPr>
              <a:t>from-12-to-31</a:t>
            </a:r>
            <a:endParaRPr lang="en-US" b="1" dirty="0"/>
          </a:p>
        </p:txBody>
      </p:sp>
    </p:spTree>
    <p:extLst>
      <p:ext uri="{BB962C8B-B14F-4D97-AF65-F5344CB8AC3E}">
        <p14:creationId xmlns:p14="http://schemas.microsoft.com/office/powerpoint/2010/main" val="360281981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a:t>Layer 3 forwarding – </a:t>
            </a:r>
            <a:r>
              <a:rPr lang="en-US" dirty="0" err="1"/>
              <a:t>Def</a:t>
            </a:r>
            <a:r>
              <a:rPr lang="en-US" dirty="0"/>
              <a:t> GW Synchronization</a:t>
            </a:r>
            <a:endParaRPr dirty="0">
              <a:solidFill>
                <a:schemeClr val="tx1"/>
              </a:solidFill>
            </a:endParaRPr>
          </a:p>
        </p:txBody>
      </p:sp>
      <p:sp>
        <p:nvSpPr>
          <p:cNvPr id="3" name="TextBox 2"/>
          <p:cNvSpPr txBox="1"/>
          <p:nvPr/>
        </p:nvSpPr>
        <p:spPr>
          <a:xfrm>
            <a:off x="403663" y="4455740"/>
            <a:ext cx="8368317" cy="1954381"/>
          </a:xfrm>
          <a:prstGeom prst="rect">
            <a:avLst/>
          </a:prstGeom>
          <a:solidFill>
            <a:schemeClr val="bg1"/>
          </a:solidFill>
        </p:spPr>
        <p:txBody>
          <a:bodyPr wrap="square" rtlCol="0">
            <a:spAutoFit/>
          </a:bodyPr>
          <a:lstStyle/>
          <a:p>
            <a:pPr marL="285750" indent="-285750">
              <a:buFont typeface="Arial"/>
              <a:buChar char="•"/>
            </a:pPr>
            <a:r>
              <a:rPr lang="en-US" sz="1400" dirty="0" smtClean="0"/>
              <a:t>Check LSP statistics </a:t>
            </a:r>
            <a:r>
              <a:rPr lang="en-US" sz="1400" dirty="0"/>
              <a:t>on </a:t>
            </a:r>
            <a:r>
              <a:rPr lang="en-US" sz="1400" dirty="0" smtClean="0"/>
              <a:t>PE11 or PE12 (depending on where flow is hashed) to </a:t>
            </a:r>
            <a:r>
              <a:rPr lang="en-US" sz="1400" dirty="0"/>
              <a:t>verify that traffic is sent directly to </a:t>
            </a:r>
            <a:r>
              <a:rPr lang="en-US" sz="1400" dirty="0" smtClean="0"/>
              <a:t>PE31. </a:t>
            </a:r>
            <a:endParaRPr lang="en-US" sz="1400" dirty="0"/>
          </a:p>
          <a:p>
            <a:pPr lvl="1"/>
            <a:endParaRPr lang="en-US" sz="500" dirty="0" smtClean="0">
              <a:latin typeface="Courier New" panose="02070309020205020404" pitchFamily="49" charset="0"/>
              <a:cs typeface="Courier New" panose="02070309020205020404" pitchFamily="49" charset="0"/>
            </a:endParaRPr>
          </a:p>
          <a:p>
            <a:pPr lvl="1"/>
            <a:r>
              <a:rPr lang="en-US" sz="1100" dirty="0" smtClean="0">
                <a:latin typeface="Courier New" panose="02070309020205020404" pitchFamily="49" charset="0"/>
                <a:cs typeface="Courier New" panose="02070309020205020404" pitchFamily="49" charset="0"/>
              </a:rPr>
              <a:t>jcladmin@PE12</a:t>
            </a:r>
            <a:r>
              <a:rPr lang="en-US" sz="1100" dirty="0">
                <a:latin typeface="Courier New" panose="02070309020205020404" pitchFamily="49" charset="0"/>
                <a:cs typeface="Courier New" panose="02070309020205020404" pitchFamily="49" charset="0"/>
              </a:rPr>
              <a:t>&gt; clear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a:t>
            </a:r>
          </a:p>
          <a:p>
            <a:pPr lvl="1"/>
            <a:r>
              <a:rPr lang="en-US" sz="1100" dirty="0" smtClean="0">
                <a:latin typeface="Courier New" panose="02070309020205020404" pitchFamily="49" charset="0"/>
                <a:cs typeface="Courier New" panose="02070309020205020404" pitchFamily="49" charset="0"/>
              </a:rPr>
              <a:t>jcladmin@PE12</a:t>
            </a:r>
            <a:r>
              <a:rPr lang="en-US" sz="1100" dirty="0">
                <a:latin typeface="Courier New" panose="02070309020205020404" pitchFamily="49" charset="0"/>
                <a:cs typeface="Courier New" panose="02070309020205020404" pitchFamily="49" charset="0"/>
              </a:rPr>
              <a:t>&gt; show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 ingress</a:t>
            </a:r>
          </a:p>
          <a:p>
            <a:pPr lvl="1"/>
            <a:r>
              <a:rPr lang="en-US" sz="1100" dirty="0">
                <a:latin typeface="Courier New" panose="02070309020205020404" pitchFamily="49" charset="0"/>
                <a:cs typeface="Courier New" panose="02070309020205020404" pitchFamily="49" charset="0"/>
              </a:rPr>
              <a:t>Ingress LSP: 3 sessions</a:t>
            </a:r>
          </a:p>
          <a:p>
            <a:pPr lvl="1"/>
            <a:r>
              <a:rPr lang="en-US" sz="1100" dirty="0">
                <a:latin typeface="Courier New" panose="02070309020205020404" pitchFamily="49" charset="0"/>
                <a:cs typeface="Courier New" panose="02070309020205020404" pitchFamily="49" charset="0"/>
              </a:rPr>
              <a:t>To              From            State     Packets            Bytes </a:t>
            </a:r>
            <a:r>
              <a:rPr lang="en-US" sz="1100" dirty="0" err="1">
                <a:latin typeface="Courier New" panose="02070309020205020404" pitchFamily="49" charset="0"/>
                <a:cs typeface="Courier New" panose="02070309020205020404" pitchFamily="49" charset="0"/>
              </a:rPr>
              <a:t>LSPname</a:t>
            </a:r>
            <a:endParaRPr lang="en-US" sz="1100" dirty="0">
              <a:latin typeface="Courier New" panose="02070309020205020404" pitchFamily="49" charset="0"/>
              <a:cs typeface="Courier New" panose="02070309020205020404" pitchFamily="49" charset="0"/>
            </a:endParaRPr>
          </a:p>
          <a:p>
            <a:pPr lvl="1"/>
            <a:r>
              <a:rPr lang="en-US" sz="1100" dirty="0">
                <a:latin typeface="Courier New" panose="02070309020205020404" pitchFamily="49" charset="0"/>
                <a:cs typeface="Courier New" panose="02070309020205020404" pitchFamily="49" charset="0"/>
              </a:rPr>
              <a:t>11.11.11.11     12.12.12.12     Up              0                0 from-12-to-11</a:t>
            </a:r>
          </a:p>
          <a:p>
            <a:pPr lvl="1"/>
            <a:r>
              <a:rPr lang="en-US" sz="1100" dirty="0">
                <a:latin typeface="Courier New" panose="02070309020205020404" pitchFamily="49" charset="0"/>
                <a:cs typeface="Courier New" panose="02070309020205020404" pitchFamily="49" charset="0"/>
              </a:rPr>
              <a:t>21.21.21.21     12.12.12.12     Up              0                0 from-12-to-21</a:t>
            </a:r>
          </a:p>
          <a:p>
            <a:pPr lvl="1"/>
            <a:r>
              <a:rPr lang="en-US" sz="1100" dirty="0">
                <a:latin typeface="Courier New" panose="02070309020205020404" pitchFamily="49" charset="0"/>
                <a:cs typeface="Courier New" panose="02070309020205020404" pitchFamily="49" charset="0"/>
              </a:rPr>
              <a:t>31.31.31.31     12.12.12.12     Up           1989           473382 from-12-to-31</a:t>
            </a:r>
          </a:p>
          <a:p>
            <a:pPr lvl="1"/>
            <a:endParaRPr lang="en-US" sz="1100" dirty="0">
              <a:latin typeface="Courier New" panose="02070309020205020404" pitchFamily="49" charset="0"/>
              <a:cs typeface="Courier New" panose="02070309020205020404" pitchFamily="49" charset="0"/>
            </a:endParaRPr>
          </a:p>
        </p:txBody>
      </p:sp>
      <p:grpSp>
        <p:nvGrpSpPr>
          <p:cNvPr id="2" name="Group 1"/>
          <p:cNvGrpSpPr/>
          <p:nvPr/>
        </p:nvGrpSpPr>
        <p:grpSpPr>
          <a:xfrm>
            <a:off x="1173617" y="925466"/>
            <a:ext cx="6026559" cy="3252522"/>
            <a:chOff x="1173617" y="925466"/>
            <a:chExt cx="6026559" cy="3252522"/>
          </a:xfrm>
        </p:grpSpPr>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pic>
          <p:nvPicPr>
            <p:cNvPr id="79" name="Picture 18" descr="tester_corp_t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84937" y="3654046"/>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80" name="Straight Connector 79"/>
            <p:cNvCxnSpPr>
              <a:stCxn id="79" idx="0"/>
              <a:endCxn id="96" idx="2"/>
            </p:cNvCxnSpPr>
            <p:nvPr/>
          </p:nvCxnSpPr>
          <p:spPr>
            <a:xfrm flipV="1">
              <a:off x="2706111" y="3532380"/>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sp>
          <p:nvSpPr>
            <p:cNvPr id="81" name="TextBox 80"/>
            <p:cNvSpPr txBox="1"/>
            <p:nvPr/>
          </p:nvSpPr>
          <p:spPr>
            <a:xfrm>
              <a:off x="1528550" y="3593213"/>
              <a:ext cx="892296" cy="584775"/>
            </a:xfrm>
            <a:prstGeom prst="rect">
              <a:avLst/>
            </a:prstGeom>
            <a:solidFill>
              <a:srgbClr val="C9C9C9"/>
            </a:solidFill>
          </p:spPr>
          <p:txBody>
            <a:bodyPr wrap="square" rtlCol="0">
              <a:spAutoFit/>
            </a:bodyPr>
            <a:lstStyle/>
            <a:p>
              <a:pPr algn="r"/>
              <a:r>
                <a:rPr lang="en-CA" altLang="en-US" sz="800" dirty="0" smtClean="0"/>
                <a:t>TP1</a:t>
              </a:r>
              <a:endParaRPr lang="en-CA" altLang="en-US" sz="800" dirty="0"/>
            </a:p>
            <a:p>
              <a:pPr algn="r"/>
              <a:r>
                <a:rPr lang="en-CA" altLang="en-US" sz="800" dirty="0" smtClean="0"/>
                <a:t>100.1.1.10</a:t>
              </a:r>
            </a:p>
            <a:p>
              <a:pPr algn="r"/>
              <a:r>
                <a:rPr lang="en-US" sz="800" b="0" dirty="0" smtClean="0"/>
                <a:t>0x10</a:t>
              </a:r>
            </a:p>
            <a:p>
              <a:pPr algn="r"/>
              <a:r>
                <a:rPr lang="en-US" altLang="en-US" sz="800" dirty="0" smtClean="0"/>
                <a:t>DG: .1</a:t>
              </a:r>
              <a:endParaRPr lang="en-US" altLang="en-US" sz="800" dirty="0"/>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grpSp>
      <p:sp>
        <p:nvSpPr>
          <p:cNvPr id="15" name="Freeform 14"/>
          <p:cNvSpPr/>
          <p:nvPr/>
        </p:nvSpPr>
        <p:spPr>
          <a:xfrm>
            <a:off x="2881307" y="1351722"/>
            <a:ext cx="1758191" cy="2290882"/>
          </a:xfrm>
          <a:custGeom>
            <a:avLst/>
            <a:gdLst>
              <a:gd name="connsiteX0" fmla="*/ 47423 w 1758191"/>
              <a:gd name="connsiteY0" fmla="*/ 2252869 h 2290882"/>
              <a:gd name="connsiteX1" fmla="*/ 34171 w 1758191"/>
              <a:gd name="connsiteY1" fmla="*/ 2186608 h 2290882"/>
              <a:gd name="connsiteX2" fmla="*/ 431736 w 1758191"/>
              <a:gd name="connsiteY2" fmla="*/ 1364974 h 2290882"/>
              <a:gd name="connsiteX3" fmla="*/ 1544919 w 1758191"/>
              <a:gd name="connsiteY3" fmla="*/ 622852 h 2290882"/>
              <a:gd name="connsiteX4" fmla="*/ 1756954 w 1758191"/>
              <a:gd name="connsiteY4" fmla="*/ 0 h 22908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8191" h="2290882">
                <a:moveTo>
                  <a:pt x="47423" y="2252869"/>
                </a:moveTo>
                <a:cubicBezTo>
                  <a:pt x="8771" y="2293730"/>
                  <a:pt x="-29881" y="2334591"/>
                  <a:pt x="34171" y="2186608"/>
                </a:cubicBezTo>
                <a:cubicBezTo>
                  <a:pt x="98223" y="2038625"/>
                  <a:pt x="179945" y="1625600"/>
                  <a:pt x="431736" y="1364974"/>
                </a:cubicBezTo>
                <a:cubicBezTo>
                  <a:pt x="683527" y="1104348"/>
                  <a:pt x="1324049" y="850348"/>
                  <a:pt x="1544919" y="622852"/>
                </a:cubicBezTo>
                <a:cubicBezTo>
                  <a:pt x="1765789" y="395356"/>
                  <a:pt x="1761371" y="197678"/>
                  <a:pt x="1756954" y="0"/>
                </a:cubicBezTo>
              </a:path>
            </a:pathLst>
          </a:custGeom>
          <a:noFill/>
          <a:ln w="76200">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75145334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a:t>Layer 3 forwarding – </a:t>
            </a:r>
            <a:r>
              <a:rPr lang="en-US" dirty="0" err="1"/>
              <a:t>Def</a:t>
            </a:r>
            <a:r>
              <a:rPr lang="en-US" dirty="0"/>
              <a:t> GW Synchronization</a:t>
            </a:r>
            <a:endParaRPr dirty="0">
              <a:solidFill>
                <a:schemeClr val="tx1"/>
              </a:solidFill>
            </a:endParaRPr>
          </a:p>
        </p:txBody>
      </p:sp>
      <p:sp>
        <p:nvSpPr>
          <p:cNvPr id="3" name="TextBox 2"/>
          <p:cNvSpPr txBox="1"/>
          <p:nvPr/>
        </p:nvSpPr>
        <p:spPr>
          <a:xfrm>
            <a:off x="399157" y="4594563"/>
            <a:ext cx="8546723" cy="954107"/>
          </a:xfrm>
          <a:prstGeom prst="rect">
            <a:avLst/>
          </a:prstGeom>
          <a:solidFill>
            <a:schemeClr val="bg1"/>
          </a:solidFill>
        </p:spPr>
        <p:txBody>
          <a:bodyPr wrap="square" rtlCol="0">
            <a:spAutoFit/>
          </a:bodyPr>
          <a:lstStyle/>
          <a:p>
            <a:pPr marL="285750" indent="-285750">
              <a:buFont typeface="Arial"/>
              <a:buChar char="•"/>
            </a:pPr>
            <a:r>
              <a:rPr lang="en-US" sz="1400" dirty="0" smtClean="0"/>
              <a:t>By making some configuration changes in the topology, TP1 is moved to the access </a:t>
            </a:r>
            <a:r>
              <a:rPr lang="en-US" sz="1400" dirty="0"/>
              <a:t>interface on </a:t>
            </a:r>
            <a:r>
              <a:rPr lang="en-US" sz="1400" dirty="0" smtClean="0"/>
              <a:t>PE21.</a:t>
            </a:r>
          </a:p>
          <a:p>
            <a:pPr marL="285750" indent="-285750">
              <a:buFont typeface="Arial"/>
              <a:buChar char="•"/>
            </a:pPr>
            <a:r>
              <a:rPr lang="en-US" sz="1400" dirty="0" smtClean="0"/>
              <a:t>This simulates </a:t>
            </a:r>
            <a:r>
              <a:rPr lang="en-US" sz="1400" dirty="0"/>
              <a:t>a host moving from DC1 to </a:t>
            </a:r>
            <a:r>
              <a:rPr lang="en-US" sz="1400" dirty="0" smtClean="0"/>
              <a:t>DC2 (ex. VMotion).</a:t>
            </a:r>
            <a:endParaRPr lang="en-US" sz="1400" dirty="0"/>
          </a:p>
          <a:p>
            <a:pPr marL="285750" indent="-285750">
              <a:buFont typeface="Arial"/>
              <a:buChar char="•"/>
            </a:pPr>
            <a:endParaRPr lang="en-US" sz="1400" dirty="0" smtClean="0"/>
          </a:p>
          <a:p>
            <a:pPr marL="285750" indent="-285750" algn="l">
              <a:buFont typeface="Arial"/>
              <a:buChar char="•"/>
            </a:pPr>
            <a:endParaRPr lang="en-GB" sz="1400" dirty="0" smtClean="0">
              <a:latin typeface="Calibri" panose="020F0502020204030204" pitchFamily="34" charset="0"/>
            </a:endParaRPr>
          </a:p>
        </p:txBody>
      </p:sp>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pic>
        <p:nvPicPr>
          <p:cNvPr id="79" name="Picture 18" descr="tester_corp_teal"/>
          <p:cNvPicPr>
            <a:picLocks noChangeAspect="1" noChangeArrowheads="1"/>
          </p:cNvPicPr>
          <p:nvPr/>
        </p:nvPicPr>
        <p:blipFill>
          <a:blip r:embed="rId7" cstate="print">
            <a:extLst>
              <a:ext uri="{BEBA8EAE-BF5A-486C-A8C5-ECC9F3942E4B}">
                <a14:imgProps xmlns:a14="http://schemas.microsoft.com/office/drawing/2010/main">
                  <a14:imgLayer r:embed="rId8">
                    <a14:imgEffect>
                      <a14:artisticPencilSketch pressure="100"/>
                    </a14:imgEffect>
                  </a14:imgLayer>
                </a14:imgProps>
              </a:ext>
              <a:ext uri="{28A0092B-C50C-407E-A947-70E740481C1C}">
                <a14:useLocalDpi xmlns:a14="http://schemas.microsoft.com/office/drawing/2010/main" val="0"/>
              </a:ext>
            </a:extLst>
          </a:blip>
          <a:srcRect/>
          <a:stretch>
            <a:fillRect/>
          </a:stretch>
        </p:blipFill>
        <p:spPr bwMode="auto">
          <a:xfrm>
            <a:off x="2484937" y="3654046"/>
            <a:ext cx="442347" cy="311045"/>
          </a:xfrm>
          <a:prstGeom prst="rect">
            <a:avLst/>
          </a:prstGeom>
          <a:noFill/>
          <a:effectLst>
            <a:softEdge rad="0"/>
          </a:effectLst>
          <a:extLst/>
        </p:spPr>
      </p:pic>
      <p:cxnSp>
        <p:nvCxnSpPr>
          <p:cNvPr id="80" name="Straight Connector 79"/>
          <p:cNvCxnSpPr>
            <a:stCxn id="79" idx="0"/>
            <a:endCxn id="96" idx="2"/>
          </p:cNvCxnSpPr>
          <p:nvPr/>
        </p:nvCxnSpPr>
        <p:spPr>
          <a:xfrm flipV="1">
            <a:off x="2706111" y="3532380"/>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sp>
        <p:nvSpPr>
          <p:cNvPr id="81" name="TextBox 80"/>
          <p:cNvSpPr txBox="1"/>
          <p:nvPr/>
        </p:nvSpPr>
        <p:spPr>
          <a:xfrm>
            <a:off x="6000272" y="3604672"/>
            <a:ext cx="892296" cy="584775"/>
          </a:xfrm>
          <a:prstGeom prst="rect">
            <a:avLst/>
          </a:prstGeom>
          <a:solidFill>
            <a:srgbClr val="C9C9C9"/>
          </a:solidFill>
        </p:spPr>
        <p:txBody>
          <a:bodyPr wrap="square" rtlCol="0">
            <a:spAutoFit/>
          </a:bodyPr>
          <a:lstStyle/>
          <a:p>
            <a:r>
              <a:rPr lang="en-CA" altLang="en-US" sz="800" dirty="0" smtClean="0"/>
              <a:t>TP1</a:t>
            </a:r>
            <a:endParaRPr lang="en-CA" altLang="en-US" sz="800" dirty="0"/>
          </a:p>
          <a:p>
            <a:r>
              <a:rPr lang="en-CA" altLang="en-US" sz="800" dirty="0" smtClean="0"/>
              <a:t>100.1.1.10</a:t>
            </a:r>
          </a:p>
          <a:p>
            <a:r>
              <a:rPr lang="en-US" sz="800" b="0" dirty="0" smtClean="0"/>
              <a:t>0x10</a:t>
            </a:r>
          </a:p>
          <a:p>
            <a:r>
              <a:rPr lang="en-US" altLang="en-US" sz="800" dirty="0" smtClean="0"/>
              <a:t>DG: .1</a:t>
            </a:r>
            <a:endParaRPr lang="en-US" altLang="en-US" sz="800" dirty="0"/>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pic>
        <p:nvPicPr>
          <p:cNvPr id="60" name="Picture 18" descr="tester_corp_teal"/>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462778" y="3650851"/>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61" name="Straight Connector 60"/>
          <p:cNvCxnSpPr/>
          <p:nvPr/>
        </p:nvCxnSpPr>
        <p:spPr>
          <a:xfrm flipV="1">
            <a:off x="5683951" y="3525461"/>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3105163" y="3806373"/>
            <a:ext cx="21736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2884653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STARTING – Ixia setup</a:t>
            </a:r>
            <a:endParaRPr lang="en-US" dirty="0"/>
          </a:p>
        </p:txBody>
      </p:sp>
      <p:sp>
        <p:nvSpPr>
          <p:cNvPr id="5" name="TextBox 4"/>
          <p:cNvSpPr txBox="1"/>
          <p:nvPr/>
        </p:nvSpPr>
        <p:spPr>
          <a:xfrm>
            <a:off x="662487" y="1173938"/>
            <a:ext cx="8099534" cy="4247317"/>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There are some steps that need to be performed on the Ixia in preparation for the demonstration</a:t>
            </a:r>
          </a:p>
          <a:p>
            <a:pPr marL="800100" lvl="1" indent="-342900">
              <a:spcBef>
                <a:spcPts val="0"/>
              </a:spcBef>
              <a:buFont typeface="+mj-lt"/>
              <a:buAutoNum type="arabicPeriod"/>
            </a:pPr>
            <a:r>
              <a:rPr lang="en-US" dirty="0" smtClean="0"/>
              <a:t>Start IxNetwork GUI – open the </a:t>
            </a:r>
            <a:r>
              <a:rPr lang="en-US" dirty="0" err="1" smtClean="0"/>
              <a:t>config</a:t>
            </a:r>
            <a:r>
              <a:rPr lang="en-US" dirty="0" smtClean="0"/>
              <a:t> file for this use case</a:t>
            </a:r>
          </a:p>
          <a:p>
            <a:pPr marL="800100" lvl="1" indent="-342900">
              <a:spcBef>
                <a:spcPts val="0"/>
              </a:spcBef>
              <a:buFont typeface="+mj-lt"/>
              <a:buAutoNum type="arabicPeriod"/>
            </a:pPr>
            <a:r>
              <a:rPr lang="en-US" dirty="0" smtClean="0"/>
              <a:t>Resolve ARP </a:t>
            </a:r>
          </a:p>
          <a:p>
            <a:pPr marL="1257300" lvl="2" indent="-342900">
              <a:spcBef>
                <a:spcPts val="0"/>
              </a:spcBef>
              <a:buFont typeface="Arial" panose="020B0604020202020204" pitchFamily="34" charset="0"/>
              <a:buChar char="•"/>
            </a:pPr>
            <a:r>
              <a:rPr lang="en-US" dirty="0" smtClean="0"/>
              <a:t>Navigate to Protocols </a:t>
            </a:r>
            <a:r>
              <a:rPr lang="en-US" dirty="0" smtClean="0">
                <a:sym typeface="Wingdings" panose="05000000000000000000" pitchFamily="2" charset="2"/>
              </a:rPr>
              <a:t> Protocol Interfaces</a:t>
            </a:r>
          </a:p>
          <a:p>
            <a:pPr marL="1257300" lvl="2" indent="-342900">
              <a:spcBef>
                <a:spcPts val="0"/>
              </a:spcBef>
              <a:buFont typeface="Arial" panose="020B0604020202020204" pitchFamily="34" charset="0"/>
              <a:buChar char="•"/>
            </a:pPr>
            <a:r>
              <a:rPr lang="en-US" dirty="0" smtClean="0">
                <a:sym typeface="Wingdings" panose="05000000000000000000" pitchFamily="2" charset="2"/>
              </a:rPr>
              <a:t>Select all ports and then click “Send ARP” at top of window</a:t>
            </a:r>
          </a:p>
          <a:p>
            <a:pPr marL="1257300" lvl="2" indent="-342900">
              <a:spcBef>
                <a:spcPts val="0"/>
              </a:spcBef>
              <a:buFont typeface="Arial" panose="020B0604020202020204" pitchFamily="34" charset="0"/>
              <a:buChar char="•"/>
            </a:pPr>
            <a:r>
              <a:rPr lang="en-US" dirty="0" smtClean="0">
                <a:sym typeface="Wingdings" panose="05000000000000000000" pitchFamily="2" charset="2"/>
              </a:rPr>
              <a:t>When ARPs are resolved ‘Port Link’ state is ‘green’, without red ‘!’</a:t>
            </a:r>
          </a:p>
          <a:p>
            <a:pPr marL="800100" lvl="1" indent="-342900">
              <a:spcBef>
                <a:spcPts val="0"/>
              </a:spcBef>
              <a:buFont typeface="+mj-lt"/>
              <a:buAutoNum type="arabicPeriod"/>
            </a:pPr>
            <a:r>
              <a:rPr lang="en-US" dirty="0" smtClean="0">
                <a:sym typeface="Wingdings" panose="05000000000000000000" pitchFamily="2" charset="2"/>
              </a:rPr>
              <a:t>Apply Configured Traffic Items</a:t>
            </a:r>
          </a:p>
          <a:p>
            <a:pPr marL="1257300" lvl="2" indent="-342900">
              <a:spcBef>
                <a:spcPts val="0"/>
              </a:spcBef>
              <a:buFont typeface="Arial" panose="020B0604020202020204" pitchFamily="34" charset="0"/>
              <a:buChar char="•"/>
            </a:pPr>
            <a:r>
              <a:rPr lang="en-US" dirty="0"/>
              <a:t>Navigate to </a:t>
            </a:r>
            <a:r>
              <a:rPr lang="en-US" dirty="0" smtClean="0"/>
              <a:t>Traffic</a:t>
            </a:r>
            <a:r>
              <a:rPr lang="en-US" dirty="0" smtClean="0">
                <a:sym typeface="Wingdings" panose="05000000000000000000" pitchFamily="2" charset="2"/>
              </a:rPr>
              <a:t>L2-3 Traffic Items</a:t>
            </a:r>
          </a:p>
          <a:p>
            <a:pPr marL="1257300" lvl="2" indent="-342900">
              <a:spcBef>
                <a:spcPts val="0"/>
              </a:spcBef>
              <a:buFont typeface="Arial" panose="020B0604020202020204" pitchFamily="34" charset="0"/>
              <a:buChar char="•"/>
            </a:pPr>
            <a:r>
              <a:rPr lang="en-US" dirty="0" smtClean="0">
                <a:sym typeface="Wingdings" panose="05000000000000000000" pitchFamily="2" charset="2"/>
              </a:rPr>
              <a:t>Select the pull down arrow on the “L2-3 Traffic” icon at top left</a:t>
            </a:r>
          </a:p>
          <a:p>
            <a:pPr marL="1257300" lvl="2" indent="-342900">
              <a:spcBef>
                <a:spcPts val="0"/>
              </a:spcBef>
              <a:buFont typeface="Arial" panose="020B0604020202020204" pitchFamily="34" charset="0"/>
              <a:buChar char="•"/>
            </a:pPr>
            <a:r>
              <a:rPr lang="en-US" dirty="0" smtClean="0">
                <a:sym typeface="Wingdings" panose="05000000000000000000" pitchFamily="2" charset="2"/>
              </a:rPr>
              <a:t>Select “Apply L2-3 Traffic”</a:t>
            </a:r>
            <a:endParaRPr lang="en-US" dirty="0">
              <a:sym typeface="Wingdings" panose="05000000000000000000" pitchFamily="2" charset="2"/>
            </a:endParaRPr>
          </a:p>
          <a:p>
            <a:pPr marL="800100" lvl="1" indent="-342900">
              <a:spcBef>
                <a:spcPts val="0"/>
              </a:spcBef>
              <a:buFont typeface="+mj-lt"/>
              <a:buAutoNum type="arabicPeriod"/>
            </a:pPr>
            <a:r>
              <a:rPr lang="en-US" dirty="0" smtClean="0">
                <a:sym typeface="Wingdings" panose="05000000000000000000" pitchFamily="2" charset="2"/>
              </a:rPr>
              <a:t>Set up Stats Window </a:t>
            </a:r>
          </a:p>
          <a:p>
            <a:pPr marL="1257300" lvl="2" indent="-342900">
              <a:spcBef>
                <a:spcPts val="0"/>
              </a:spcBef>
              <a:buFont typeface="Arial" panose="020B0604020202020204" pitchFamily="34" charset="0"/>
              <a:buChar char="•"/>
            </a:pPr>
            <a:r>
              <a:rPr lang="en-US" dirty="0" smtClean="0">
                <a:sym typeface="Wingdings" panose="05000000000000000000" pitchFamily="2" charset="2"/>
              </a:rPr>
              <a:t>The bottom half of the main window is for stats</a:t>
            </a:r>
          </a:p>
          <a:p>
            <a:pPr marL="1257300" lvl="2" indent="-342900">
              <a:spcBef>
                <a:spcPts val="0"/>
              </a:spcBef>
              <a:buFont typeface="Arial" panose="020B0604020202020204" pitchFamily="34" charset="0"/>
              <a:buChar char="•"/>
            </a:pPr>
            <a:r>
              <a:rPr lang="en-US" dirty="0" smtClean="0">
                <a:sym typeface="Wingdings" panose="05000000000000000000" pitchFamily="2" charset="2"/>
              </a:rPr>
              <a:t>At top of Stats area click “Select Views…”</a:t>
            </a:r>
          </a:p>
          <a:p>
            <a:pPr marL="1257300" lvl="2" indent="-342900">
              <a:spcBef>
                <a:spcPts val="0"/>
              </a:spcBef>
              <a:buFont typeface="Arial" panose="020B0604020202020204" pitchFamily="34" charset="0"/>
              <a:buChar char="•"/>
            </a:pPr>
            <a:r>
              <a:rPr lang="en-US" dirty="0" smtClean="0">
                <a:sym typeface="Wingdings" panose="05000000000000000000" pitchFamily="2" charset="2"/>
              </a:rPr>
              <a:t>Select “Traffic Item Statistics” and click “OK”</a:t>
            </a:r>
            <a:endParaRPr lang="en-US" dirty="0" smtClean="0"/>
          </a:p>
        </p:txBody>
      </p:sp>
      <p:pic>
        <p:nvPicPr>
          <p:cNvPr id="4" name="Picture 3"/>
          <p:cNvPicPr>
            <a:picLocks noChangeAspect="1"/>
          </p:cNvPicPr>
          <p:nvPr/>
        </p:nvPicPr>
        <p:blipFill>
          <a:blip r:embed="rId3"/>
          <a:stretch>
            <a:fillRect/>
          </a:stretch>
        </p:blipFill>
        <p:spPr>
          <a:xfrm>
            <a:off x="7436225" y="3953279"/>
            <a:ext cx="1585550" cy="1423524"/>
          </a:xfrm>
          <a:prstGeom prst="rect">
            <a:avLst/>
          </a:prstGeom>
        </p:spPr>
      </p:pic>
      <p:pic>
        <p:nvPicPr>
          <p:cNvPr id="6" name="Picture 5"/>
          <p:cNvPicPr>
            <a:picLocks noChangeAspect="1"/>
          </p:cNvPicPr>
          <p:nvPr/>
        </p:nvPicPr>
        <p:blipFill>
          <a:blip r:embed="rId4"/>
          <a:stretch>
            <a:fillRect/>
          </a:stretch>
        </p:blipFill>
        <p:spPr>
          <a:xfrm>
            <a:off x="7987553" y="2468358"/>
            <a:ext cx="1016853" cy="324828"/>
          </a:xfrm>
          <a:prstGeom prst="rect">
            <a:avLst/>
          </a:prstGeom>
        </p:spPr>
      </p:pic>
      <p:pic>
        <p:nvPicPr>
          <p:cNvPr id="7" name="Picture 6"/>
          <p:cNvPicPr>
            <a:picLocks noChangeAspect="1"/>
          </p:cNvPicPr>
          <p:nvPr/>
        </p:nvPicPr>
        <p:blipFill>
          <a:blip r:embed="rId5"/>
          <a:stretch>
            <a:fillRect/>
          </a:stretch>
        </p:blipFill>
        <p:spPr>
          <a:xfrm>
            <a:off x="2992708" y="5407743"/>
            <a:ext cx="1982064" cy="495516"/>
          </a:xfrm>
          <a:prstGeom prst="rect">
            <a:avLst/>
          </a:prstGeom>
        </p:spPr>
      </p:pic>
      <p:sp>
        <p:nvSpPr>
          <p:cNvPr id="8" name="TextBox 7"/>
          <p:cNvSpPr txBox="1"/>
          <p:nvPr/>
        </p:nvSpPr>
        <p:spPr>
          <a:xfrm>
            <a:off x="2678126" y="6420754"/>
            <a:ext cx="4593291" cy="307777"/>
          </a:xfrm>
          <a:prstGeom prst="rect">
            <a:avLst/>
          </a:prstGeom>
          <a:solidFill>
            <a:schemeClr val="bg1"/>
          </a:solidFill>
        </p:spPr>
        <p:txBody>
          <a:bodyPr wrap="square" rtlCol="0">
            <a:spAutoFit/>
          </a:bodyPr>
          <a:lstStyle/>
          <a:p>
            <a:r>
              <a:rPr lang="en-US" sz="1400" b="1" dirty="0" smtClean="0">
                <a:solidFill>
                  <a:srgbClr val="FF0000"/>
                </a:solidFill>
              </a:rPr>
              <a:t>Delete this slide before presenting to customer</a:t>
            </a:r>
            <a:endParaRPr lang="en-GB" sz="1400" b="1" dirty="0" smtClean="0">
              <a:solidFill>
                <a:srgbClr val="FF0000"/>
              </a:solidFill>
              <a:latin typeface="Calibri" panose="020F0502020204030204" pitchFamily="34" charset="0"/>
            </a:endParaRPr>
          </a:p>
        </p:txBody>
      </p:sp>
    </p:spTree>
    <p:extLst>
      <p:ext uri="{BB962C8B-B14F-4D97-AF65-F5344CB8AC3E}">
        <p14:creationId xmlns:p14="http://schemas.microsoft.com/office/powerpoint/2010/main" val="251535915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a:t>Layer 3 forwarding – </a:t>
            </a:r>
            <a:r>
              <a:rPr lang="en-US" dirty="0" err="1"/>
              <a:t>Def</a:t>
            </a:r>
            <a:r>
              <a:rPr lang="en-US" dirty="0"/>
              <a:t> GW Synchronization</a:t>
            </a:r>
            <a:endParaRPr dirty="0">
              <a:solidFill>
                <a:schemeClr val="tx1"/>
              </a:solidFill>
            </a:endParaRPr>
          </a:p>
        </p:txBody>
      </p:sp>
      <p:sp>
        <p:nvSpPr>
          <p:cNvPr id="3" name="TextBox 2"/>
          <p:cNvSpPr txBox="1"/>
          <p:nvPr/>
        </p:nvSpPr>
        <p:spPr>
          <a:xfrm>
            <a:off x="420782" y="4375199"/>
            <a:ext cx="8368317" cy="2154436"/>
          </a:xfrm>
          <a:prstGeom prst="rect">
            <a:avLst/>
          </a:prstGeom>
          <a:solidFill>
            <a:schemeClr val="bg1"/>
          </a:solidFill>
        </p:spPr>
        <p:txBody>
          <a:bodyPr wrap="square" rtlCol="0">
            <a:spAutoFit/>
          </a:bodyPr>
          <a:lstStyle/>
          <a:p>
            <a:pPr marL="285750" indent="-285750">
              <a:buFont typeface="Arial"/>
              <a:buChar char="•"/>
            </a:pPr>
            <a:r>
              <a:rPr lang="en-US" sz="1400" dirty="0" smtClean="0"/>
              <a:t>Because PE21 has synchronized Default Gateway info from PE11/PE12 it routes the traffic itself</a:t>
            </a:r>
          </a:p>
          <a:p>
            <a:pPr marL="285750" indent="-285750">
              <a:buFont typeface="Arial"/>
              <a:buChar char="•"/>
            </a:pPr>
            <a:r>
              <a:rPr lang="en-US" sz="1400" dirty="0" smtClean="0"/>
              <a:t>Check statistics on PE21 to verify that traffic is sent directly to PE31 and NOT back to DC1. </a:t>
            </a:r>
          </a:p>
          <a:p>
            <a:pPr lvl="1"/>
            <a:endParaRPr lang="en-US" sz="400" dirty="0" smtClean="0">
              <a:latin typeface="Courier New" panose="02070309020205020404" pitchFamily="49" charset="0"/>
              <a:cs typeface="Courier New" panose="02070309020205020404" pitchFamily="49" charset="0"/>
            </a:endParaRPr>
          </a:p>
          <a:p>
            <a:pPr lvl="1"/>
            <a:r>
              <a:rPr lang="en-US" sz="1100" dirty="0" smtClean="0">
                <a:latin typeface="Courier New" panose="02070309020205020404" pitchFamily="49" charset="0"/>
                <a:cs typeface="Courier New" panose="02070309020205020404" pitchFamily="49" charset="0"/>
              </a:rPr>
              <a:t>jcladmin@PE21</a:t>
            </a:r>
            <a:r>
              <a:rPr lang="en-US" sz="1100" dirty="0">
                <a:latin typeface="Courier New" panose="02070309020205020404" pitchFamily="49" charset="0"/>
                <a:cs typeface="Courier New" panose="02070309020205020404" pitchFamily="49" charset="0"/>
              </a:rPr>
              <a:t>&gt; clear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a:t>
            </a:r>
          </a:p>
          <a:p>
            <a:pPr lvl="1"/>
            <a:r>
              <a:rPr lang="en-US" sz="1100" dirty="0" smtClean="0">
                <a:latin typeface="Courier New" panose="02070309020205020404" pitchFamily="49" charset="0"/>
                <a:cs typeface="Courier New" panose="02070309020205020404" pitchFamily="49" charset="0"/>
              </a:rPr>
              <a:t>jcladmin@PE21</a:t>
            </a:r>
            <a:r>
              <a:rPr lang="en-US" sz="1100" dirty="0">
                <a:latin typeface="Courier New" panose="02070309020205020404" pitchFamily="49" charset="0"/>
                <a:cs typeface="Courier New" panose="02070309020205020404" pitchFamily="49" charset="0"/>
              </a:rPr>
              <a:t>&gt; show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 ingress</a:t>
            </a:r>
          </a:p>
          <a:p>
            <a:pPr lvl="1"/>
            <a:r>
              <a:rPr lang="en-US" sz="1100" dirty="0">
                <a:latin typeface="Courier New" panose="02070309020205020404" pitchFamily="49" charset="0"/>
                <a:cs typeface="Courier New" panose="02070309020205020404" pitchFamily="49" charset="0"/>
              </a:rPr>
              <a:t>Ingress LSP: 3 sessions</a:t>
            </a:r>
          </a:p>
          <a:p>
            <a:pPr lvl="1"/>
            <a:r>
              <a:rPr lang="en-US" sz="1100" dirty="0">
                <a:latin typeface="Courier New" panose="02070309020205020404" pitchFamily="49" charset="0"/>
                <a:cs typeface="Courier New" panose="02070309020205020404" pitchFamily="49" charset="0"/>
              </a:rPr>
              <a:t>To              From            State     Packets            Bytes </a:t>
            </a:r>
            <a:r>
              <a:rPr lang="en-US" sz="1100" dirty="0" err="1">
                <a:latin typeface="Courier New" panose="02070309020205020404" pitchFamily="49" charset="0"/>
                <a:cs typeface="Courier New" panose="02070309020205020404" pitchFamily="49" charset="0"/>
              </a:rPr>
              <a:t>LSPname</a:t>
            </a:r>
            <a:endParaRPr lang="en-US" sz="1100" dirty="0">
              <a:latin typeface="Courier New" panose="02070309020205020404" pitchFamily="49" charset="0"/>
              <a:cs typeface="Courier New" panose="02070309020205020404" pitchFamily="49" charset="0"/>
            </a:endParaRPr>
          </a:p>
          <a:p>
            <a:pPr lvl="1"/>
            <a:r>
              <a:rPr lang="en-US" sz="1100" dirty="0">
                <a:latin typeface="Courier New" panose="02070309020205020404" pitchFamily="49" charset="0"/>
                <a:cs typeface="Courier New" panose="02070309020205020404" pitchFamily="49" charset="0"/>
              </a:rPr>
              <a:t>11.11.11.11     21.21.21.21     Up              0                0 from-21-to-11</a:t>
            </a:r>
          </a:p>
          <a:p>
            <a:pPr lvl="1"/>
            <a:r>
              <a:rPr lang="en-US" sz="1100" dirty="0">
                <a:latin typeface="Courier New" panose="02070309020205020404" pitchFamily="49" charset="0"/>
                <a:cs typeface="Courier New" panose="02070309020205020404" pitchFamily="49" charset="0"/>
              </a:rPr>
              <a:t>12.12.12.12     21.21.21.21     Up              0                0 from-21-to-12</a:t>
            </a:r>
          </a:p>
          <a:p>
            <a:pPr lvl="1"/>
            <a:r>
              <a:rPr lang="en-US" sz="1100" dirty="0">
                <a:latin typeface="Courier New" panose="02070309020205020404" pitchFamily="49" charset="0"/>
                <a:cs typeface="Courier New" panose="02070309020205020404" pitchFamily="49" charset="0"/>
              </a:rPr>
              <a:t>31.31.31.31     21.21.21.21     Up           3977           946526 from-21-to-31</a:t>
            </a:r>
          </a:p>
          <a:p>
            <a:pPr lvl="1"/>
            <a:endParaRPr lang="en-US" sz="1100" dirty="0">
              <a:latin typeface="Courier New" panose="02070309020205020404" pitchFamily="49" charset="0"/>
              <a:cs typeface="Courier New" panose="02070309020205020404" pitchFamily="49" charset="0"/>
            </a:endParaRPr>
          </a:p>
          <a:p>
            <a:pPr marL="285750" indent="-285750">
              <a:buFont typeface="Arial"/>
              <a:buChar char="•"/>
            </a:pPr>
            <a:r>
              <a:rPr lang="en-US" sz="1400" dirty="0" smtClean="0"/>
              <a:t>Stop the Traffic Item before continuing</a:t>
            </a:r>
            <a:endParaRPr lang="en-GB" sz="1400" dirty="0" smtClean="0">
              <a:latin typeface="Calibri" panose="020F0502020204030204" pitchFamily="34" charset="0"/>
            </a:endParaRPr>
          </a:p>
        </p:txBody>
      </p:sp>
      <p:grpSp>
        <p:nvGrpSpPr>
          <p:cNvPr id="2" name="Group 1"/>
          <p:cNvGrpSpPr/>
          <p:nvPr/>
        </p:nvGrpSpPr>
        <p:grpSpPr>
          <a:xfrm>
            <a:off x="1173617" y="925466"/>
            <a:ext cx="6026559" cy="3263981"/>
            <a:chOff x="1173617" y="925466"/>
            <a:chExt cx="6026559" cy="3263981"/>
          </a:xfrm>
        </p:grpSpPr>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sp>
          <p:nvSpPr>
            <p:cNvPr id="81" name="TextBox 80"/>
            <p:cNvSpPr txBox="1"/>
            <p:nvPr/>
          </p:nvSpPr>
          <p:spPr>
            <a:xfrm>
              <a:off x="6000272" y="3604672"/>
              <a:ext cx="892296" cy="584775"/>
            </a:xfrm>
            <a:prstGeom prst="rect">
              <a:avLst/>
            </a:prstGeom>
            <a:solidFill>
              <a:srgbClr val="C9C9C9"/>
            </a:solidFill>
          </p:spPr>
          <p:txBody>
            <a:bodyPr wrap="square" rtlCol="0">
              <a:spAutoFit/>
            </a:bodyPr>
            <a:lstStyle/>
            <a:p>
              <a:r>
                <a:rPr lang="en-CA" altLang="en-US" sz="800" dirty="0" smtClean="0"/>
                <a:t>TP1</a:t>
              </a:r>
              <a:endParaRPr lang="en-CA" altLang="en-US" sz="800" dirty="0"/>
            </a:p>
            <a:p>
              <a:r>
                <a:rPr lang="en-CA" altLang="en-US" sz="800" dirty="0" smtClean="0"/>
                <a:t>100.1.1.10</a:t>
              </a:r>
            </a:p>
            <a:p>
              <a:r>
                <a:rPr lang="en-US" sz="800" b="0" dirty="0" smtClean="0"/>
                <a:t>0x10</a:t>
              </a:r>
            </a:p>
            <a:p>
              <a:r>
                <a:rPr lang="en-US" altLang="en-US" sz="800" dirty="0" smtClean="0"/>
                <a:t>DG: .1</a:t>
              </a:r>
              <a:endParaRPr lang="en-US" altLang="en-US" sz="800" dirty="0"/>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pic>
          <p:nvPicPr>
            <p:cNvPr id="60" name="Picture 18" descr="tester_corp_teal"/>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62778" y="3650851"/>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61" name="Straight Connector 60"/>
            <p:cNvCxnSpPr/>
            <p:nvPr/>
          </p:nvCxnSpPr>
          <p:spPr>
            <a:xfrm flipV="1">
              <a:off x="5683951" y="3525461"/>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grpSp>
      <p:sp>
        <p:nvSpPr>
          <p:cNvPr id="7" name="Freeform 6"/>
          <p:cNvSpPr/>
          <p:nvPr/>
        </p:nvSpPr>
        <p:spPr>
          <a:xfrm>
            <a:off x="4511840" y="1395667"/>
            <a:ext cx="1350849" cy="2069432"/>
          </a:xfrm>
          <a:custGeom>
            <a:avLst/>
            <a:gdLst>
              <a:gd name="connsiteX0" fmla="*/ 1251284 w 1350849"/>
              <a:gd name="connsiteY0" fmla="*/ 2069432 h 2069432"/>
              <a:gd name="connsiteX1" fmla="*/ 1251284 w 1350849"/>
              <a:gd name="connsiteY1" fmla="*/ 1443789 h 2069432"/>
              <a:gd name="connsiteX2" fmla="*/ 216568 w 1350849"/>
              <a:gd name="connsiteY2" fmla="*/ 673768 h 2069432"/>
              <a:gd name="connsiteX3" fmla="*/ 0 w 1350849"/>
              <a:gd name="connsiteY3" fmla="*/ 0 h 2069432"/>
            </a:gdLst>
            <a:ahLst/>
            <a:cxnLst>
              <a:cxn ang="0">
                <a:pos x="connsiteX0" y="connsiteY0"/>
              </a:cxn>
              <a:cxn ang="0">
                <a:pos x="connsiteX1" y="connsiteY1"/>
              </a:cxn>
              <a:cxn ang="0">
                <a:pos x="connsiteX2" y="connsiteY2"/>
              </a:cxn>
              <a:cxn ang="0">
                <a:pos x="connsiteX3" y="connsiteY3"/>
              </a:cxn>
            </a:cxnLst>
            <a:rect l="l" t="t" r="r" b="b"/>
            <a:pathLst>
              <a:path w="1350849" h="2069432">
                <a:moveTo>
                  <a:pt x="1251284" y="2069432"/>
                </a:moveTo>
                <a:cubicBezTo>
                  <a:pt x="1337510" y="1872916"/>
                  <a:pt x="1423737" y="1676400"/>
                  <a:pt x="1251284" y="1443789"/>
                </a:cubicBezTo>
                <a:cubicBezTo>
                  <a:pt x="1078831" y="1211178"/>
                  <a:pt x="425115" y="914399"/>
                  <a:pt x="216568" y="673768"/>
                </a:cubicBezTo>
                <a:cubicBezTo>
                  <a:pt x="8021" y="433137"/>
                  <a:pt x="4010" y="216568"/>
                  <a:pt x="0" y="0"/>
                </a:cubicBezTo>
              </a:path>
            </a:pathLst>
          </a:custGeom>
          <a:noFill/>
          <a:ln w="76200">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6265903" y="1238946"/>
            <a:ext cx="2700057" cy="954107"/>
          </a:xfrm>
          <a:prstGeom prst="rect">
            <a:avLst/>
          </a:prstGeom>
          <a:solidFill>
            <a:schemeClr val="bg1"/>
          </a:solidFill>
        </p:spPr>
        <p:txBody>
          <a:bodyPr wrap="square" rtlCol="0">
            <a:spAutoFit/>
          </a:bodyPr>
          <a:lstStyle/>
          <a:p>
            <a:r>
              <a:rPr lang="en-US" sz="1400" b="1" dirty="0" smtClean="0">
                <a:solidFill>
                  <a:srgbClr val="FF0000"/>
                </a:solidFill>
              </a:rPr>
              <a:t>Even after TP1 moves to DC2, traffic to the Remote Site continues to take most direct, optimal path</a:t>
            </a:r>
            <a:endParaRPr lang="en-GB" sz="1400" b="1" dirty="0" smtClean="0">
              <a:solidFill>
                <a:srgbClr val="FF0000"/>
              </a:solidFill>
              <a:latin typeface="Calibri" panose="020F0502020204030204" pitchFamily="34" charset="0"/>
            </a:endParaRPr>
          </a:p>
        </p:txBody>
      </p:sp>
      <p:sp>
        <p:nvSpPr>
          <p:cNvPr id="63" name="TextBox 62"/>
          <p:cNvSpPr txBox="1"/>
          <p:nvPr/>
        </p:nvSpPr>
        <p:spPr>
          <a:xfrm>
            <a:off x="440560" y="1182613"/>
            <a:ext cx="2700057" cy="738664"/>
          </a:xfrm>
          <a:prstGeom prst="rect">
            <a:avLst/>
          </a:prstGeom>
          <a:solidFill>
            <a:schemeClr val="bg1"/>
          </a:solidFill>
        </p:spPr>
        <p:txBody>
          <a:bodyPr wrap="square" rtlCol="0">
            <a:spAutoFit/>
          </a:bodyPr>
          <a:lstStyle/>
          <a:p>
            <a:r>
              <a:rPr lang="en-US" sz="1400" b="1" dirty="0" smtClean="0">
                <a:solidFill>
                  <a:srgbClr val="FF0000"/>
                </a:solidFill>
              </a:rPr>
              <a:t>Recall TP1 is configured with </a:t>
            </a:r>
            <a:r>
              <a:rPr lang="en-US" sz="1400" b="1" dirty="0" err="1" smtClean="0">
                <a:solidFill>
                  <a:srgbClr val="FF0000"/>
                </a:solidFill>
              </a:rPr>
              <a:t>Def</a:t>
            </a:r>
            <a:r>
              <a:rPr lang="en-US" sz="1400" b="1" dirty="0" smtClean="0">
                <a:solidFill>
                  <a:srgbClr val="FF0000"/>
                </a:solidFill>
              </a:rPr>
              <a:t> GW 100.1.1.1 which matches PEs in DC1</a:t>
            </a:r>
            <a:endParaRPr lang="en-GB" sz="1400" b="1" dirty="0" smtClean="0">
              <a:solidFill>
                <a:srgbClr val="FF0000"/>
              </a:solidFill>
              <a:latin typeface="Calibri" panose="020F0502020204030204" pitchFamily="34" charset="0"/>
            </a:endParaRPr>
          </a:p>
        </p:txBody>
      </p:sp>
    </p:spTree>
    <p:custDataLst>
      <p:tags r:id="rId1"/>
    </p:custDataLst>
    <p:extLst>
      <p:ext uri="{BB962C8B-B14F-4D97-AF65-F5344CB8AC3E}">
        <p14:creationId xmlns:p14="http://schemas.microsoft.com/office/powerpoint/2010/main" val="164311992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Layer </a:t>
            </a:r>
            <a:r>
              <a:rPr lang="en-US" dirty="0" smtClean="0"/>
              <a:t>3 </a:t>
            </a:r>
            <a:r>
              <a:rPr lang="en-US" dirty="0"/>
              <a:t>forwarding</a:t>
            </a:r>
            <a:r>
              <a:rPr lang="en-US" dirty="0" smtClean="0"/>
              <a:t> – IP-MAC Synchronization</a:t>
            </a:r>
            <a:endParaRPr lang="en-US" dirty="0"/>
          </a:p>
        </p:txBody>
      </p:sp>
      <p:sp>
        <p:nvSpPr>
          <p:cNvPr id="4" name="TextBox 3"/>
          <p:cNvSpPr txBox="1"/>
          <p:nvPr/>
        </p:nvSpPr>
        <p:spPr>
          <a:xfrm>
            <a:off x="388308" y="1194911"/>
            <a:ext cx="8442542" cy="3447098"/>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b="1" dirty="0"/>
              <a:t>IP-MAC Synchronization optimizes path of inbound traffic flows from remote sources to DC destinations</a:t>
            </a:r>
          </a:p>
          <a:p>
            <a:pPr marL="285750"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dirty="0" smtClean="0"/>
              <a:t>PE learns host MAC-IP bindings by snooping ARP packets</a:t>
            </a:r>
          </a:p>
          <a:p>
            <a:pPr marL="742950" lvl="1" indent="-285750">
              <a:spcBef>
                <a:spcPts val="0"/>
              </a:spcBef>
              <a:buFont typeface="Arial" panose="020B0604020202020204" pitchFamily="34" charset="0"/>
              <a:buChar char="•"/>
            </a:pPr>
            <a:r>
              <a:rPr lang="en-US" dirty="0" smtClean="0"/>
              <a:t>Advertises binding in EVPN</a:t>
            </a:r>
          </a:p>
          <a:p>
            <a:pPr marL="285750" indent="-285750">
              <a:spcBef>
                <a:spcPts val="0"/>
              </a:spcBef>
              <a:buFont typeface="Arial" panose="020B0604020202020204" pitchFamily="34" charset="0"/>
              <a:buChar char="•"/>
            </a:pPr>
            <a:endParaRPr lang="en-US" u="sng" dirty="0" smtClean="0"/>
          </a:p>
          <a:p>
            <a:pPr lvl="1">
              <a:spcBef>
                <a:spcPts val="0"/>
              </a:spcBef>
            </a:pPr>
            <a:endParaRPr lang="en-US" sz="1200" dirty="0">
              <a:latin typeface="Courier New" panose="02070309020205020404" pitchFamily="49" charset="0"/>
              <a:cs typeface="Courier New" panose="02070309020205020404" pitchFamily="49" charset="0"/>
            </a:endParaRPr>
          </a:p>
          <a:p>
            <a:pPr lvl="1">
              <a:spcBef>
                <a:spcPts val="0"/>
              </a:spcBef>
            </a:pPr>
            <a:r>
              <a:rPr lang="en-US" sz="1200" dirty="0">
                <a:latin typeface="Courier New" panose="02070309020205020404" pitchFamily="49" charset="0"/>
                <a:cs typeface="Courier New" panose="02070309020205020404" pitchFamily="49" charset="0"/>
              </a:rPr>
              <a:t>jcladmin@PE21&gt; show </a:t>
            </a:r>
            <a:r>
              <a:rPr lang="en-US" sz="1200" dirty="0" err="1">
                <a:latin typeface="Courier New" panose="02070309020205020404" pitchFamily="49" charset="0"/>
                <a:cs typeface="Courier New" panose="02070309020205020404" pitchFamily="49" charset="0"/>
              </a:rPr>
              <a:t>evpn</a:t>
            </a:r>
            <a:r>
              <a:rPr lang="en-US" sz="1200" dirty="0">
                <a:latin typeface="Courier New" panose="02070309020205020404" pitchFamily="49" charset="0"/>
                <a:cs typeface="Courier New" panose="02070309020205020404" pitchFamily="49" charset="0"/>
              </a:rPr>
              <a:t> database</a:t>
            </a:r>
          </a:p>
          <a:p>
            <a:pPr lvl="1">
              <a:spcBef>
                <a:spcPts val="0"/>
              </a:spcBef>
            </a:pPr>
            <a:r>
              <a:rPr lang="en-US" sz="1200" dirty="0">
                <a:latin typeface="Courier New" panose="02070309020205020404" pitchFamily="49" charset="0"/>
                <a:cs typeface="Courier New" panose="02070309020205020404" pitchFamily="49" charset="0"/>
              </a:rPr>
              <a:t>Instance: EVPN-1</a:t>
            </a:r>
          </a:p>
          <a:p>
            <a:pPr lvl="1">
              <a:spcBef>
                <a:spcPts val="0"/>
              </a:spcBef>
            </a:pPr>
            <a:r>
              <a:rPr lang="en-US" sz="1200" dirty="0">
                <a:latin typeface="Courier New" panose="02070309020205020404" pitchFamily="49" charset="0"/>
                <a:cs typeface="Courier New" panose="02070309020205020404" pitchFamily="49" charset="0"/>
              </a:rPr>
              <a:t>VLAN  MAC address        Active source                  Timestamp        IP address</a:t>
            </a:r>
          </a:p>
          <a:p>
            <a:pPr lvl="1">
              <a:spcBef>
                <a:spcPts val="0"/>
              </a:spcBef>
            </a:pPr>
            <a:r>
              <a:rPr lang="en-US" sz="1200" dirty="0">
                <a:latin typeface="Courier New" panose="02070309020205020404" pitchFamily="49" charset="0"/>
                <a:cs typeface="Courier New" panose="02070309020205020404" pitchFamily="49" charset="0"/>
              </a:rPr>
              <a:t>100   00:00:00:00:00:10  xe-0/0/0.0                     Nov 18 21:53:40  100.1.1.10</a:t>
            </a:r>
          </a:p>
          <a:p>
            <a:pPr lvl="1">
              <a:spcBef>
                <a:spcPts val="0"/>
              </a:spcBef>
            </a:pPr>
            <a:r>
              <a:rPr lang="en-US" sz="1200" dirty="0">
                <a:latin typeface="Courier New" panose="02070309020205020404" pitchFamily="49" charset="0"/>
                <a:cs typeface="Courier New" panose="02070309020205020404" pitchFamily="49" charset="0"/>
              </a:rPr>
              <a:t>100   00:00:64:01:01:01  11.11.11.11                    Nov 18 16:42:05  100.1.1.1</a:t>
            </a:r>
          </a:p>
          <a:p>
            <a:pPr lvl="1">
              <a:spcBef>
                <a:spcPts val="0"/>
              </a:spcBef>
            </a:pPr>
            <a:r>
              <a:rPr lang="en-US" sz="1200" dirty="0">
                <a:latin typeface="Courier New" panose="02070309020205020404" pitchFamily="49" charset="0"/>
                <a:cs typeface="Courier New" panose="02070309020205020404" pitchFamily="49" charset="0"/>
              </a:rPr>
              <a:t>100   00:00:64:01:01:02  irb.100                        Nov 18 16:42:09  100.1.1.2</a:t>
            </a:r>
          </a:p>
          <a:p>
            <a:pPr lvl="1">
              <a:spcBef>
                <a:spcPts val="0"/>
              </a:spcBef>
            </a:pPr>
            <a:r>
              <a:rPr lang="en-US" sz="1200" dirty="0">
                <a:latin typeface="Courier New" panose="02070309020205020404" pitchFamily="49" charset="0"/>
                <a:cs typeface="Courier New" panose="02070309020205020404" pitchFamily="49" charset="0"/>
              </a:rPr>
              <a:t>100   00:00:64:01:01:20  ge-1/0/1.100                   Nov 18 21:56:51  100.1.1.20</a:t>
            </a:r>
          </a:p>
          <a:p>
            <a:pPr lvl="2">
              <a:spcBef>
                <a:spcPts val="0"/>
              </a:spcBef>
            </a:pP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029911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Layer </a:t>
            </a:r>
            <a:r>
              <a:rPr lang="en-US" dirty="0" smtClean="0"/>
              <a:t>3 </a:t>
            </a:r>
            <a:r>
              <a:rPr lang="en-US" dirty="0"/>
              <a:t>forwarding</a:t>
            </a:r>
            <a:r>
              <a:rPr lang="en-US" dirty="0" smtClean="0"/>
              <a:t> – IP-MAC Synchronization</a:t>
            </a:r>
            <a:endParaRPr lang="en-US" dirty="0"/>
          </a:p>
        </p:txBody>
      </p:sp>
      <p:sp>
        <p:nvSpPr>
          <p:cNvPr id="4" name="TextBox 3"/>
          <p:cNvSpPr txBox="1"/>
          <p:nvPr/>
        </p:nvSpPr>
        <p:spPr>
          <a:xfrm>
            <a:off x="476249" y="1194911"/>
            <a:ext cx="8391025" cy="4739759"/>
          </a:xfrm>
          <a:prstGeom prst="rect">
            <a:avLst/>
          </a:prstGeom>
          <a:noFill/>
        </p:spPr>
        <p:txBody>
          <a:bodyPr wrap="square" rtlCol="0">
            <a:spAutoFit/>
          </a:bodyPr>
          <a:lstStyle/>
          <a:p>
            <a:pPr marL="285750" lvl="1" indent="-285750">
              <a:spcBef>
                <a:spcPts val="0"/>
              </a:spcBef>
              <a:buFont typeface="Arial" panose="020B0604020202020204" pitchFamily="34" charset="0"/>
              <a:buChar char="•"/>
            </a:pPr>
            <a:r>
              <a:rPr lang="en-US" dirty="0" smtClean="0"/>
              <a:t>If EVPN VLAN is configured with IRB interface then a corresponding </a:t>
            </a:r>
            <a:r>
              <a:rPr lang="en-US" dirty="0"/>
              <a:t>host route </a:t>
            </a:r>
            <a:r>
              <a:rPr lang="en-US" dirty="0" smtClean="0"/>
              <a:t>is installed in IPVPN VRF</a:t>
            </a:r>
            <a:endParaRPr lang="en-US" dirty="0"/>
          </a:p>
          <a:p>
            <a:pPr marL="285750"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dirty="0" smtClean="0"/>
              <a:t>Forwarding table on PE31 for destination TP1 (100.1.1.10) has next-hop PE21</a:t>
            </a:r>
          </a:p>
          <a:p>
            <a:pPr marL="742950" lvl="1" indent="-285750">
              <a:spcBef>
                <a:spcPts val="0"/>
              </a:spcBef>
              <a:buFont typeface="Arial" panose="020B0604020202020204" pitchFamily="34" charset="0"/>
              <a:buChar char="•"/>
            </a:pPr>
            <a:r>
              <a:rPr lang="en-US" dirty="0" smtClean="0"/>
              <a:t>Host route was advertised by PE21 to all IPVPN member PEs</a:t>
            </a:r>
            <a:endParaRPr lang="en-US" dirty="0"/>
          </a:p>
          <a:p>
            <a:pPr marL="285750" indent="-285750">
              <a:spcBef>
                <a:spcPts val="0"/>
              </a:spcBef>
              <a:buFont typeface="Arial" panose="020B0604020202020204" pitchFamily="34" charset="0"/>
              <a:buChar char="•"/>
            </a:pPr>
            <a:endParaRPr lang="en-US" dirty="0"/>
          </a:p>
          <a:p>
            <a:pPr>
              <a:spcBef>
                <a:spcPts val="0"/>
              </a:spcBef>
            </a:pPr>
            <a:endParaRPr lang="en-US" sz="1200" dirty="0">
              <a:latin typeface="Courier New" panose="02070309020205020404" pitchFamily="49" charset="0"/>
              <a:cs typeface="Courier New" panose="02070309020205020404" pitchFamily="49" charset="0"/>
            </a:endParaRPr>
          </a:p>
          <a:p>
            <a:pPr>
              <a:spcBef>
                <a:spcPts val="0"/>
              </a:spcBef>
            </a:pPr>
            <a:r>
              <a:rPr lang="en-US" sz="1200" dirty="0" smtClean="0">
                <a:latin typeface="Courier New" panose="02070309020205020404" pitchFamily="49" charset="0"/>
                <a:cs typeface="Courier New" panose="02070309020205020404" pitchFamily="49" charset="0"/>
              </a:rPr>
              <a:t>jcladmin@PE31</a:t>
            </a:r>
            <a:r>
              <a:rPr lang="en-US" sz="1200" dirty="0">
                <a:latin typeface="Courier New" panose="02070309020205020404" pitchFamily="49" charset="0"/>
                <a:cs typeface="Courier New" panose="02070309020205020404" pitchFamily="49" charset="0"/>
              </a:rPr>
              <a:t>&gt; show route </a:t>
            </a:r>
            <a:r>
              <a:rPr lang="en-US" sz="1200" dirty="0" smtClean="0">
                <a:latin typeface="Courier New" panose="02070309020205020404" pitchFamily="49" charset="0"/>
                <a:cs typeface="Courier New" panose="02070309020205020404" pitchFamily="49" charset="0"/>
              </a:rPr>
              <a:t>100.1.1.10 table </a:t>
            </a:r>
            <a:r>
              <a:rPr lang="en-US" sz="1200" dirty="0">
                <a:latin typeface="Courier New" panose="02070309020205020404" pitchFamily="49" charset="0"/>
                <a:cs typeface="Courier New" panose="02070309020205020404" pitchFamily="49" charset="0"/>
              </a:rPr>
              <a:t>IPVPN-1.inet.0</a:t>
            </a:r>
          </a:p>
          <a:p>
            <a:pPr>
              <a:spcBef>
                <a:spcPts val="0"/>
              </a:spcBef>
            </a:pPr>
            <a:endParaRPr lang="en-US" sz="1200" dirty="0">
              <a:latin typeface="Courier New" panose="02070309020205020404" pitchFamily="49" charset="0"/>
              <a:cs typeface="Courier New" panose="02070309020205020404" pitchFamily="49" charset="0"/>
            </a:endParaRPr>
          </a:p>
          <a:p>
            <a:pPr>
              <a:spcBef>
                <a:spcPts val="0"/>
              </a:spcBef>
            </a:pPr>
            <a:r>
              <a:rPr lang="en-US" sz="1200" dirty="0" smtClean="0">
                <a:latin typeface="Courier New" panose="02070309020205020404" pitchFamily="49" charset="0"/>
                <a:cs typeface="Courier New" panose="02070309020205020404" pitchFamily="49" charset="0"/>
              </a:rPr>
              <a:t>IPVPN-1.inet.0</a:t>
            </a:r>
            <a:r>
              <a:rPr lang="en-US" sz="1200" dirty="0">
                <a:latin typeface="Courier New" panose="02070309020205020404" pitchFamily="49" charset="0"/>
                <a:cs typeface="Courier New" panose="02070309020205020404" pitchFamily="49" charset="0"/>
              </a:rPr>
              <a:t>: 5 destinations, 7 routes (5 active, 0 </a:t>
            </a:r>
            <a:r>
              <a:rPr lang="en-US" sz="1200" dirty="0" err="1">
                <a:latin typeface="Courier New" panose="02070309020205020404" pitchFamily="49" charset="0"/>
                <a:cs typeface="Courier New" panose="02070309020205020404" pitchFamily="49" charset="0"/>
              </a:rPr>
              <a:t>holddown</a:t>
            </a:r>
            <a:r>
              <a:rPr lang="en-US" sz="1200" dirty="0">
                <a:latin typeface="Courier New" panose="02070309020205020404" pitchFamily="49" charset="0"/>
                <a:cs typeface="Courier New" panose="02070309020205020404" pitchFamily="49" charset="0"/>
              </a:rPr>
              <a:t>, 0 hidden)</a:t>
            </a:r>
          </a:p>
          <a:p>
            <a:pPr>
              <a:spcBef>
                <a:spcPts val="0"/>
              </a:spcBef>
            </a:pPr>
            <a:r>
              <a:rPr lang="en-US" sz="1200" dirty="0">
                <a:latin typeface="Courier New" panose="02070309020205020404" pitchFamily="49" charset="0"/>
                <a:cs typeface="Courier New" panose="02070309020205020404" pitchFamily="49" charset="0"/>
              </a:rPr>
              <a:t>+ = Active Route, - = Last Active, * = Both</a:t>
            </a:r>
          </a:p>
          <a:p>
            <a:pPr>
              <a:spcBef>
                <a:spcPts val="0"/>
              </a:spcBef>
            </a:pPr>
            <a:endParaRPr lang="en-US" sz="1200" dirty="0">
              <a:latin typeface="Courier New" panose="02070309020205020404" pitchFamily="49" charset="0"/>
              <a:cs typeface="Courier New" panose="02070309020205020404" pitchFamily="49" charset="0"/>
            </a:endParaRPr>
          </a:p>
          <a:p>
            <a:pPr>
              <a:spcBef>
                <a:spcPts val="0"/>
              </a:spcBef>
            </a:pPr>
            <a:r>
              <a:rPr lang="en-US" sz="1200" dirty="0">
                <a:latin typeface="Courier New" panose="02070309020205020404" pitchFamily="49" charset="0"/>
                <a:cs typeface="Courier New" panose="02070309020205020404" pitchFamily="49" charset="0"/>
              </a:rPr>
              <a:t>100.1.1.10/32      *[BGP/170] 21:06:08, </a:t>
            </a:r>
            <a:r>
              <a:rPr lang="en-US" sz="1200" dirty="0" err="1">
                <a:latin typeface="Courier New" panose="02070309020205020404" pitchFamily="49" charset="0"/>
                <a:cs typeface="Courier New" panose="02070309020205020404" pitchFamily="49" charset="0"/>
              </a:rPr>
              <a:t>localpref</a:t>
            </a:r>
            <a:r>
              <a:rPr lang="en-US" sz="1200" dirty="0">
                <a:latin typeface="Courier New" panose="02070309020205020404" pitchFamily="49" charset="0"/>
                <a:cs typeface="Courier New" panose="02070309020205020404" pitchFamily="49" charset="0"/>
              </a:rPr>
              <a:t> 100, from 21.21.21.21</a:t>
            </a:r>
          </a:p>
          <a:p>
            <a:pPr>
              <a:spcBef>
                <a:spcPts val="0"/>
              </a:spcBef>
            </a:pPr>
            <a:r>
              <a:rPr lang="en-US" sz="1200" dirty="0">
                <a:latin typeface="Courier New" panose="02070309020205020404" pitchFamily="49" charset="0"/>
                <a:cs typeface="Courier New" panose="02070309020205020404" pitchFamily="49" charset="0"/>
              </a:rPr>
              <a:t>                      AS path: I, validation-state: unverified</a:t>
            </a:r>
          </a:p>
          <a:p>
            <a:pPr>
              <a:spcBef>
                <a:spcPts val="0"/>
              </a:spcBef>
            </a:pPr>
            <a:r>
              <a:rPr lang="en-US" sz="1200" b="1" dirty="0">
                <a:latin typeface="Courier New" panose="02070309020205020404" pitchFamily="49" charset="0"/>
                <a:cs typeface="Courier New" panose="02070309020205020404" pitchFamily="49" charset="0"/>
              </a:rPr>
              <a:t>                    &gt; to 10.21.31.21 via xe-2/0/2.0, label-switched-path </a:t>
            </a:r>
            <a:r>
              <a:rPr lang="en-US" sz="1200" b="1" dirty="0" smtClean="0">
                <a:latin typeface="Courier New" panose="02070309020205020404" pitchFamily="49" charset="0"/>
                <a:cs typeface="Courier New" panose="02070309020205020404" pitchFamily="49" charset="0"/>
              </a:rPr>
              <a:t>from-31-to-21</a:t>
            </a:r>
          </a:p>
          <a:p>
            <a:pPr>
              <a:spcBef>
                <a:spcPts val="0"/>
              </a:spcBef>
            </a:pPr>
            <a:endParaRPr lang="en-US" sz="1200" b="1" dirty="0">
              <a:latin typeface="Courier New" panose="02070309020205020404" pitchFamily="49" charset="0"/>
              <a:cs typeface="Courier New" panose="02070309020205020404" pitchFamily="49" charset="0"/>
            </a:endParaRPr>
          </a:p>
          <a:p>
            <a:pPr>
              <a:spcBef>
                <a:spcPts val="0"/>
              </a:spcBef>
            </a:pPr>
            <a:endParaRPr lang="en-US" sz="1200" b="1" dirty="0" smtClean="0">
              <a:latin typeface="Courier New" panose="02070309020205020404" pitchFamily="49" charset="0"/>
              <a:cs typeface="Courier New" panose="02070309020205020404" pitchFamily="49" charset="0"/>
            </a:endParaRPr>
          </a:p>
          <a:p>
            <a:pPr>
              <a:spcBef>
                <a:spcPts val="0"/>
              </a:spcBef>
            </a:pPr>
            <a:endParaRPr lang="en-US" sz="1200" b="1" dirty="0">
              <a:latin typeface="Courier New" panose="02070309020205020404" pitchFamily="49" charset="0"/>
              <a:cs typeface="Courier New" panose="02070309020205020404" pitchFamily="49" charset="0"/>
            </a:endParaRPr>
          </a:p>
          <a:p>
            <a:pPr>
              <a:spcBef>
                <a:spcPts val="0"/>
              </a:spcBef>
            </a:pPr>
            <a:endParaRPr lang="en-US" sz="1200" b="1" dirty="0" smtClean="0">
              <a:latin typeface="Courier New" panose="02070309020205020404" pitchFamily="49" charset="0"/>
              <a:cs typeface="Courier New" panose="02070309020205020404" pitchFamily="49" charset="0"/>
            </a:endParaRPr>
          </a:p>
          <a:p>
            <a:pPr>
              <a:spcBef>
                <a:spcPts val="0"/>
              </a:spcBef>
            </a:pPr>
            <a:endParaRPr lang="en-US" sz="1200" b="1" dirty="0">
              <a:latin typeface="Courier New" panose="02070309020205020404" pitchFamily="49" charset="0"/>
              <a:cs typeface="Courier New" panose="02070309020205020404" pitchFamily="49" charset="0"/>
            </a:endParaRPr>
          </a:p>
          <a:p>
            <a:pPr lvl="1">
              <a:spcBef>
                <a:spcPts val="0"/>
              </a:spcBef>
            </a:pPr>
            <a:endParaRPr lang="en-US" sz="1200" dirty="0">
              <a:latin typeface="Courier New" panose="02070309020205020404" pitchFamily="49" charset="0"/>
              <a:cs typeface="Courier New" panose="02070309020205020404" pitchFamily="49" charset="0"/>
            </a:endParaRPr>
          </a:p>
          <a:p>
            <a:pPr lvl="2">
              <a:spcBef>
                <a:spcPts val="0"/>
              </a:spcBef>
            </a:pP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7421695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a:t>Layer 3 forwarding – </a:t>
            </a:r>
            <a:r>
              <a:rPr lang="en-US" dirty="0" smtClean="0"/>
              <a:t>IP-MAC Synchronization</a:t>
            </a:r>
            <a:endParaRPr dirty="0">
              <a:solidFill>
                <a:schemeClr val="tx1"/>
              </a:solidFill>
            </a:endParaRPr>
          </a:p>
        </p:txBody>
      </p:sp>
      <p:sp>
        <p:nvSpPr>
          <p:cNvPr id="3" name="TextBox 2"/>
          <p:cNvSpPr txBox="1"/>
          <p:nvPr/>
        </p:nvSpPr>
        <p:spPr>
          <a:xfrm>
            <a:off x="423328" y="4301537"/>
            <a:ext cx="8368317" cy="2231380"/>
          </a:xfrm>
          <a:prstGeom prst="rect">
            <a:avLst/>
          </a:prstGeom>
          <a:solidFill>
            <a:schemeClr val="bg1"/>
          </a:solidFill>
        </p:spPr>
        <p:txBody>
          <a:bodyPr wrap="square" rtlCol="0">
            <a:spAutoFit/>
          </a:bodyPr>
          <a:lstStyle/>
          <a:p>
            <a:pPr marL="285750" lvl="1" indent="-285750">
              <a:buFont typeface="Arial"/>
              <a:buChar char="•"/>
            </a:pPr>
            <a:r>
              <a:rPr lang="en-US" sz="1400" dirty="0" smtClean="0"/>
              <a:t>From </a:t>
            </a:r>
            <a:r>
              <a:rPr lang="en-US" sz="1400" dirty="0"/>
              <a:t>IxNetwork start traffic flow from host TP3 at the remote site to host </a:t>
            </a:r>
            <a:r>
              <a:rPr lang="en-US" sz="1400" dirty="0" smtClean="0"/>
              <a:t>TP1</a:t>
            </a:r>
          </a:p>
          <a:p>
            <a:pPr marL="285750" indent="-285750">
              <a:buFont typeface="Arial"/>
              <a:buChar char="•"/>
            </a:pPr>
            <a:r>
              <a:rPr lang="en-US" sz="1400" dirty="0" smtClean="0"/>
              <a:t>Check statistics on PE31 to verify that traffic is sent directly to PE21</a:t>
            </a:r>
          </a:p>
          <a:p>
            <a:pPr lvl="1"/>
            <a:endParaRPr lang="en-US" sz="400" dirty="0" smtClean="0">
              <a:latin typeface="Courier New" panose="02070309020205020404" pitchFamily="49" charset="0"/>
              <a:cs typeface="Courier New" panose="02070309020205020404" pitchFamily="49" charset="0"/>
            </a:endParaRPr>
          </a:p>
          <a:p>
            <a:pPr lvl="1"/>
            <a:r>
              <a:rPr lang="en-US" sz="1100" dirty="0">
                <a:latin typeface="Courier New" panose="02070309020205020404" pitchFamily="49" charset="0"/>
                <a:cs typeface="Courier New" panose="02070309020205020404" pitchFamily="49" charset="0"/>
              </a:rPr>
              <a:t>jcladmin@PE31&gt; clear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a:t>
            </a:r>
          </a:p>
          <a:p>
            <a:pPr lvl="1"/>
            <a:endParaRPr lang="en-US" sz="500" dirty="0">
              <a:latin typeface="Courier New" panose="02070309020205020404" pitchFamily="49" charset="0"/>
              <a:cs typeface="Courier New" panose="02070309020205020404" pitchFamily="49" charset="0"/>
            </a:endParaRPr>
          </a:p>
          <a:p>
            <a:pPr lvl="1"/>
            <a:r>
              <a:rPr lang="en-US" sz="1100" dirty="0">
                <a:latin typeface="Courier New" panose="02070309020205020404" pitchFamily="49" charset="0"/>
                <a:cs typeface="Courier New" panose="02070309020205020404" pitchFamily="49" charset="0"/>
              </a:rPr>
              <a:t>jcladmin@PE31&gt; show </a:t>
            </a:r>
            <a:r>
              <a:rPr lang="en-US" sz="1100" dirty="0" err="1">
                <a:latin typeface="Courier New" panose="02070309020205020404" pitchFamily="49" charset="0"/>
                <a:cs typeface="Courier New" panose="02070309020205020404" pitchFamily="49" charset="0"/>
              </a:rPr>
              <a:t>mpls</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lsp</a:t>
            </a:r>
            <a:r>
              <a:rPr lang="en-US" sz="1100" dirty="0">
                <a:latin typeface="Courier New" panose="02070309020205020404" pitchFamily="49" charset="0"/>
                <a:cs typeface="Courier New" panose="02070309020205020404" pitchFamily="49" charset="0"/>
              </a:rPr>
              <a:t> statistics ingress</a:t>
            </a:r>
          </a:p>
          <a:p>
            <a:pPr lvl="1"/>
            <a:r>
              <a:rPr lang="en-US" sz="1100" dirty="0">
                <a:latin typeface="Courier New" panose="02070309020205020404" pitchFamily="49" charset="0"/>
                <a:cs typeface="Courier New" panose="02070309020205020404" pitchFamily="49" charset="0"/>
              </a:rPr>
              <a:t>Ingress LSP: 3 sessions</a:t>
            </a:r>
          </a:p>
          <a:p>
            <a:pPr lvl="1"/>
            <a:r>
              <a:rPr lang="en-US" sz="1100" dirty="0">
                <a:latin typeface="Courier New" panose="02070309020205020404" pitchFamily="49" charset="0"/>
                <a:cs typeface="Courier New" panose="02070309020205020404" pitchFamily="49" charset="0"/>
              </a:rPr>
              <a:t>To              From            State     Packets            Bytes </a:t>
            </a:r>
            <a:r>
              <a:rPr lang="en-US" sz="1100" dirty="0" err="1">
                <a:latin typeface="Courier New" panose="02070309020205020404" pitchFamily="49" charset="0"/>
                <a:cs typeface="Courier New" panose="02070309020205020404" pitchFamily="49" charset="0"/>
              </a:rPr>
              <a:t>LSPname</a:t>
            </a:r>
            <a:endParaRPr lang="en-US" sz="1100" dirty="0">
              <a:latin typeface="Courier New" panose="02070309020205020404" pitchFamily="49" charset="0"/>
              <a:cs typeface="Courier New" panose="02070309020205020404" pitchFamily="49" charset="0"/>
            </a:endParaRPr>
          </a:p>
          <a:p>
            <a:pPr lvl="1"/>
            <a:r>
              <a:rPr lang="en-US" sz="1100" dirty="0">
                <a:latin typeface="Courier New" panose="02070309020205020404" pitchFamily="49" charset="0"/>
                <a:cs typeface="Courier New" panose="02070309020205020404" pitchFamily="49" charset="0"/>
              </a:rPr>
              <a:t>11.11.11.11     31.31.31.31     Up              0                0 from-31-to-11</a:t>
            </a:r>
          </a:p>
          <a:p>
            <a:pPr lvl="1"/>
            <a:r>
              <a:rPr lang="en-US" sz="1100" dirty="0">
                <a:latin typeface="Courier New" panose="02070309020205020404" pitchFamily="49" charset="0"/>
                <a:cs typeface="Courier New" panose="02070309020205020404" pitchFamily="49" charset="0"/>
              </a:rPr>
              <a:t>12.12.12.12     31.31.31.31     Up              0                0 from-31-to-12</a:t>
            </a:r>
          </a:p>
          <a:p>
            <a:pPr lvl="1"/>
            <a:r>
              <a:rPr lang="en-US" sz="1100" dirty="0">
                <a:latin typeface="Courier New" panose="02070309020205020404" pitchFamily="49" charset="0"/>
                <a:cs typeface="Courier New" panose="02070309020205020404" pitchFamily="49" charset="0"/>
              </a:rPr>
              <a:t>21.21.21.21     31.31.31.31     Up           3977           946526 from-31-to-21</a:t>
            </a:r>
          </a:p>
          <a:p>
            <a:pPr lvl="1"/>
            <a:endParaRPr lang="en-US" sz="1100" dirty="0">
              <a:latin typeface="Courier New" panose="02070309020205020404" pitchFamily="49" charset="0"/>
              <a:cs typeface="Courier New" panose="02070309020205020404" pitchFamily="49" charset="0"/>
            </a:endParaRPr>
          </a:p>
          <a:p>
            <a:pPr marL="285750" indent="-285750">
              <a:buFont typeface="Arial"/>
              <a:buChar char="•"/>
            </a:pPr>
            <a:r>
              <a:rPr lang="en-US" sz="1400" dirty="0" smtClean="0"/>
              <a:t>Stop the Ixia flow before continuing</a:t>
            </a:r>
            <a:endParaRPr lang="en-US" sz="1400" dirty="0"/>
          </a:p>
        </p:txBody>
      </p:sp>
      <p:grpSp>
        <p:nvGrpSpPr>
          <p:cNvPr id="2" name="Group 1"/>
          <p:cNvGrpSpPr/>
          <p:nvPr/>
        </p:nvGrpSpPr>
        <p:grpSpPr>
          <a:xfrm>
            <a:off x="1173617" y="925466"/>
            <a:ext cx="6026559" cy="3263981"/>
            <a:chOff x="1173617" y="925466"/>
            <a:chExt cx="6026559" cy="3263981"/>
          </a:xfrm>
        </p:grpSpPr>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sp>
          <p:nvSpPr>
            <p:cNvPr id="81" name="TextBox 80"/>
            <p:cNvSpPr txBox="1"/>
            <p:nvPr/>
          </p:nvSpPr>
          <p:spPr>
            <a:xfrm>
              <a:off x="6000272" y="3604672"/>
              <a:ext cx="892296" cy="584775"/>
            </a:xfrm>
            <a:prstGeom prst="rect">
              <a:avLst/>
            </a:prstGeom>
            <a:solidFill>
              <a:srgbClr val="C9C9C9"/>
            </a:solidFill>
          </p:spPr>
          <p:txBody>
            <a:bodyPr wrap="square" rtlCol="0">
              <a:spAutoFit/>
            </a:bodyPr>
            <a:lstStyle/>
            <a:p>
              <a:r>
                <a:rPr lang="en-CA" altLang="en-US" sz="800" dirty="0" smtClean="0"/>
                <a:t>TP1</a:t>
              </a:r>
              <a:endParaRPr lang="en-CA" altLang="en-US" sz="800" dirty="0"/>
            </a:p>
            <a:p>
              <a:r>
                <a:rPr lang="en-CA" altLang="en-US" sz="800" dirty="0" smtClean="0"/>
                <a:t>100.1.1.10</a:t>
              </a:r>
            </a:p>
            <a:p>
              <a:r>
                <a:rPr lang="en-US" sz="800" b="0" dirty="0" smtClean="0"/>
                <a:t>0x10</a:t>
              </a:r>
            </a:p>
            <a:p>
              <a:r>
                <a:rPr lang="en-US" altLang="en-US" sz="800" dirty="0" smtClean="0"/>
                <a:t>DG: .1</a:t>
              </a:r>
              <a:endParaRPr lang="en-US" altLang="en-US" sz="800" dirty="0"/>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pic>
          <p:nvPicPr>
            <p:cNvPr id="60" name="Picture 18" descr="tester_corp_teal"/>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62778" y="3650851"/>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61" name="Straight Connector 60"/>
            <p:cNvCxnSpPr/>
            <p:nvPr/>
          </p:nvCxnSpPr>
          <p:spPr>
            <a:xfrm flipV="1">
              <a:off x="5683951" y="3525461"/>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grpSp>
      <p:sp>
        <p:nvSpPr>
          <p:cNvPr id="7" name="Freeform 6"/>
          <p:cNvSpPr/>
          <p:nvPr/>
        </p:nvSpPr>
        <p:spPr>
          <a:xfrm>
            <a:off x="4511840" y="1395667"/>
            <a:ext cx="1350849" cy="2069432"/>
          </a:xfrm>
          <a:custGeom>
            <a:avLst/>
            <a:gdLst>
              <a:gd name="connsiteX0" fmla="*/ 1251284 w 1350849"/>
              <a:gd name="connsiteY0" fmla="*/ 2069432 h 2069432"/>
              <a:gd name="connsiteX1" fmla="*/ 1251284 w 1350849"/>
              <a:gd name="connsiteY1" fmla="*/ 1443789 h 2069432"/>
              <a:gd name="connsiteX2" fmla="*/ 216568 w 1350849"/>
              <a:gd name="connsiteY2" fmla="*/ 673768 h 2069432"/>
              <a:gd name="connsiteX3" fmla="*/ 0 w 1350849"/>
              <a:gd name="connsiteY3" fmla="*/ 0 h 2069432"/>
            </a:gdLst>
            <a:ahLst/>
            <a:cxnLst>
              <a:cxn ang="0">
                <a:pos x="connsiteX0" y="connsiteY0"/>
              </a:cxn>
              <a:cxn ang="0">
                <a:pos x="connsiteX1" y="connsiteY1"/>
              </a:cxn>
              <a:cxn ang="0">
                <a:pos x="connsiteX2" y="connsiteY2"/>
              </a:cxn>
              <a:cxn ang="0">
                <a:pos x="connsiteX3" y="connsiteY3"/>
              </a:cxn>
            </a:cxnLst>
            <a:rect l="l" t="t" r="r" b="b"/>
            <a:pathLst>
              <a:path w="1350849" h="2069432">
                <a:moveTo>
                  <a:pt x="1251284" y="2069432"/>
                </a:moveTo>
                <a:cubicBezTo>
                  <a:pt x="1337510" y="1872916"/>
                  <a:pt x="1423737" y="1676400"/>
                  <a:pt x="1251284" y="1443789"/>
                </a:cubicBezTo>
                <a:cubicBezTo>
                  <a:pt x="1078831" y="1211178"/>
                  <a:pt x="425115" y="914399"/>
                  <a:pt x="216568" y="673768"/>
                </a:cubicBezTo>
                <a:cubicBezTo>
                  <a:pt x="8021" y="433137"/>
                  <a:pt x="4010" y="216568"/>
                  <a:pt x="0" y="0"/>
                </a:cubicBezTo>
              </a:path>
            </a:pathLst>
          </a:custGeom>
          <a:noFill/>
          <a:ln w="76200">
            <a:solidFill>
              <a:srgbClr val="FF0000"/>
            </a:solidFill>
            <a:headEnd type="triangl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675643741"/>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a:t>Layer 3 forwarding – </a:t>
            </a:r>
            <a:r>
              <a:rPr lang="en-US" dirty="0" smtClean="0"/>
              <a:t>IP-MAC Synchronization</a:t>
            </a:r>
            <a:endParaRPr dirty="0">
              <a:solidFill>
                <a:schemeClr val="tx1"/>
              </a:solidFill>
            </a:endParaRPr>
          </a:p>
        </p:txBody>
      </p:sp>
      <p:sp>
        <p:nvSpPr>
          <p:cNvPr id="3" name="TextBox 2"/>
          <p:cNvSpPr txBox="1"/>
          <p:nvPr/>
        </p:nvSpPr>
        <p:spPr>
          <a:xfrm>
            <a:off x="403663" y="4595105"/>
            <a:ext cx="8368317" cy="1600438"/>
          </a:xfrm>
          <a:prstGeom prst="rect">
            <a:avLst/>
          </a:prstGeom>
          <a:solidFill>
            <a:schemeClr val="bg1"/>
          </a:solidFill>
        </p:spPr>
        <p:txBody>
          <a:bodyPr wrap="square" rtlCol="0">
            <a:spAutoFit/>
          </a:bodyPr>
          <a:lstStyle/>
          <a:p>
            <a:pPr marL="285750" indent="-285750">
              <a:buFont typeface="Arial"/>
              <a:buChar char="•"/>
            </a:pPr>
            <a:r>
              <a:rPr lang="en-US" sz="1400" dirty="0"/>
              <a:t>By making some configuration changes in the topology TP1 is moved to </a:t>
            </a:r>
            <a:r>
              <a:rPr lang="en-US" sz="1400" dirty="0" smtClean="0"/>
              <a:t>DC1</a:t>
            </a:r>
          </a:p>
          <a:p>
            <a:pPr marL="285750" indent="-285750">
              <a:buFont typeface="Arial"/>
              <a:buChar char="•"/>
            </a:pPr>
            <a:r>
              <a:rPr lang="en-US" sz="1400" dirty="0" smtClean="0"/>
              <a:t>This connects TP1 </a:t>
            </a:r>
            <a:r>
              <a:rPr lang="en-US" sz="1400" dirty="0"/>
              <a:t>to </a:t>
            </a:r>
            <a:r>
              <a:rPr lang="en-US" sz="1400" dirty="0" smtClean="0"/>
              <a:t>the access Ethernet segment shared by PE11/PE12, </a:t>
            </a:r>
            <a:r>
              <a:rPr lang="en-US" sz="1400" dirty="0"/>
              <a:t>simulating a host moving from </a:t>
            </a:r>
            <a:r>
              <a:rPr lang="en-US" sz="1400" dirty="0" smtClean="0"/>
              <a:t>DC2 </a:t>
            </a:r>
            <a:r>
              <a:rPr lang="en-US" sz="1400" dirty="0"/>
              <a:t>to </a:t>
            </a:r>
            <a:r>
              <a:rPr lang="en-US" sz="1400" dirty="0" smtClean="0"/>
              <a:t>DC1 (i.e. VMotion).</a:t>
            </a:r>
          </a:p>
          <a:p>
            <a:pPr marL="285750" indent="-285750">
              <a:buFont typeface="Arial"/>
              <a:buChar char="•"/>
            </a:pPr>
            <a:endParaRPr lang="en-US" sz="1400" dirty="0"/>
          </a:p>
          <a:p>
            <a:pPr marL="285750" indent="-285750">
              <a:buFont typeface="Arial"/>
              <a:buChar char="•"/>
            </a:pPr>
            <a:r>
              <a:rPr lang="en-US" sz="1400" dirty="0" smtClean="0"/>
              <a:t>From IxNetwork send an ARP Request from TP1 to simulate a Gratuitous ARP </a:t>
            </a:r>
          </a:p>
          <a:p>
            <a:pPr marL="742950" lvl="1" indent="-285750">
              <a:buFont typeface="Arial"/>
              <a:buChar char="•"/>
            </a:pPr>
            <a:r>
              <a:rPr lang="en-US" sz="1400" dirty="0"/>
              <a:t>During </a:t>
            </a:r>
            <a:r>
              <a:rPr lang="en-US" sz="1400" dirty="0" smtClean="0"/>
              <a:t>VMWare VMotion </a:t>
            </a:r>
            <a:r>
              <a:rPr lang="en-US" sz="1400" dirty="0"/>
              <a:t>the virtual host issues a GARP so that </a:t>
            </a:r>
            <a:r>
              <a:rPr lang="en-US" sz="1400" dirty="0" smtClean="0"/>
              <a:t>forwarding </a:t>
            </a:r>
            <a:r>
              <a:rPr lang="en-US" sz="1400" dirty="0"/>
              <a:t>tables </a:t>
            </a:r>
            <a:r>
              <a:rPr lang="en-US" sz="1400" dirty="0" smtClean="0"/>
              <a:t>are </a:t>
            </a:r>
            <a:r>
              <a:rPr lang="en-US" sz="1400" dirty="0"/>
              <a:t>updated</a:t>
            </a:r>
          </a:p>
          <a:p>
            <a:pPr marL="742950" lvl="1" indent="-285750">
              <a:buFont typeface="Arial"/>
              <a:buChar char="•"/>
            </a:pPr>
            <a:r>
              <a:rPr lang="en-US" sz="1400" dirty="0" smtClean="0"/>
              <a:t>This causes PE11/PE12 to send an updated host route to PE31</a:t>
            </a:r>
          </a:p>
        </p:txBody>
      </p:sp>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pic>
        <p:nvPicPr>
          <p:cNvPr id="79" name="Picture 18" descr="tester_corp_teal"/>
          <p:cNvPicPr>
            <a:picLocks noChangeAspect="1" noChangeArrowheads="1"/>
          </p:cNvPicPr>
          <p:nvPr/>
        </p:nvPicPr>
        <p:blipFill>
          <a:blip r:embed="rId7" cstate="print">
            <a:extLst>
              <a:ext uri="{BEBA8EAE-BF5A-486C-A8C5-ECC9F3942E4B}">
                <a14:imgProps xmlns:a14="http://schemas.microsoft.com/office/drawing/2010/main">
                  <a14:imgLayer r:embed="rId8">
                    <a14:imgEffect>
                      <a14:artisticPencilSketch pressure="100"/>
                    </a14:imgEffect>
                  </a14:imgLayer>
                </a14:imgProps>
              </a:ext>
              <a:ext uri="{28A0092B-C50C-407E-A947-70E740481C1C}">
                <a14:useLocalDpi xmlns:a14="http://schemas.microsoft.com/office/drawing/2010/main" val="0"/>
              </a:ext>
            </a:extLst>
          </a:blip>
          <a:srcRect/>
          <a:stretch>
            <a:fillRect/>
          </a:stretch>
        </p:blipFill>
        <p:spPr bwMode="auto">
          <a:xfrm>
            <a:off x="5466022" y="3650920"/>
            <a:ext cx="442347" cy="311045"/>
          </a:xfrm>
          <a:prstGeom prst="rect">
            <a:avLst/>
          </a:prstGeom>
          <a:noFill/>
          <a:effectLst>
            <a:softEdge rad="0"/>
          </a:effectLst>
          <a:extLst/>
        </p:spPr>
      </p:pic>
      <p:cxnSp>
        <p:nvCxnSpPr>
          <p:cNvPr id="80" name="Straight Connector 79"/>
          <p:cNvCxnSpPr>
            <a:stCxn id="60" idx="0"/>
            <a:endCxn id="96" idx="2"/>
          </p:cNvCxnSpPr>
          <p:nvPr/>
        </p:nvCxnSpPr>
        <p:spPr>
          <a:xfrm flipV="1">
            <a:off x="2753875" y="3532380"/>
            <a:ext cx="8327" cy="121898"/>
          </a:xfrm>
          <a:prstGeom prst="line">
            <a:avLst/>
          </a:prstGeom>
          <a:ln w="12700" cmpd="sng"/>
        </p:spPr>
        <p:style>
          <a:lnRef idx="1">
            <a:schemeClr val="dk1"/>
          </a:lnRef>
          <a:fillRef idx="0">
            <a:schemeClr val="dk1"/>
          </a:fillRef>
          <a:effectRef idx="0">
            <a:schemeClr val="dk1"/>
          </a:effectRef>
          <a:fontRef idx="minor">
            <a:schemeClr val="tx1"/>
          </a:fontRef>
        </p:style>
      </p:cxnSp>
      <p:sp>
        <p:nvSpPr>
          <p:cNvPr id="81" name="TextBox 80"/>
          <p:cNvSpPr txBox="1"/>
          <p:nvPr/>
        </p:nvSpPr>
        <p:spPr>
          <a:xfrm>
            <a:off x="1546804" y="3647320"/>
            <a:ext cx="892296" cy="584775"/>
          </a:xfrm>
          <a:prstGeom prst="rect">
            <a:avLst/>
          </a:prstGeom>
          <a:solidFill>
            <a:srgbClr val="C9C9C9"/>
          </a:solidFill>
        </p:spPr>
        <p:txBody>
          <a:bodyPr wrap="square" rtlCol="0">
            <a:spAutoFit/>
          </a:bodyPr>
          <a:lstStyle/>
          <a:p>
            <a:pPr algn="r"/>
            <a:r>
              <a:rPr lang="en-CA" altLang="en-US" sz="800" dirty="0" smtClean="0"/>
              <a:t>TP1</a:t>
            </a:r>
            <a:endParaRPr lang="en-CA" altLang="en-US" sz="800" dirty="0"/>
          </a:p>
          <a:p>
            <a:pPr algn="r"/>
            <a:r>
              <a:rPr lang="en-CA" altLang="en-US" sz="800" dirty="0" smtClean="0"/>
              <a:t>100.1.1.10</a:t>
            </a:r>
          </a:p>
          <a:p>
            <a:pPr algn="r"/>
            <a:r>
              <a:rPr lang="en-US" sz="800" b="0" dirty="0" smtClean="0"/>
              <a:t>0x10</a:t>
            </a:r>
          </a:p>
          <a:p>
            <a:pPr algn="r"/>
            <a:r>
              <a:rPr lang="en-US" altLang="en-US" sz="800" dirty="0" smtClean="0"/>
              <a:t>DG: .1</a:t>
            </a:r>
            <a:endParaRPr lang="en-US" altLang="en-US" sz="800" dirty="0"/>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pic>
        <p:nvPicPr>
          <p:cNvPr id="60" name="Picture 18" descr="tester_corp_teal"/>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532701" y="3654278"/>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61" name="Straight Connector 60"/>
          <p:cNvCxnSpPr>
            <a:stCxn id="79" idx="0"/>
          </p:cNvCxnSpPr>
          <p:nvPr/>
        </p:nvCxnSpPr>
        <p:spPr>
          <a:xfrm flipV="1">
            <a:off x="5687196" y="3423236"/>
            <a:ext cx="49603" cy="227684"/>
          </a:xfrm>
          <a:prstGeom prst="line">
            <a:avLst/>
          </a:prstGeom>
          <a:ln w="12700" cmpd="sng"/>
        </p:spPr>
        <p:style>
          <a:lnRef idx="1">
            <a:schemeClr val="dk1"/>
          </a:lnRef>
          <a:fillRef idx="0">
            <a:schemeClr val="dk1"/>
          </a:fillRef>
          <a:effectRef idx="0">
            <a:schemeClr val="dk1"/>
          </a:effectRef>
          <a:fontRef idx="minor">
            <a:schemeClr val="tx1"/>
          </a:fontRef>
        </p:style>
      </p:cxnSp>
      <p:cxnSp>
        <p:nvCxnSpPr>
          <p:cNvPr id="19" name="Straight Arrow Connector 18"/>
          <p:cNvCxnSpPr/>
          <p:nvPr/>
        </p:nvCxnSpPr>
        <p:spPr>
          <a:xfrm>
            <a:off x="3105163" y="3806373"/>
            <a:ext cx="2173656" cy="0"/>
          </a:xfrm>
          <a:prstGeom prst="straightConnector1">
            <a:avLst/>
          </a:prstGeom>
          <a:ln>
            <a:headEnd type="triangle"/>
            <a:tailEnd type="non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84349743"/>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a:t>Layer 3 forwarding – IP-MAC Synchronization</a:t>
            </a:r>
            <a:endParaRPr dirty="0">
              <a:solidFill>
                <a:schemeClr val="tx1"/>
              </a:solidFill>
            </a:endParaRPr>
          </a:p>
        </p:txBody>
      </p:sp>
      <p:sp>
        <p:nvSpPr>
          <p:cNvPr id="3" name="TextBox 2"/>
          <p:cNvSpPr txBox="1"/>
          <p:nvPr/>
        </p:nvSpPr>
        <p:spPr>
          <a:xfrm>
            <a:off x="204537" y="4450022"/>
            <a:ext cx="8574689" cy="2377574"/>
          </a:xfrm>
          <a:prstGeom prst="rect">
            <a:avLst/>
          </a:prstGeom>
          <a:solidFill>
            <a:schemeClr val="bg1"/>
          </a:solidFill>
        </p:spPr>
        <p:txBody>
          <a:bodyPr wrap="square" rtlCol="0">
            <a:spAutoFit/>
          </a:bodyPr>
          <a:lstStyle/>
          <a:p>
            <a:pPr marL="285750" indent="-285750">
              <a:buFont typeface="Arial"/>
              <a:buChar char="•"/>
            </a:pPr>
            <a:r>
              <a:rPr lang="en-US" sz="1400" dirty="0" smtClean="0"/>
              <a:t>Restart the Ixia traffic flow from TP3 to TP1</a:t>
            </a:r>
          </a:p>
          <a:p>
            <a:pPr marL="285750" indent="-285750">
              <a:buFont typeface="Arial"/>
              <a:buChar char="•"/>
            </a:pPr>
            <a:r>
              <a:rPr lang="en-US" sz="1400" dirty="0" smtClean="0"/>
              <a:t>PE31 now forwards traffic destined to TP1 (100.1.1.10) directly to DC1</a:t>
            </a:r>
          </a:p>
          <a:p>
            <a:pPr lvl="1"/>
            <a:endParaRPr lang="en-US" sz="400" dirty="0" smtClean="0">
              <a:latin typeface="Courier New" panose="02070309020205020404" pitchFamily="49" charset="0"/>
              <a:cs typeface="Courier New" panose="02070309020205020404" pitchFamily="49" charset="0"/>
            </a:endParaRPr>
          </a:p>
          <a:p>
            <a:pPr lvl="1"/>
            <a:r>
              <a:rPr lang="en-US" sz="1200" dirty="0">
                <a:latin typeface="Courier New" panose="02070309020205020404" pitchFamily="49" charset="0"/>
                <a:cs typeface="Courier New" panose="02070309020205020404" pitchFamily="49" charset="0"/>
              </a:rPr>
              <a:t>jcladmin@PE31&gt; show route 100.1.1.10 table IPVPN-1.inet.0</a:t>
            </a:r>
          </a:p>
          <a:p>
            <a:pPr lvl="1"/>
            <a:endParaRPr lang="en-US" sz="600" dirty="0">
              <a:latin typeface="Courier New" panose="02070309020205020404" pitchFamily="49" charset="0"/>
              <a:cs typeface="Courier New" panose="02070309020205020404" pitchFamily="49" charset="0"/>
            </a:endParaRPr>
          </a:p>
          <a:p>
            <a:pPr lvl="1"/>
            <a:r>
              <a:rPr lang="en-US" sz="1200" dirty="0">
                <a:latin typeface="Courier New" panose="02070309020205020404" pitchFamily="49" charset="0"/>
                <a:cs typeface="Courier New" panose="02070309020205020404" pitchFamily="49" charset="0"/>
              </a:rPr>
              <a:t>IPVPN-1.inet.0: 5 destinations, 7 routes (5 active, 0 </a:t>
            </a:r>
            <a:r>
              <a:rPr lang="en-US" sz="1200" dirty="0" err="1">
                <a:latin typeface="Courier New" panose="02070309020205020404" pitchFamily="49" charset="0"/>
                <a:cs typeface="Courier New" panose="02070309020205020404" pitchFamily="49" charset="0"/>
              </a:rPr>
              <a:t>holddown</a:t>
            </a:r>
            <a:r>
              <a:rPr lang="en-US" sz="1200" dirty="0">
                <a:latin typeface="Courier New" panose="02070309020205020404" pitchFamily="49" charset="0"/>
                <a:cs typeface="Courier New" panose="02070309020205020404" pitchFamily="49" charset="0"/>
              </a:rPr>
              <a:t>, 0 hidden)</a:t>
            </a:r>
          </a:p>
          <a:p>
            <a:pPr lvl="1"/>
            <a:r>
              <a:rPr lang="en-US" sz="1200" dirty="0">
                <a:latin typeface="Courier New" panose="02070309020205020404" pitchFamily="49" charset="0"/>
                <a:cs typeface="Courier New" panose="02070309020205020404" pitchFamily="49" charset="0"/>
              </a:rPr>
              <a:t>+ = Active Route, - = Last Active, * = Both</a:t>
            </a:r>
          </a:p>
          <a:p>
            <a:pPr lvl="1"/>
            <a:endParaRPr lang="en-US" sz="1200" dirty="0">
              <a:latin typeface="Courier New" panose="02070309020205020404" pitchFamily="49" charset="0"/>
              <a:cs typeface="Courier New" panose="02070309020205020404" pitchFamily="49" charset="0"/>
            </a:endParaRPr>
          </a:p>
          <a:p>
            <a:pPr lvl="1"/>
            <a:r>
              <a:rPr lang="en-US" sz="1200" dirty="0">
                <a:latin typeface="Courier New" panose="02070309020205020404" pitchFamily="49" charset="0"/>
                <a:cs typeface="Courier New" panose="02070309020205020404" pitchFamily="49" charset="0"/>
              </a:rPr>
              <a:t>100.1.1.10/32      *[BGP/170] 00:00:48, </a:t>
            </a:r>
            <a:r>
              <a:rPr lang="en-US" sz="1200" dirty="0" err="1">
                <a:latin typeface="Courier New" panose="02070309020205020404" pitchFamily="49" charset="0"/>
                <a:cs typeface="Courier New" panose="02070309020205020404" pitchFamily="49" charset="0"/>
              </a:rPr>
              <a:t>localpref</a:t>
            </a:r>
            <a:r>
              <a:rPr lang="en-US" sz="1200" dirty="0">
                <a:latin typeface="Courier New" panose="02070309020205020404" pitchFamily="49" charset="0"/>
                <a:cs typeface="Courier New" panose="02070309020205020404" pitchFamily="49" charset="0"/>
              </a:rPr>
              <a:t> 100, from 11.11.11.11</a:t>
            </a:r>
          </a:p>
          <a:p>
            <a:pPr lvl="1"/>
            <a:r>
              <a:rPr lang="en-US" sz="1200" dirty="0">
                <a:latin typeface="Courier New" panose="02070309020205020404" pitchFamily="49" charset="0"/>
                <a:cs typeface="Courier New" panose="02070309020205020404" pitchFamily="49" charset="0"/>
              </a:rPr>
              <a:t>                      AS path: I, validation-state: unverified</a:t>
            </a:r>
          </a:p>
          <a:p>
            <a:pPr lvl="1"/>
            <a:r>
              <a:rPr lang="en-US" sz="1200" dirty="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&gt; to 10.11.31.11 via xe-2/0/1.0, label-switched-path from-31-to-11</a:t>
            </a:r>
          </a:p>
          <a:p>
            <a:pPr lvl="1"/>
            <a:endParaRPr lang="en-US" sz="1050" dirty="0">
              <a:latin typeface="Courier New" panose="02070309020205020404" pitchFamily="49" charset="0"/>
              <a:cs typeface="Courier New" panose="02070309020205020404" pitchFamily="49" charset="0"/>
            </a:endParaRPr>
          </a:p>
          <a:p>
            <a:pPr lvl="1"/>
            <a:endParaRPr lang="en-US" sz="200" dirty="0" smtClean="0">
              <a:latin typeface="Courier New" panose="02070309020205020404" pitchFamily="49" charset="0"/>
              <a:cs typeface="Courier New" panose="02070309020205020404" pitchFamily="49" charset="0"/>
            </a:endParaRPr>
          </a:p>
          <a:p>
            <a:pPr marL="285750" lvl="0" indent="-285750">
              <a:buFont typeface="Arial"/>
              <a:buChar char="•"/>
            </a:pPr>
            <a:r>
              <a:rPr lang="en-US" sz="1400" dirty="0" smtClean="0">
                <a:solidFill>
                  <a:srgbClr val="333333"/>
                </a:solidFill>
              </a:rPr>
              <a:t>Check LSP statistics on PE31.</a:t>
            </a:r>
            <a:endParaRPr lang="en-US" sz="1050" dirty="0">
              <a:latin typeface="Courier New" panose="02070309020205020404" pitchFamily="49" charset="0"/>
              <a:cs typeface="Courier New" panose="02070309020205020404" pitchFamily="49" charset="0"/>
            </a:endParaRPr>
          </a:p>
        </p:txBody>
      </p:sp>
      <p:grpSp>
        <p:nvGrpSpPr>
          <p:cNvPr id="15" name="Group 14"/>
          <p:cNvGrpSpPr/>
          <p:nvPr/>
        </p:nvGrpSpPr>
        <p:grpSpPr>
          <a:xfrm>
            <a:off x="1173617" y="925466"/>
            <a:ext cx="6026559" cy="2607009"/>
            <a:chOff x="1173617" y="925466"/>
            <a:chExt cx="6026559" cy="2607009"/>
          </a:xfrm>
        </p:grpSpPr>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grpSp>
      <p:sp>
        <p:nvSpPr>
          <p:cNvPr id="62" name="TextBox 61"/>
          <p:cNvSpPr txBox="1"/>
          <p:nvPr/>
        </p:nvSpPr>
        <p:spPr>
          <a:xfrm>
            <a:off x="6126852" y="1257140"/>
            <a:ext cx="2741229" cy="954107"/>
          </a:xfrm>
          <a:prstGeom prst="rect">
            <a:avLst/>
          </a:prstGeom>
          <a:solidFill>
            <a:schemeClr val="bg1"/>
          </a:solidFill>
        </p:spPr>
        <p:txBody>
          <a:bodyPr wrap="square" rtlCol="0">
            <a:spAutoFit/>
          </a:bodyPr>
          <a:lstStyle/>
          <a:p>
            <a:r>
              <a:rPr lang="en-US" sz="1400" b="1" dirty="0" smtClean="0">
                <a:solidFill>
                  <a:srgbClr val="FF0000"/>
                </a:solidFill>
              </a:rPr>
              <a:t>Even after host TP1 moves to DC1, traffic from the Remote Site continues to take most direct, optimal path</a:t>
            </a:r>
            <a:endParaRPr lang="en-GB" sz="1400" b="1" dirty="0" smtClean="0">
              <a:solidFill>
                <a:srgbClr val="FF0000"/>
              </a:solidFill>
              <a:latin typeface="Calibri" panose="020F0502020204030204" pitchFamily="34" charset="0"/>
            </a:endParaRPr>
          </a:p>
        </p:txBody>
      </p:sp>
      <p:cxnSp>
        <p:nvCxnSpPr>
          <p:cNvPr id="63" name="Straight Connector 62"/>
          <p:cNvCxnSpPr>
            <a:stCxn id="68" idx="0"/>
          </p:cNvCxnSpPr>
          <p:nvPr/>
        </p:nvCxnSpPr>
        <p:spPr>
          <a:xfrm flipV="1">
            <a:off x="2753875" y="3532380"/>
            <a:ext cx="8327" cy="121898"/>
          </a:xfrm>
          <a:prstGeom prst="line">
            <a:avLst/>
          </a:prstGeom>
          <a:ln w="12700" cmpd="sng"/>
        </p:spPr>
        <p:style>
          <a:lnRef idx="1">
            <a:schemeClr val="dk1"/>
          </a:lnRef>
          <a:fillRef idx="0">
            <a:schemeClr val="dk1"/>
          </a:fillRef>
          <a:effectRef idx="0">
            <a:schemeClr val="dk1"/>
          </a:effectRef>
          <a:fontRef idx="minor">
            <a:schemeClr val="tx1"/>
          </a:fontRef>
        </p:style>
      </p:cxnSp>
      <p:sp>
        <p:nvSpPr>
          <p:cNvPr id="64" name="TextBox 63"/>
          <p:cNvSpPr txBox="1"/>
          <p:nvPr/>
        </p:nvSpPr>
        <p:spPr>
          <a:xfrm>
            <a:off x="1546804" y="3647320"/>
            <a:ext cx="892296" cy="584775"/>
          </a:xfrm>
          <a:prstGeom prst="rect">
            <a:avLst/>
          </a:prstGeom>
          <a:solidFill>
            <a:srgbClr val="C9C9C9"/>
          </a:solidFill>
        </p:spPr>
        <p:txBody>
          <a:bodyPr wrap="square" rtlCol="0">
            <a:spAutoFit/>
          </a:bodyPr>
          <a:lstStyle/>
          <a:p>
            <a:pPr algn="r"/>
            <a:r>
              <a:rPr lang="en-CA" altLang="en-US" sz="800" dirty="0" smtClean="0"/>
              <a:t>TP1</a:t>
            </a:r>
            <a:endParaRPr lang="en-CA" altLang="en-US" sz="800" dirty="0"/>
          </a:p>
          <a:p>
            <a:pPr algn="r"/>
            <a:r>
              <a:rPr lang="en-CA" altLang="en-US" sz="800" dirty="0" smtClean="0"/>
              <a:t>100.1.1.10</a:t>
            </a:r>
          </a:p>
          <a:p>
            <a:pPr algn="r"/>
            <a:r>
              <a:rPr lang="en-US" sz="800" b="0" dirty="0" smtClean="0"/>
              <a:t>0x10</a:t>
            </a:r>
          </a:p>
          <a:p>
            <a:pPr algn="r"/>
            <a:r>
              <a:rPr lang="en-US" altLang="en-US" sz="800" dirty="0" smtClean="0"/>
              <a:t>DG: .1</a:t>
            </a:r>
            <a:endParaRPr lang="en-US" altLang="en-US" sz="800" dirty="0"/>
          </a:p>
        </p:txBody>
      </p:sp>
      <p:pic>
        <p:nvPicPr>
          <p:cNvPr id="68" name="Picture 18" descr="tester_corp_teal"/>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532701" y="3654278"/>
            <a:ext cx="442347" cy="311045"/>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8"/>
          <p:cNvSpPr/>
          <p:nvPr/>
        </p:nvSpPr>
        <p:spPr>
          <a:xfrm>
            <a:off x="2531404" y="1311007"/>
            <a:ext cx="2073647" cy="2236424"/>
          </a:xfrm>
          <a:custGeom>
            <a:avLst/>
            <a:gdLst>
              <a:gd name="connsiteX0" fmla="*/ 2073647 w 2073647"/>
              <a:gd name="connsiteY0" fmla="*/ 0 h 2236424"/>
              <a:gd name="connsiteX1" fmla="*/ 2073647 w 2073647"/>
              <a:gd name="connsiteY1" fmla="*/ 495759 h 2236424"/>
              <a:gd name="connsiteX2" fmla="*/ 222813 w 2073647"/>
              <a:gd name="connsiteY2" fmla="*/ 1112704 h 2236424"/>
              <a:gd name="connsiteX3" fmla="*/ 101627 w 2073647"/>
              <a:gd name="connsiteY3" fmla="*/ 2236424 h 2236424"/>
            </a:gdLst>
            <a:ahLst/>
            <a:cxnLst>
              <a:cxn ang="0">
                <a:pos x="connsiteX0" y="connsiteY0"/>
              </a:cxn>
              <a:cxn ang="0">
                <a:pos x="connsiteX1" y="connsiteY1"/>
              </a:cxn>
              <a:cxn ang="0">
                <a:pos x="connsiteX2" y="connsiteY2"/>
              </a:cxn>
              <a:cxn ang="0">
                <a:pos x="connsiteX3" y="connsiteY3"/>
              </a:cxn>
            </a:cxnLst>
            <a:rect l="l" t="t" r="r" b="b"/>
            <a:pathLst>
              <a:path w="2073647" h="2236424">
                <a:moveTo>
                  <a:pt x="2073647" y="0"/>
                </a:moveTo>
                <a:lnTo>
                  <a:pt x="2073647" y="495759"/>
                </a:lnTo>
                <a:cubicBezTo>
                  <a:pt x="1765175" y="681210"/>
                  <a:pt x="551483" y="822593"/>
                  <a:pt x="222813" y="1112704"/>
                </a:cubicBezTo>
                <a:cubicBezTo>
                  <a:pt x="-105857" y="1402815"/>
                  <a:pt x="-2115" y="1819619"/>
                  <a:pt x="101627" y="2236424"/>
                </a:cubicBezTo>
              </a:path>
            </a:pathLst>
          </a:custGeom>
          <a:noFill/>
          <a:ln w="76200">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511821561"/>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457200" y="1283239"/>
            <a:ext cx="8686800" cy="5146766"/>
          </a:xfrm>
          <a:prstGeom prst="rect">
            <a:avLst/>
          </a:prstGeom>
        </p:spPr>
        <p:txBody>
          <a:bodyPr>
            <a:noAutofit/>
          </a:bodyPr>
          <a:lstStyle/>
          <a:p>
            <a:pPr algn="just">
              <a:buNone/>
            </a:pPr>
            <a:r>
              <a:rPr lang="en-US" sz="2400" dirty="0" smtClean="0">
                <a:latin typeface="+mn-lt"/>
                <a:cs typeface="Calibri" pitchFamily="34" charset="0"/>
              </a:rPr>
              <a:t>Multi-homing</a:t>
            </a:r>
          </a:p>
          <a:p>
            <a:pPr algn="just">
              <a:buNone/>
            </a:pPr>
            <a:endParaRPr lang="en-US" sz="2400" dirty="0" smtClean="0">
              <a:latin typeface="+mn-lt"/>
              <a:cs typeface="Calibri" pitchFamily="34" charset="0"/>
            </a:endParaRPr>
          </a:p>
          <a:p>
            <a:pPr marL="0" indent="0" algn="just">
              <a:buNone/>
            </a:pPr>
            <a:r>
              <a:rPr lang="en-US" sz="2400" dirty="0" smtClean="0">
                <a:latin typeface="+mn-lt"/>
                <a:cs typeface="Calibri" pitchFamily="34" charset="0"/>
              </a:rPr>
              <a:t>Default Gateway Synchronization</a:t>
            </a:r>
          </a:p>
          <a:p>
            <a:pPr algn="just">
              <a:buNone/>
            </a:pPr>
            <a:endParaRPr lang="en-US" sz="2400" dirty="0">
              <a:latin typeface="+mn-lt"/>
              <a:cs typeface="Calibri" pitchFamily="34" charset="0"/>
            </a:endParaRPr>
          </a:p>
          <a:p>
            <a:pPr marL="0" indent="0" algn="just">
              <a:buNone/>
            </a:pPr>
            <a:r>
              <a:rPr lang="en-US" sz="2400" dirty="0" smtClean="0">
                <a:latin typeface="+mn-lt"/>
                <a:cs typeface="Calibri" pitchFamily="34" charset="0"/>
              </a:rPr>
              <a:t>IP-MAC Synchronization</a:t>
            </a:r>
          </a:p>
          <a:p>
            <a:pPr marL="0" indent="0" algn="just">
              <a:buNone/>
            </a:pPr>
            <a:endParaRPr lang="en-US" sz="2400" dirty="0" smtClean="0">
              <a:latin typeface="+mn-lt"/>
              <a:cs typeface="Calibri" pitchFamily="34" charset="0"/>
            </a:endParaRPr>
          </a:p>
          <a:p>
            <a:pPr marL="0" indent="0" algn="just">
              <a:buNone/>
            </a:pPr>
            <a:r>
              <a:rPr lang="en-US" sz="2400" dirty="0" smtClean="0">
                <a:latin typeface="+mn-lt"/>
                <a:cs typeface="Calibri" pitchFamily="34" charset="0"/>
              </a:rPr>
              <a:t>Ease of Provisioning</a:t>
            </a:r>
          </a:p>
          <a:p>
            <a:pPr marL="0" indent="0" algn="just">
              <a:buNone/>
            </a:pPr>
            <a:endParaRPr lang="en-US" sz="2400" dirty="0" smtClean="0">
              <a:latin typeface="+mn-lt"/>
              <a:cs typeface="Calibri" pitchFamily="34" charset="0"/>
            </a:endParaRPr>
          </a:p>
        </p:txBody>
      </p:sp>
      <p:sp>
        <p:nvSpPr>
          <p:cNvPr id="3" name="Title 2"/>
          <p:cNvSpPr>
            <a:spLocks noGrp="1"/>
          </p:cNvSpPr>
          <p:nvPr>
            <p:ph type="title"/>
          </p:nvPr>
        </p:nvSpPr>
        <p:spPr>
          <a:xfrm>
            <a:off x="476250" y="230188"/>
            <a:ext cx="8220075" cy="741362"/>
          </a:xfrm>
        </p:spPr>
        <p:txBody>
          <a:bodyPr/>
          <a:lstStyle/>
          <a:p>
            <a:r>
              <a:rPr lang="en-US" dirty="0" smtClean="0"/>
              <a:t>Key Takeaways</a:t>
            </a:r>
            <a:endParaRPr lang="en-US" dirty="0"/>
          </a:p>
        </p:txBody>
      </p:sp>
      <p:sp>
        <p:nvSpPr>
          <p:cNvPr id="4" name="Right Arrow 3"/>
          <p:cNvSpPr/>
          <p:nvPr/>
        </p:nvSpPr>
        <p:spPr>
          <a:xfrm>
            <a:off x="852864" y="1854163"/>
            <a:ext cx="1380305" cy="280850"/>
          </a:xfrm>
          <a:prstGeom prst="rightArrow">
            <a:avLst/>
          </a:prstGeom>
          <a:solidFill>
            <a:schemeClr val="accent1">
              <a:lumMod val="60000"/>
              <a:lumOff val="40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dirty="0"/>
          </a:p>
        </p:txBody>
      </p:sp>
      <p:sp>
        <p:nvSpPr>
          <p:cNvPr id="5" name="TextBox 4"/>
          <p:cNvSpPr txBox="1"/>
          <p:nvPr/>
        </p:nvSpPr>
        <p:spPr>
          <a:xfrm>
            <a:off x="2472657" y="1777268"/>
            <a:ext cx="6514390" cy="369332"/>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sz="1800" dirty="0" smtClean="0"/>
              <a:t>Active/Active links enables Aliasing (Load Balancing)</a:t>
            </a:r>
            <a:endParaRPr lang="en-US" sz="1800" dirty="0"/>
          </a:p>
        </p:txBody>
      </p:sp>
      <p:sp>
        <p:nvSpPr>
          <p:cNvPr id="7" name="TextBox 6"/>
          <p:cNvSpPr txBox="1"/>
          <p:nvPr/>
        </p:nvSpPr>
        <p:spPr>
          <a:xfrm>
            <a:off x="2455237" y="2773323"/>
            <a:ext cx="6533780" cy="369332"/>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sz="1800" dirty="0" smtClean="0"/>
              <a:t>Optimal outbound routing from hosts in DC to remote locations</a:t>
            </a:r>
            <a:endParaRPr lang="en-US" sz="1800" dirty="0"/>
          </a:p>
        </p:txBody>
      </p:sp>
      <p:sp>
        <p:nvSpPr>
          <p:cNvPr id="9" name="TextBox 8"/>
          <p:cNvSpPr txBox="1"/>
          <p:nvPr/>
        </p:nvSpPr>
        <p:spPr>
          <a:xfrm>
            <a:off x="2452522" y="3858642"/>
            <a:ext cx="6538628" cy="369332"/>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dirty="0" smtClean="0"/>
              <a:t>Optimal inbound routing from remote locations to DC hosts </a:t>
            </a:r>
            <a:endParaRPr lang="en-US" sz="1800" dirty="0"/>
          </a:p>
        </p:txBody>
      </p:sp>
      <p:sp>
        <p:nvSpPr>
          <p:cNvPr id="10" name="Right Arrow 9"/>
          <p:cNvSpPr/>
          <p:nvPr/>
        </p:nvSpPr>
        <p:spPr>
          <a:xfrm>
            <a:off x="903663" y="3944644"/>
            <a:ext cx="1371605" cy="283330"/>
          </a:xfrm>
          <a:prstGeom prst="rightArrow">
            <a:avLst/>
          </a:prstGeom>
          <a:solidFill>
            <a:schemeClr val="accent1">
              <a:lumMod val="60000"/>
              <a:lumOff val="40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dirty="0"/>
          </a:p>
        </p:txBody>
      </p:sp>
      <p:sp>
        <p:nvSpPr>
          <p:cNvPr id="11" name="Right Arrow 10"/>
          <p:cNvSpPr/>
          <p:nvPr/>
        </p:nvSpPr>
        <p:spPr>
          <a:xfrm>
            <a:off x="852864" y="2815780"/>
            <a:ext cx="1358542" cy="280850"/>
          </a:xfrm>
          <a:prstGeom prst="rightArrow">
            <a:avLst/>
          </a:prstGeom>
          <a:solidFill>
            <a:schemeClr val="accent1">
              <a:lumMod val="60000"/>
              <a:lumOff val="40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dirty="0"/>
          </a:p>
        </p:txBody>
      </p:sp>
      <p:sp>
        <p:nvSpPr>
          <p:cNvPr id="12" name="TextBox 11"/>
          <p:cNvSpPr txBox="1"/>
          <p:nvPr/>
        </p:nvSpPr>
        <p:spPr>
          <a:xfrm>
            <a:off x="2471926" y="4930535"/>
            <a:ext cx="6538628" cy="646331"/>
          </a:xfrm>
          <a:prstGeom prst="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en-US" sz="1800" dirty="0" smtClean="0"/>
              <a:t>Integrates with existing Services running over IP Core networks.  Only EVI and ESI configuration is new.</a:t>
            </a:r>
            <a:endParaRPr lang="en-US" sz="1800" dirty="0"/>
          </a:p>
        </p:txBody>
      </p:sp>
      <p:sp>
        <p:nvSpPr>
          <p:cNvPr id="13" name="Right Arrow 12"/>
          <p:cNvSpPr/>
          <p:nvPr/>
        </p:nvSpPr>
        <p:spPr>
          <a:xfrm>
            <a:off x="873907" y="5016537"/>
            <a:ext cx="1371605" cy="283330"/>
          </a:xfrm>
          <a:prstGeom prst="rightArrow">
            <a:avLst/>
          </a:prstGeom>
          <a:solidFill>
            <a:schemeClr val="accent1">
              <a:lumMod val="60000"/>
              <a:lumOff val="40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88754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889819" y="2838272"/>
            <a:ext cx="7315200" cy="877824"/>
          </a:xfrm>
          <a:prstGeom prst="rect">
            <a:avLst/>
          </a:prstGeom>
          <a:noFill/>
          <a:ln w="9525" algn="ctr">
            <a:noFill/>
            <a:miter lim="800000"/>
            <a:headEnd/>
            <a:tailEnd/>
          </a:ln>
        </p:spPr>
        <p:txBody>
          <a:bodyPr vert="horz" wrap="square" lIns="0" tIns="0" rIns="0" bIns="0" numCol="1" anchor="ctr" anchorCtr="0" compatLnSpc="1">
            <a:prstTxWarp prst="textNoShape">
              <a:avLst/>
            </a:prstTxWarp>
          </a:bodyPr>
          <a:lstStyle/>
          <a:p>
            <a:pPr algn="ctr" defTabSz="457200" fontAlgn="base">
              <a:lnSpc>
                <a:spcPct val="90000"/>
              </a:lnSpc>
              <a:spcBef>
                <a:spcPct val="0"/>
              </a:spcBef>
              <a:spcAft>
                <a:spcPct val="20000"/>
              </a:spcAft>
            </a:pPr>
            <a:r>
              <a:rPr lang="en-US" sz="9600" b="1" dirty="0" smtClean="0">
                <a:solidFill>
                  <a:schemeClr val="bg1"/>
                </a:solidFill>
                <a:latin typeface="Arial" pitchFamily="34" charset="0"/>
              </a:rPr>
              <a:t>Q &amp; A</a:t>
            </a:r>
          </a:p>
        </p:txBody>
      </p:sp>
    </p:spTree>
    <p:extLst>
      <p:ext uri="{BB962C8B-B14F-4D97-AF65-F5344CB8AC3E}">
        <p14:creationId xmlns:p14="http://schemas.microsoft.com/office/powerpoint/2010/main" val="2805863262"/>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256816"/>
            <a:ext cx="8220075" cy="741362"/>
          </a:xfrm>
        </p:spPr>
        <p:txBody>
          <a:bodyPr/>
          <a:lstStyle/>
          <a:p>
            <a:r>
              <a:rPr lang="en-US" dirty="0" smtClean="0"/>
              <a:t>For more information</a:t>
            </a:r>
            <a:endParaRPr lang="en-US" dirty="0"/>
          </a:p>
        </p:txBody>
      </p:sp>
      <p:sp>
        <p:nvSpPr>
          <p:cNvPr id="3" name="Content Placeholder 2"/>
          <p:cNvSpPr>
            <a:spLocks noGrp="1"/>
          </p:cNvSpPr>
          <p:nvPr>
            <p:ph sz="quarter" idx="10"/>
          </p:nvPr>
        </p:nvSpPr>
        <p:spPr/>
        <p:txBody>
          <a:bodyPr/>
          <a:lstStyle/>
          <a:p>
            <a:pPr>
              <a:spcBef>
                <a:spcPts val="0"/>
              </a:spcBef>
            </a:pPr>
            <a:r>
              <a:rPr lang="en-US" sz="1600" b="1" u="sng" dirty="0" smtClean="0"/>
              <a:t>Juniper Day One Guide – Building Dynamic Overlay Service-Aware Networks</a:t>
            </a:r>
            <a:endParaRPr lang="en-US" sz="1600" b="1" u="sng" dirty="0"/>
          </a:p>
          <a:p>
            <a:pPr>
              <a:spcBef>
                <a:spcPts val="0"/>
              </a:spcBef>
            </a:pPr>
            <a:r>
              <a:rPr lang="en-US" sz="1200" dirty="0">
                <a:hlinkClick r:id="rId3"/>
              </a:rPr>
              <a:t>http://www.juniper.net/us/en/training/jnbooks/day-one/juniper-validated-solutions/building-dynamic-overlay</a:t>
            </a:r>
            <a:r>
              <a:rPr lang="en-US" sz="1200" dirty="0" smtClean="0">
                <a:hlinkClick r:id="rId3"/>
              </a:rPr>
              <a:t>/</a:t>
            </a:r>
            <a:endParaRPr lang="en-US" sz="1200" dirty="0" smtClean="0"/>
          </a:p>
          <a:p>
            <a:pPr>
              <a:spcBef>
                <a:spcPts val="0"/>
              </a:spcBef>
            </a:pPr>
            <a:endParaRPr lang="en-US" sz="1600" b="1" u="sng" dirty="0" smtClean="0"/>
          </a:p>
          <a:p>
            <a:pPr>
              <a:spcBef>
                <a:spcPts val="0"/>
              </a:spcBef>
            </a:pPr>
            <a:r>
              <a:rPr lang="en-US" sz="1600" b="1" u="sng" dirty="0" smtClean="0"/>
              <a:t>IETF L2 VPN Standards - BGP MPLS Based Ethernet VPN</a:t>
            </a:r>
          </a:p>
          <a:p>
            <a:pPr>
              <a:spcBef>
                <a:spcPts val="0"/>
              </a:spcBef>
            </a:pPr>
            <a:r>
              <a:rPr lang="en-US" sz="1200" dirty="0">
                <a:hlinkClick r:id="rId4"/>
              </a:rPr>
              <a:t>https://datatracker.ietf.org/wg/l2vpn/documents</a:t>
            </a:r>
            <a:r>
              <a:rPr lang="en-US" sz="1200" dirty="0" smtClean="0">
                <a:hlinkClick r:id="rId4"/>
              </a:rPr>
              <a:t>/</a:t>
            </a:r>
            <a:endParaRPr lang="en-US" sz="1200" dirty="0" smtClean="0"/>
          </a:p>
          <a:p>
            <a:pPr>
              <a:spcBef>
                <a:spcPts val="0"/>
              </a:spcBef>
            </a:pPr>
            <a:endParaRPr lang="en-US" sz="1600" b="1" u="sng" dirty="0" smtClean="0"/>
          </a:p>
          <a:p>
            <a:pPr>
              <a:spcBef>
                <a:spcPts val="0"/>
              </a:spcBef>
            </a:pPr>
            <a:r>
              <a:rPr lang="en-US" sz="1600" b="1" u="sng" dirty="0" smtClean="0"/>
              <a:t>Juniper Technical Publications - EVPN Overview</a:t>
            </a:r>
          </a:p>
          <a:p>
            <a:pPr>
              <a:spcBef>
                <a:spcPts val="0"/>
              </a:spcBef>
            </a:pPr>
            <a:r>
              <a:rPr lang="en-US" sz="1200" dirty="0">
                <a:hlinkClick r:id="rId5"/>
              </a:rPr>
              <a:t>http://</a:t>
            </a:r>
            <a:r>
              <a:rPr lang="en-US" sz="1200" dirty="0" smtClean="0">
                <a:hlinkClick r:id="rId5"/>
              </a:rPr>
              <a:t>www.juniper.net/documentation/en_US/junos14.2/topics/concept/evpns-overview.html</a:t>
            </a:r>
            <a:endParaRPr lang="en-US" sz="1200" dirty="0" smtClean="0"/>
          </a:p>
          <a:p>
            <a:pPr>
              <a:spcBef>
                <a:spcPts val="0"/>
              </a:spcBef>
            </a:pPr>
            <a:endParaRPr lang="en-US" sz="1200" dirty="0" smtClean="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543" y="3018193"/>
            <a:ext cx="3592651" cy="830997"/>
          </a:xfrm>
          <a:prstGeom prst="rect">
            <a:avLst/>
          </a:prstGeom>
        </p:spPr>
        <p:txBody>
          <a:bodyPr wrap="none">
            <a:spAutoFit/>
          </a:bodyPr>
          <a:lstStyle/>
          <a:p>
            <a:pPr algn="ctr"/>
            <a:r>
              <a:rPr lang="en-US" sz="2400" dirty="0" smtClean="0"/>
              <a:t>Juniper Cloud Labs</a:t>
            </a:r>
          </a:p>
          <a:p>
            <a:pPr algn="ctr"/>
            <a:r>
              <a:rPr lang="en-US" sz="2400" dirty="0" smtClean="0"/>
              <a:t>Bringing Solutions to Life</a:t>
            </a:r>
            <a:endParaRPr lang="en-US" sz="24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lang="en-US" dirty="0" smtClean="0">
                <a:solidFill>
                  <a:schemeClr val="tx1"/>
                </a:solidFill>
              </a:rPr>
              <a:t>Before starting – physical topology</a:t>
            </a:r>
            <a:endParaRPr dirty="0">
              <a:solidFill>
                <a:schemeClr val="tx1"/>
              </a:solidFill>
            </a:endParaRPr>
          </a:p>
        </p:txBody>
      </p:sp>
      <p:sp>
        <p:nvSpPr>
          <p:cNvPr id="3" name="TextBox 2"/>
          <p:cNvSpPr txBox="1"/>
          <p:nvPr/>
        </p:nvSpPr>
        <p:spPr>
          <a:xfrm>
            <a:off x="381063" y="4300050"/>
            <a:ext cx="8538859" cy="1815882"/>
          </a:xfrm>
          <a:prstGeom prst="rect">
            <a:avLst/>
          </a:prstGeom>
          <a:solidFill>
            <a:schemeClr val="bg1"/>
          </a:solidFill>
        </p:spPr>
        <p:txBody>
          <a:bodyPr wrap="square" rtlCol="0">
            <a:spAutoFit/>
          </a:bodyPr>
          <a:lstStyle/>
          <a:p>
            <a:pPr marL="285750" indent="-285750" algn="l">
              <a:buFont typeface="Arial"/>
              <a:buChar char="•"/>
            </a:pPr>
            <a:r>
              <a:rPr lang="en-GB" sz="1400" dirty="0" smtClean="0">
                <a:latin typeface="Calibri" panose="020F0502020204030204" pitchFamily="34" charset="0"/>
              </a:rPr>
              <a:t>The physical topology of the JCL setup is shown above</a:t>
            </a:r>
          </a:p>
          <a:p>
            <a:pPr marL="285750" indent="-285750" algn="l">
              <a:buFont typeface="Arial"/>
              <a:buChar char="•"/>
            </a:pPr>
            <a:r>
              <a:rPr lang="en-GB" sz="1400" dirty="0" smtClean="0">
                <a:latin typeface="Calibri" panose="020F0502020204030204" pitchFamily="34" charset="0"/>
              </a:rPr>
              <a:t>Understanding Tester Port 1 (TP1) Connectivity</a:t>
            </a:r>
          </a:p>
          <a:p>
            <a:pPr marL="742950" lvl="1" indent="-285750">
              <a:buFont typeface="Arial"/>
              <a:buChar char="•"/>
            </a:pPr>
            <a:r>
              <a:rPr lang="en-GB" sz="1400" dirty="0" smtClean="0">
                <a:latin typeface="Calibri" panose="020F0502020204030204" pitchFamily="34" charset="0"/>
              </a:rPr>
              <a:t>It is connected to ge-0/0/0 of CE10</a:t>
            </a:r>
          </a:p>
          <a:p>
            <a:pPr marL="742950" lvl="1" indent="-285750">
              <a:buFont typeface="Arial"/>
              <a:buChar char="•"/>
            </a:pPr>
            <a:r>
              <a:rPr lang="en-GB" sz="1400" dirty="0" smtClean="0">
                <a:latin typeface="Calibri" panose="020F0502020204030204" pitchFamily="34" charset="0"/>
              </a:rPr>
              <a:t>The VLAN membership of port ge-0/0/0 determine which Data </a:t>
            </a:r>
            <a:r>
              <a:rPr lang="en-GB" sz="1400" dirty="0" err="1" smtClean="0">
                <a:latin typeface="Calibri" panose="020F0502020204030204" pitchFamily="34" charset="0"/>
              </a:rPr>
              <a:t>Center</a:t>
            </a:r>
            <a:r>
              <a:rPr lang="en-GB" sz="1400" dirty="0" smtClean="0">
                <a:latin typeface="Calibri" panose="020F0502020204030204" pitchFamily="34" charset="0"/>
              </a:rPr>
              <a:t> TP1 is connected to</a:t>
            </a:r>
          </a:p>
          <a:p>
            <a:pPr marL="742950" lvl="1" indent="-285750">
              <a:buFont typeface="Arial"/>
              <a:buChar char="•"/>
            </a:pPr>
            <a:r>
              <a:rPr lang="en-GB" sz="1400" dirty="0" smtClean="0">
                <a:latin typeface="Calibri" panose="020F0502020204030204" pitchFamily="34" charset="0"/>
              </a:rPr>
              <a:t>Initially ge-0/0/0 is a member of VLAN 100, so TP1 is connected to PE11/PE12 in DC1</a:t>
            </a:r>
          </a:p>
          <a:p>
            <a:pPr marL="742950" lvl="1" indent="-285750">
              <a:buFont typeface="Arial"/>
              <a:buChar char="•"/>
            </a:pPr>
            <a:r>
              <a:rPr lang="en-GB" sz="1400" dirty="0" smtClean="0">
                <a:latin typeface="Calibri" panose="020F0502020204030204" pitchFamily="34" charset="0"/>
              </a:rPr>
              <a:t>During the demonstration TP1 is logically moved to DC2 by changing the VLAN membership of the access port to VLAN 2 which connects it, via ge-0/0/1, to PE21 port xe-0/0/0.</a:t>
            </a:r>
          </a:p>
          <a:p>
            <a:pPr marL="285750" indent="-285750">
              <a:buFont typeface="Arial"/>
              <a:buChar char="•"/>
            </a:pPr>
            <a:r>
              <a:rPr lang="en-GB" sz="1400" dirty="0" smtClean="0">
                <a:latin typeface="Calibri" panose="020F0502020204030204" pitchFamily="34" charset="0"/>
              </a:rPr>
              <a:t>Note the logical topology diagram contains a “CE20” switch, but this switch does not exist, it is logical</a:t>
            </a:r>
          </a:p>
        </p:txBody>
      </p:sp>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18787" y="3347714"/>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315491" y="1069669"/>
            <a:ext cx="1014273" cy="338554"/>
          </a:xfrm>
          <a:prstGeom prst="rect">
            <a:avLst/>
          </a:prstGeom>
          <a:solidFill>
            <a:srgbClr val="C9C9C9"/>
          </a:solidFill>
        </p:spPr>
        <p:txBody>
          <a:bodyPr wrap="square" rtlCol="0">
            <a:spAutoFit/>
          </a:bodyPr>
          <a:lstStyle/>
          <a:p>
            <a:pPr algn="r"/>
            <a:r>
              <a:rPr lang="en-CA" altLang="en-US" sz="800" dirty="0" smtClean="0"/>
              <a:t>TP3 (Ixia 4/11)</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pic>
        <p:nvPicPr>
          <p:cNvPr id="79" name="Picture 18" descr="tester_corp_t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84937" y="3654046"/>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80" name="Straight Connector 79"/>
          <p:cNvCxnSpPr>
            <a:stCxn id="79" idx="0"/>
            <a:endCxn id="96" idx="2"/>
          </p:cNvCxnSpPr>
          <p:nvPr/>
        </p:nvCxnSpPr>
        <p:spPr>
          <a:xfrm flipV="1">
            <a:off x="2706111" y="3532380"/>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sp>
        <p:nvSpPr>
          <p:cNvPr id="81" name="TextBox 80"/>
          <p:cNvSpPr txBox="1"/>
          <p:nvPr/>
        </p:nvSpPr>
        <p:spPr>
          <a:xfrm>
            <a:off x="1528550" y="3593213"/>
            <a:ext cx="892296" cy="584775"/>
          </a:xfrm>
          <a:prstGeom prst="rect">
            <a:avLst/>
          </a:prstGeom>
          <a:solidFill>
            <a:srgbClr val="C9C9C9"/>
          </a:solidFill>
        </p:spPr>
        <p:txBody>
          <a:bodyPr wrap="square" rtlCol="0">
            <a:spAutoFit/>
          </a:bodyPr>
          <a:lstStyle/>
          <a:p>
            <a:pPr algn="r"/>
            <a:r>
              <a:rPr lang="en-CA" altLang="en-US" sz="800" dirty="0" smtClean="0"/>
              <a:t>TP1 (Ixia 4/1)</a:t>
            </a:r>
            <a:endParaRPr lang="en-CA" altLang="en-US" sz="800" dirty="0"/>
          </a:p>
          <a:p>
            <a:pPr algn="r"/>
            <a:r>
              <a:rPr lang="en-CA" altLang="en-US" sz="800" dirty="0" smtClean="0"/>
              <a:t>100.1.1.10</a:t>
            </a:r>
          </a:p>
          <a:p>
            <a:pPr algn="r"/>
            <a:r>
              <a:rPr lang="en-US" sz="800" b="0" dirty="0" smtClean="0"/>
              <a:t>0x10</a:t>
            </a:r>
          </a:p>
          <a:p>
            <a:pPr algn="r"/>
            <a:r>
              <a:rPr lang="en-US" altLang="en-US" sz="800" dirty="0" smtClean="0"/>
              <a:t>DG: .1</a:t>
            </a:r>
            <a:endParaRPr lang="en-US" altLang="en-US" sz="800" dirty="0"/>
          </a:p>
        </p:txBody>
      </p:sp>
      <p:cxnSp>
        <p:nvCxnSpPr>
          <p:cNvPr id="93" name="Straight Connector 92"/>
          <p:cNvCxnSpPr>
            <a:stCxn id="22" idx="2"/>
          </p:cNvCxnSpPr>
          <p:nvPr/>
        </p:nvCxnSpPr>
        <p:spPr>
          <a:xfrm>
            <a:off x="5955306" y="2969118"/>
            <a:ext cx="2510" cy="505100"/>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sp>
        <p:nvSpPr>
          <p:cNvPr id="112" name="TextBox 111"/>
          <p:cNvSpPr txBox="1"/>
          <p:nvPr/>
        </p:nvSpPr>
        <p:spPr>
          <a:xfrm>
            <a:off x="5924127" y="308325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cxnSp>
        <p:nvCxnSpPr>
          <p:cNvPr id="60" name="Straight Connector 59"/>
          <p:cNvCxnSpPr/>
          <p:nvPr/>
        </p:nvCxnSpPr>
        <p:spPr>
          <a:xfrm flipH="1" flipV="1">
            <a:off x="6089151" y="2950021"/>
            <a:ext cx="646921" cy="510448"/>
          </a:xfrm>
          <a:prstGeom prst="line">
            <a:avLst/>
          </a:prstGeom>
          <a:ln w="12700" cmpd="sng"/>
        </p:spPr>
        <p:style>
          <a:lnRef idx="1">
            <a:schemeClr val="dk1"/>
          </a:lnRef>
          <a:fillRef idx="0">
            <a:schemeClr val="dk1"/>
          </a:fillRef>
          <a:effectRef idx="0">
            <a:schemeClr val="dk1"/>
          </a:effectRef>
          <a:fontRef idx="minor">
            <a:schemeClr val="tx1"/>
          </a:fontRef>
        </p:style>
      </p:cxnSp>
      <p:sp>
        <p:nvSpPr>
          <p:cNvPr id="61" name="TextBox 60"/>
          <p:cNvSpPr txBox="1"/>
          <p:nvPr/>
        </p:nvSpPr>
        <p:spPr>
          <a:xfrm>
            <a:off x="7026622" y="3186761"/>
            <a:ext cx="1071598" cy="584775"/>
          </a:xfrm>
          <a:prstGeom prst="rect">
            <a:avLst/>
          </a:prstGeom>
          <a:solidFill>
            <a:srgbClr val="C9C9C9"/>
          </a:solidFill>
        </p:spPr>
        <p:txBody>
          <a:bodyPr wrap="square" rtlCol="0">
            <a:spAutoFit/>
          </a:bodyPr>
          <a:lstStyle/>
          <a:p>
            <a:r>
              <a:rPr lang="en-CA" altLang="en-US" sz="800" dirty="0" smtClean="0"/>
              <a:t>TP2 (Ixia 4/12)</a:t>
            </a:r>
            <a:endParaRPr lang="en-CA" altLang="en-US" sz="800" dirty="0"/>
          </a:p>
          <a:p>
            <a:r>
              <a:rPr lang="en-CA" altLang="en-US" sz="800" dirty="0" smtClean="0"/>
              <a:t>100.1.1.20-.23</a:t>
            </a:r>
          </a:p>
          <a:p>
            <a:r>
              <a:rPr lang="en-US" sz="800" b="0" dirty="0" smtClean="0"/>
              <a:t>0x64:01:01:20-23</a:t>
            </a:r>
          </a:p>
          <a:p>
            <a:r>
              <a:rPr lang="en-US" altLang="en-US" sz="800" dirty="0" smtClean="0"/>
              <a:t>DG: .2</a:t>
            </a:r>
            <a:endParaRPr lang="en-US" altLang="en-US" sz="800" dirty="0"/>
          </a:p>
        </p:txBody>
      </p:sp>
      <p:pic>
        <p:nvPicPr>
          <p:cNvPr id="59" name="Picture 18" descr="tester_corp_t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25985" y="3300615"/>
            <a:ext cx="442347" cy="311045"/>
          </a:xfrm>
          <a:prstGeom prst="rect">
            <a:avLst/>
          </a:prstGeom>
          <a:noFill/>
          <a:extLst>
            <a:ext uri="{909E8E84-426E-40DD-AFC4-6F175D3DCCD1}">
              <a14:hiddenFill xmlns:a14="http://schemas.microsoft.com/office/drawing/2010/main">
                <a:solidFill>
                  <a:srgbClr val="FFFFFF"/>
                </a:solidFill>
              </a14:hiddenFill>
            </a:ext>
          </a:extLst>
        </p:spPr>
      </p:pic>
      <p:sp>
        <p:nvSpPr>
          <p:cNvPr id="62" name="TextBox 61"/>
          <p:cNvSpPr txBox="1"/>
          <p:nvPr/>
        </p:nvSpPr>
        <p:spPr>
          <a:xfrm>
            <a:off x="1630867" y="2917236"/>
            <a:ext cx="558166" cy="215444"/>
          </a:xfrm>
          <a:prstGeom prst="rect">
            <a:avLst/>
          </a:prstGeom>
          <a:noFill/>
        </p:spPr>
        <p:txBody>
          <a:bodyPr wrap="none" rtlCol="0">
            <a:spAutoFit/>
          </a:bodyPr>
          <a:lstStyle/>
          <a:p>
            <a:r>
              <a:rPr lang="en-US" sz="800" dirty="0" smtClean="0">
                <a:solidFill>
                  <a:schemeClr val="tx1">
                    <a:lumMod val="50000"/>
                  </a:schemeClr>
                </a:solidFill>
              </a:rPr>
              <a:t>xe-0/0/0</a:t>
            </a:r>
            <a:endParaRPr lang="en-US" sz="800" dirty="0">
              <a:solidFill>
                <a:schemeClr val="tx1">
                  <a:lumMod val="50000"/>
                </a:schemeClr>
              </a:solidFill>
            </a:endParaRPr>
          </a:p>
        </p:txBody>
      </p:sp>
      <p:sp>
        <p:nvSpPr>
          <p:cNvPr id="63" name="TextBox 62"/>
          <p:cNvSpPr txBox="1"/>
          <p:nvPr/>
        </p:nvSpPr>
        <p:spPr>
          <a:xfrm>
            <a:off x="3188325" y="2917236"/>
            <a:ext cx="558166" cy="215444"/>
          </a:xfrm>
          <a:prstGeom prst="rect">
            <a:avLst/>
          </a:prstGeom>
          <a:noFill/>
        </p:spPr>
        <p:txBody>
          <a:bodyPr wrap="none" rtlCol="0">
            <a:spAutoFit/>
          </a:bodyPr>
          <a:lstStyle/>
          <a:p>
            <a:r>
              <a:rPr lang="en-US" sz="800" dirty="0" smtClean="0">
                <a:solidFill>
                  <a:schemeClr val="tx1">
                    <a:lumMod val="50000"/>
                  </a:schemeClr>
                </a:solidFill>
              </a:rPr>
              <a:t>xe-0/0/3</a:t>
            </a:r>
            <a:endParaRPr lang="en-US" sz="800" dirty="0">
              <a:solidFill>
                <a:schemeClr val="tx1">
                  <a:lumMod val="50000"/>
                </a:schemeClr>
              </a:solidFill>
            </a:endParaRPr>
          </a:p>
        </p:txBody>
      </p:sp>
      <p:sp>
        <p:nvSpPr>
          <p:cNvPr id="64" name="TextBox 63"/>
          <p:cNvSpPr txBox="1"/>
          <p:nvPr/>
        </p:nvSpPr>
        <p:spPr>
          <a:xfrm>
            <a:off x="5439076" y="2917236"/>
            <a:ext cx="558166" cy="215444"/>
          </a:xfrm>
          <a:prstGeom prst="rect">
            <a:avLst/>
          </a:prstGeom>
          <a:noFill/>
        </p:spPr>
        <p:txBody>
          <a:bodyPr wrap="none" rtlCol="0">
            <a:spAutoFit/>
          </a:bodyPr>
          <a:lstStyle/>
          <a:p>
            <a:r>
              <a:rPr lang="en-US" sz="800" dirty="0" smtClean="0">
                <a:solidFill>
                  <a:schemeClr val="tx1">
                    <a:lumMod val="50000"/>
                  </a:schemeClr>
                </a:solidFill>
              </a:rPr>
              <a:t>xe-0/0/0</a:t>
            </a:r>
            <a:endParaRPr lang="en-US" sz="800" dirty="0">
              <a:solidFill>
                <a:schemeClr val="tx1">
                  <a:lumMod val="50000"/>
                </a:schemeClr>
              </a:solidFill>
            </a:endParaRPr>
          </a:p>
        </p:txBody>
      </p:sp>
      <p:sp>
        <p:nvSpPr>
          <p:cNvPr id="68" name="TextBox 67"/>
          <p:cNvSpPr txBox="1"/>
          <p:nvPr/>
        </p:nvSpPr>
        <p:spPr>
          <a:xfrm>
            <a:off x="1821666" y="2174206"/>
            <a:ext cx="558166" cy="215444"/>
          </a:xfrm>
          <a:prstGeom prst="rect">
            <a:avLst/>
          </a:prstGeom>
          <a:noFill/>
        </p:spPr>
        <p:txBody>
          <a:bodyPr wrap="none" rtlCol="0">
            <a:spAutoFit/>
          </a:bodyPr>
          <a:lstStyle/>
          <a:p>
            <a:r>
              <a:rPr lang="en-US" sz="800" dirty="0" smtClean="0">
                <a:solidFill>
                  <a:schemeClr val="tx1">
                    <a:lumMod val="50000"/>
                  </a:schemeClr>
                </a:solidFill>
              </a:rPr>
              <a:t>xe-0/0/1</a:t>
            </a:r>
            <a:endParaRPr lang="en-US" sz="800" dirty="0">
              <a:solidFill>
                <a:schemeClr val="tx1">
                  <a:lumMod val="50000"/>
                </a:schemeClr>
              </a:solidFill>
            </a:endParaRPr>
          </a:p>
        </p:txBody>
      </p:sp>
      <p:sp>
        <p:nvSpPr>
          <p:cNvPr id="70" name="TextBox 69"/>
          <p:cNvSpPr txBox="1"/>
          <p:nvPr/>
        </p:nvSpPr>
        <p:spPr>
          <a:xfrm>
            <a:off x="2332056" y="2488445"/>
            <a:ext cx="558166" cy="215444"/>
          </a:xfrm>
          <a:prstGeom prst="rect">
            <a:avLst/>
          </a:prstGeom>
          <a:noFill/>
        </p:spPr>
        <p:txBody>
          <a:bodyPr wrap="none" rtlCol="0">
            <a:spAutoFit/>
          </a:bodyPr>
          <a:lstStyle/>
          <a:p>
            <a:r>
              <a:rPr lang="en-US" sz="800" dirty="0" smtClean="0">
                <a:solidFill>
                  <a:schemeClr val="tx1">
                    <a:lumMod val="50000"/>
                  </a:schemeClr>
                </a:solidFill>
              </a:rPr>
              <a:t>xe-0/0/3</a:t>
            </a:r>
            <a:endParaRPr lang="en-US" sz="800" dirty="0">
              <a:solidFill>
                <a:schemeClr val="tx1">
                  <a:lumMod val="50000"/>
                </a:schemeClr>
              </a:solidFill>
            </a:endParaRPr>
          </a:p>
        </p:txBody>
      </p:sp>
      <p:sp>
        <p:nvSpPr>
          <p:cNvPr id="71" name="TextBox 70"/>
          <p:cNvSpPr txBox="1"/>
          <p:nvPr/>
        </p:nvSpPr>
        <p:spPr>
          <a:xfrm>
            <a:off x="2504194" y="2655395"/>
            <a:ext cx="558166" cy="215444"/>
          </a:xfrm>
          <a:prstGeom prst="rect">
            <a:avLst/>
          </a:prstGeom>
          <a:noFill/>
        </p:spPr>
        <p:txBody>
          <a:bodyPr wrap="none" rtlCol="0">
            <a:spAutoFit/>
          </a:bodyPr>
          <a:lstStyle/>
          <a:p>
            <a:r>
              <a:rPr lang="en-US" sz="800" dirty="0" smtClean="0">
                <a:solidFill>
                  <a:schemeClr val="tx1">
                    <a:lumMod val="50000"/>
                  </a:schemeClr>
                </a:solidFill>
              </a:rPr>
              <a:t>xe-0/0/2</a:t>
            </a:r>
            <a:endParaRPr lang="en-US" sz="800" dirty="0">
              <a:solidFill>
                <a:schemeClr val="tx1">
                  <a:lumMod val="50000"/>
                </a:schemeClr>
              </a:solidFill>
            </a:endParaRPr>
          </a:p>
        </p:txBody>
      </p:sp>
      <p:sp>
        <p:nvSpPr>
          <p:cNvPr id="73" name="TextBox 72"/>
          <p:cNvSpPr txBox="1"/>
          <p:nvPr/>
        </p:nvSpPr>
        <p:spPr>
          <a:xfrm>
            <a:off x="2849031" y="2238895"/>
            <a:ext cx="558166" cy="215444"/>
          </a:xfrm>
          <a:prstGeom prst="rect">
            <a:avLst/>
          </a:prstGeom>
          <a:noFill/>
        </p:spPr>
        <p:txBody>
          <a:bodyPr wrap="none" rtlCol="0">
            <a:spAutoFit/>
          </a:bodyPr>
          <a:lstStyle/>
          <a:p>
            <a:r>
              <a:rPr lang="en-US" sz="800" dirty="0" smtClean="0">
                <a:solidFill>
                  <a:schemeClr val="tx1">
                    <a:lumMod val="50000"/>
                  </a:schemeClr>
                </a:solidFill>
              </a:rPr>
              <a:t>xe-0/0/1</a:t>
            </a:r>
            <a:endParaRPr lang="en-US" sz="800" dirty="0">
              <a:solidFill>
                <a:schemeClr val="tx1">
                  <a:lumMod val="50000"/>
                </a:schemeClr>
              </a:solidFill>
            </a:endParaRPr>
          </a:p>
        </p:txBody>
      </p:sp>
      <p:sp>
        <p:nvSpPr>
          <p:cNvPr id="76" name="TextBox 75"/>
          <p:cNvSpPr txBox="1"/>
          <p:nvPr/>
        </p:nvSpPr>
        <p:spPr>
          <a:xfrm>
            <a:off x="4371410" y="2029455"/>
            <a:ext cx="558166" cy="215444"/>
          </a:xfrm>
          <a:prstGeom prst="rect">
            <a:avLst/>
          </a:prstGeom>
          <a:noFill/>
        </p:spPr>
        <p:txBody>
          <a:bodyPr wrap="none" rtlCol="0">
            <a:spAutoFit/>
          </a:bodyPr>
          <a:lstStyle/>
          <a:p>
            <a:r>
              <a:rPr lang="en-US" sz="800" dirty="0" smtClean="0">
                <a:solidFill>
                  <a:schemeClr val="tx1">
                    <a:lumMod val="50000"/>
                  </a:schemeClr>
                </a:solidFill>
              </a:rPr>
              <a:t>xe-2/0/0</a:t>
            </a:r>
            <a:endParaRPr lang="en-US" sz="800" dirty="0">
              <a:solidFill>
                <a:schemeClr val="tx1">
                  <a:lumMod val="50000"/>
                </a:schemeClr>
              </a:solidFill>
            </a:endParaRPr>
          </a:p>
        </p:txBody>
      </p:sp>
      <p:sp>
        <p:nvSpPr>
          <p:cNvPr id="78" name="TextBox 77"/>
          <p:cNvSpPr txBox="1"/>
          <p:nvPr/>
        </p:nvSpPr>
        <p:spPr>
          <a:xfrm>
            <a:off x="4851639" y="1602958"/>
            <a:ext cx="558166" cy="215444"/>
          </a:xfrm>
          <a:prstGeom prst="rect">
            <a:avLst/>
          </a:prstGeom>
          <a:noFill/>
        </p:spPr>
        <p:txBody>
          <a:bodyPr wrap="none" rtlCol="0">
            <a:spAutoFit/>
          </a:bodyPr>
          <a:lstStyle/>
          <a:p>
            <a:r>
              <a:rPr lang="en-US" sz="800" dirty="0" smtClean="0">
                <a:solidFill>
                  <a:schemeClr val="tx1">
                    <a:lumMod val="50000"/>
                  </a:schemeClr>
                </a:solidFill>
              </a:rPr>
              <a:t>xe-2/0/2</a:t>
            </a:r>
            <a:endParaRPr lang="en-US" sz="800" dirty="0">
              <a:solidFill>
                <a:schemeClr val="tx1">
                  <a:lumMod val="50000"/>
                </a:schemeClr>
              </a:solidFill>
            </a:endParaRPr>
          </a:p>
        </p:txBody>
      </p:sp>
      <p:sp>
        <p:nvSpPr>
          <p:cNvPr id="82" name="TextBox 81"/>
          <p:cNvSpPr txBox="1"/>
          <p:nvPr/>
        </p:nvSpPr>
        <p:spPr>
          <a:xfrm>
            <a:off x="3792618" y="1595136"/>
            <a:ext cx="558166" cy="215444"/>
          </a:xfrm>
          <a:prstGeom prst="rect">
            <a:avLst/>
          </a:prstGeom>
          <a:noFill/>
        </p:spPr>
        <p:txBody>
          <a:bodyPr wrap="none" rtlCol="0">
            <a:spAutoFit/>
          </a:bodyPr>
          <a:lstStyle/>
          <a:p>
            <a:r>
              <a:rPr lang="en-US" sz="800" dirty="0" smtClean="0">
                <a:solidFill>
                  <a:schemeClr val="tx1">
                    <a:lumMod val="50000"/>
                  </a:schemeClr>
                </a:solidFill>
              </a:rPr>
              <a:t>xe-2/0/1</a:t>
            </a:r>
            <a:endParaRPr lang="en-US" sz="800" dirty="0">
              <a:solidFill>
                <a:schemeClr val="tx1">
                  <a:lumMod val="50000"/>
                </a:schemeClr>
              </a:solidFill>
            </a:endParaRPr>
          </a:p>
        </p:txBody>
      </p:sp>
      <p:sp>
        <p:nvSpPr>
          <p:cNvPr id="83" name="TextBox 82"/>
          <p:cNvSpPr txBox="1"/>
          <p:nvPr/>
        </p:nvSpPr>
        <p:spPr>
          <a:xfrm>
            <a:off x="4560569" y="1345309"/>
            <a:ext cx="558166" cy="215444"/>
          </a:xfrm>
          <a:prstGeom prst="rect">
            <a:avLst/>
          </a:prstGeom>
          <a:noFill/>
        </p:spPr>
        <p:txBody>
          <a:bodyPr wrap="none" rtlCol="0">
            <a:spAutoFit/>
          </a:bodyPr>
          <a:lstStyle/>
          <a:p>
            <a:r>
              <a:rPr lang="en-US" sz="800" dirty="0" smtClean="0">
                <a:solidFill>
                  <a:schemeClr val="tx1">
                    <a:lumMod val="50000"/>
                  </a:schemeClr>
                </a:solidFill>
              </a:rPr>
              <a:t>xe-2/0/3</a:t>
            </a:r>
            <a:endParaRPr lang="en-US" sz="800" dirty="0">
              <a:solidFill>
                <a:schemeClr val="tx1">
                  <a:lumMod val="50000"/>
                </a:schemeClr>
              </a:solidFill>
            </a:endParaRPr>
          </a:p>
        </p:txBody>
      </p:sp>
      <p:sp>
        <p:nvSpPr>
          <p:cNvPr id="84" name="TextBox 83"/>
          <p:cNvSpPr txBox="1"/>
          <p:nvPr/>
        </p:nvSpPr>
        <p:spPr>
          <a:xfrm>
            <a:off x="5834383" y="2211308"/>
            <a:ext cx="558166" cy="215444"/>
          </a:xfrm>
          <a:prstGeom prst="rect">
            <a:avLst/>
          </a:prstGeom>
          <a:noFill/>
        </p:spPr>
        <p:txBody>
          <a:bodyPr wrap="none" rtlCol="0">
            <a:spAutoFit/>
          </a:bodyPr>
          <a:lstStyle/>
          <a:p>
            <a:r>
              <a:rPr lang="en-US" sz="800" dirty="0" smtClean="0">
                <a:solidFill>
                  <a:schemeClr val="tx1">
                    <a:lumMod val="50000"/>
                  </a:schemeClr>
                </a:solidFill>
              </a:rPr>
              <a:t>xe-0/0/1</a:t>
            </a:r>
            <a:endParaRPr lang="en-US" sz="800" dirty="0">
              <a:solidFill>
                <a:schemeClr val="tx1">
                  <a:lumMod val="50000"/>
                </a:schemeClr>
              </a:solidFill>
            </a:endParaRPr>
          </a:p>
        </p:txBody>
      </p:sp>
      <p:sp>
        <p:nvSpPr>
          <p:cNvPr id="85" name="TextBox 84"/>
          <p:cNvSpPr txBox="1"/>
          <p:nvPr/>
        </p:nvSpPr>
        <p:spPr>
          <a:xfrm>
            <a:off x="2674140" y="3466837"/>
            <a:ext cx="564578" cy="215444"/>
          </a:xfrm>
          <a:prstGeom prst="rect">
            <a:avLst/>
          </a:prstGeom>
          <a:noFill/>
        </p:spPr>
        <p:txBody>
          <a:bodyPr wrap="none" rtlCol="0">
            <a:spAutoFit/>
          </a:bodyPr>
          <a:lstStyle/>
          <a:p>
            <a:r>
              <a:rPr lang="en-US" sz="800" dirty="0" smtClean="0">
                <a:solidFill>
                  <a:schemeClr val="tx1">
                    <a:lumMod val="50000"/>
                  </a:schemeClr>
                </a:solidFill>
              </a:rPr>
              <a:t>ge-0/0/0</a:t>
            </a:r>
            <a:endParaRPr lang="en-US" sz="800" dirty="0">
              <a:solidFill>
                <a:schemeClr val="tx1">
                  <a:lumMod val="50000"/>
                </a:schemeClr>
              </a:solidFill>
            </a:endParaRPr>
          </a:p>
        </p:txBody>
      </p:sp>
      <p:sp>
        <p:nvSpPr>
          <p:cNvPr id="86" name="TextBox 85"/>
          <p:cNvSpPr txBox="1"/>
          <p:nvPr/>
        </p:nvSpPr>
        <p:spPr>
          <a:xfrm>
            <a:off x="6143338" y="2887763"/>
            <a:ext cx="564578" cy="215444"/>
          </a:xfrm>
          <a:prstGeom prst="rect">
            <a:avLst/>
          </a:prstGeom>
          <a:noFill/>
        </p:spPr>
        <p:txBody>
          <a:bodyPr wrap="none" rtlCol="0">
            <a:spAutoFit/>
          </a:bodyPr>
          <a:lstStyle/>
          <a:p>
            <a:r>
              <a:rPr lang="en-US" sz="800" dirty="0" smtClean="0">
                <a:solidFill>
                  <a:schemeClr val="tx1">
                    <a:lumMod val="50000"/>
                  </a:schemeClr>
                </a:solidFill>
              </a:rPr>
              <a:t>ge-1/0/1</a:t>
            </a:r>
            <a:endParaRPr lang="en-US" sz="800" dirty="0">
              <a:solidFill>
                <a:schemeClr val="tx1">
                  <a:lumMod val="50000"/>
                </a:schemeClr>
              </a:solidFill>
            </a:endParaRPr>
          </a:p>
        </p:txBody>
      </p:sp>
      <p:sp>
        <p:nvSpPr>
          <p:cNvPr id="87" name="TextBox 86"/>
          <p:cNvSpPr txBox="1"/>
          <p:nvPr/>
        </p:nvSpPr>
        <p:spPr>
          <a:xfrm>
            <a:off x="2786990" y="3245025"/>
            <a:ext cx="564578" cy="215444"/>
          </a:xfrm>
          <a:prstGeom prst="rect">
            <a:avLst/>
          </a:prstGeom>
          <a:noFill/>
        </p:spPr>
        <p:txBody>
          <a:bodyPr wrap="none" rtlCol="0">
            <a:spAutoFit/>
          </a:bodyPr>
          <a:lstStyle/>
          <a:p>
            <a:r>
              <a:rPr lang="en-US" sz="800" dirty="0" smtClean="0">
                <a:solidFill>
                  <a:schemeClr val="tx1">
                    <a:lumMod val="50000"/>
                  </a:schemeClr>
                </a:solidFill>
              </a:rPr>
              <a:t>ge-0/0/2</a:t>
            </a:r>
            <a:endParaRPr lang="en-US" sz="800" dirty="0">
              <a:solidFill>
                <a:schemeClr val="tx1">
                  <a:lumMod val="50000"/>
                </a:schemeClr>
              </a:solidFill>
            </a:endParaRPr>
          </a:p>
        </p:txBody>
      </p:sp>
      <p:sp>
        <p:nvSpPr>
          <p:cNvPr id="88" name="TextBox 87"/>
          <p:cNvSpPr txBox="1"/>
          <p:nvPr/>
        </p:nvSpPr>
        <p:spPr>
          <a:xfrm>
            <a:off x="1939509" y="3186035"/>
            <a:ext cx="564578" cy="215444"/>
          </a:xfrm>
          <a:prstGeom prst="rect">
            <a:avLst/>
          </a:prstGeom>
          <a:noFill/>
        </p:spPr>
        <p:txBody>
          <a:bodyPr wrap="none" rtlCol="0">
            <a:spAutoFit/>
          </a:bodyPr>
          <a:lstStyle/>
          <a:p>
            <a:r>
              <a:rPr lang="en-US" sz="800" dirty="0" smtClean="0">
                <a:solidFill>
                  <a:schemeClr val="tx1">
                    <a:lumMod val="50000"/>
                  </a:schemeClr>
                </a:solidFill>
              </a:rPr>
              <a:t>ge-0/0/3</a:t>
            </a:r>
            <a:endParaRPr lang="en-US" sz="800" dirty="0">
              <a:solidFill>
                <a:schemeClr val="tx1">
                  <a:lumMod val="50000"/>
                </a:schemeClr>
              </a:solidFill>
            </a:endParaRPr>
          </a:p>
        </p:txBody>
      </p:sp>
      <p:cxnSp>
        <p:nvCxnSpPr>
          <p:cNvPr id="89" name="Straight Connector 88"/>
          <p:cNvCxnSpPr/>
          <p:nvPr/>
        </p:nvCxnSpPr>
        <p:spPr>
          <a:xfrm flipH="1" flipV="1">
            <a:off x="3163017" y="3459558"/>
            <a:ext cx="2792289" cy="22283"/>
          </a:xfrm>
          <a:prstGeom prst="line">
            <a:avLst/>
          </a:prstGeom>
          <a:ln w="12700" cmpd="sng"/>
        </p:spPr>
        <p:style>
          <a:lnRef idx="1">
            <a:schemeClr val="dk1"/>
          </a:lnRef>
          <a:fillRef idx="0">
            <a:schemeClr val="dk1"/>
          </a:fillRef>
          <a:effectRef idx="0">
            <a:schemeClr val="dk1"/>
          </a:effectRef>
          <a:fontRef idx="minor">
            <a:schemeClr val="tx1"/>
          </a:fontRef>
        </p:style>
      </p:cxnSp>
      <p:sp>
        <p:nvSpPr>
          <p:cNvPr id="90" name="TextBox 89"/>
          <p:cNvSpPr txBox="1"/>
          <p:nvPr/>
        </p:nvSpPr>
        <p:spPr>
          <a:xfrm>
            <a:off x="3152544" y="3388346"/>
            <a:ext cx="564578" cy="215444"/>
          </a:xfrm>
          <a:prstGeom prst="rect">
            <a:avLst/>
          </a:prstGeom>
          <a:noFill/>
        </p:spPr>
        <p:txBody>
          <a:bodyPr wrap="none" rtlCol="0">
            <a:spAutoFit/>
          </a:bodyPr>
          <a:lstStyle/>
          <a:p>
            <a:r>
              <a:rPr lang="en-US" sz="800" dirty="0" smtClean="0">
                <a:solidFill>
                  <a:schemeClr val="tx1">
                    <a:lumMod val="50000"/>
                  </a:schemeClr>
                </a:solidFill>
              </a:rPr>
              <a:t>ge-0/0/1</a:t>
            </a:r>
            <a:endParaRPr lang="en-US" sz="800" dirty="0">
              <a:solidFill>
                <a:schemeClr val="tx1">
                  <a:lumMod val="50000"/>
                </a:schemeClr>
              </a:solidFill>
            </a:endParaRPr>
          </a:p>
        </p:txBody>
      </p:sp>
      <p:sp>
        <p:nvSpPr>
          <p:cNvPr id="91" name="TextBox 90"/>
          <p:cNvSpPr txBox="1"/>
          <p:nvPr/>
        </p:nvSpPr>
        <p:spPr>
          <a:xfrm>
            <a:off x="4935466" y="3323079"/>
            <a:ext cx="966931" cy="215444"/>
          </a:xfrm>
          <a:prstGeom prst="rect">
            <a:avLst/>
          </a:prstGeom>
          <a:noFill/>
        </p:spPr>
        <p:txBody>
          <a:bodyPr wrap="none" rtlCol="0">
            <a:spAutoFit/>
          </a:bodyPr>
          <a:lstStyle/>
          <a:p>
            <a:r>
              <a:rPr lang="en-US" sz="800" dirty="0" smtClean="0">
                <a:solidFill>
                  <a:srgbClr val="0070C0"/>
                </a:solidFill>
              </a:rPr>
              <a:t>untagged access</a:t>
            </a:r>
            <a:endParaRPr lang="en-US" sz="800" dirty="0">
              <a:solidFill>
                <a:srgbClr val="0070C0"/>
              </a:solidFill>
            </a:endParaRPr>
          </a:p>
        </p:txBody>
      </p:sp>
      <p:sp>
        <p:nvSpPr>
          <p:cNvPr id="92" name="TextBox 91"/>
          <p:cNvSpPr txBox="1"/>
          <p:nvPr/>
        </p:nvSpPr>
        <p:spPr>
          <a:xfrm>
            <a:off x="3508211" y="3481841"/>
            <a:ext cx="311304" cy="215444"/>
          </a:xfrm>
          <a:prstGeom prst="rect">
            <a:avLst/>
          </a:prstGeom>
          <a:noFill/>
        </p:spPr>
        <p:txBody>
          <a:bodyPr wrap="none" rtlCol="0">
            <a:spAutoFit/>
          </a:bodyPr>
          <a:lstStyle/>
          <a:p>
            <a:r>
              <a:rPr lang="en-US" sz="800" dirty="0" smtClean="0">
                <a:solidFill>
                  <a:srgbClr val="0070C0"/>
                </a:solidFill>
              </a:rPr>
              <a:t>V2</a:t>
            </a:r>
            <a:endParaRPr lang="en-US" sz="800" dirty="0">
              <a:solidFill>
                <a:srgbClr val="0070C0"/>
              </a:solidFill>
            </a:endParaRPr>
          </a:p>
        </p:txBody>
      </p:sp>
      <p:sp>
        <p:nvSpPr>
          <p:cNvPr id="94" name="TextBox 93"/>
          <p:cNvSpPr txBox="1"/>
          <p:nvPr/>
        </p:nvSpPr>
        <p:spPr>
          <a:xfrm>
            <a:off x="2678126" y="6420754"/>
            <a:ext cx="4593291" cy="307777"/>
          </a:xfrm>
          <a:prstGeom prst="rect">
            <a:avLst/>
          </a:prstGeom>
          <a:solidFill>
            <a:schemeClr val="bg1"/>
          </a:solidFill>
        </p:spPr>
        <p:txBody>
          <a:bodyPr wrap="square" rtlCol="0">
            <a:spAutoFit/>
          </a:bodyPr>
          <a:lstStyle/>
          <a:p>
            <a:r>
              <a:rPr lang="en-US" sz="1400" b="1" dirty="0" smtClean="0">
                <a:solidFill>
                  <a:srgbClr val="FF0000"/>
                </a:solidFill>
              </a:rPr>
              <a:t>Delete this slide before presenting to customer</a:t>
            </a:r>
            <a:endParaRPr lang="en-GB" sz="1400" b="1" dirty="0" smtClean="0">
              <a:solidFill>
                <a:srgbClr val="FF0000"/>
              </a:solidFill>
              <a:latin typeface="Calibri" panose="020F0502020204030204" pitchFamily="34" charset="0"/>
            </a:endParaRPr>
          </a:p>
        </p:txBody>
      </p:sp>
    </p:spTree>
    <p:custDataLst>
      <p:tags r:id="rId1"/>
    </p:custData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STARTING – notes</a:t>
            </a:r>
            <a:endParaRPr lang="en-US" dirty="0"/>
          </a:p>
        </p:txBody>
      </p:sp>
      <p:sp>
        <p:nvSpPr>
          <p:cNvPr id="5" name="TextBox 4"/>
          <p:cNvSpPr txBox="1"/>
          <p:nvPr/>
        </p:nvSpPr>
        <p:spPr>
          <a:xfrm>
            <a:off x="662487" y="1173938"/>
            <a:ext cx="8099534" cy="2031325"/>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Refer to the notes pages for instructions on how to execute some of the steps on the slide</a:t>
            </a:r>
          </a:p>
          <a:p>
            <a:pPr marL="742950" lvl="1" indent="-285750">
              <a:spcBef>
                <a:spcPts val="0"/>
              </a:spcBef>
              <a:buFont typeface="Arial" panose="020B0604020202020204" pitchFamily="34" charset="0"/>
              <a:buChar char="•"/>
            </a:pPr>
            <a:r>
              <a:rPr lang="en-US" dirty="0" smtClean="0"/>
              <a:t>Commands corresponding to CLI configuration changes on CE10</a:t>
            </a:r>
          </a:p>
          <a:p>
            <a:pPr marL="742950" lvl="1" indent="-285750">
              <a:spcBef>
                <a:spcPts val="0"/>
              </a:spcBef>
              <a:buFont typeface="Arial" panose="020B0604020202020204" pitchFamily="34" charset="0"/>
              <a:buChar char="•"/>
            </a:pPr>
            <a:r>
              <a:rPr lang="en-US" dirty="0" smtClean="0"/>
              <a:t>Notes to help assist with navigating Ixia IxNetwork GUI</a:t>
            </a:r>
          </a:p>
          <a:p>
            <a:pPr marL="285750"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dirty="0" smtClean="0"/>
              <a:t>Please familiarize yourself with this demo by going through it a few times before presenting to your customer</a:t>
            </a:r>
          </a:p>
        </p:txBody>
      </p:sp>
      <p:sp>
        <p:nvSpPr>
          <p:cNvPr id="4" name="TextBox 3"/>
          <p:cNvSpPr txBox="1"/>
          <p:nvPr/>
        </p:nvSpPr>
        <p:spPr>
          <a:xfrm>
            <a:off x="2678126" y="6420754"/>
            <a:ext cx="4593291" cy="307777"/>
          </a:xfrm>
          <a:prstGeom prst="rect">
            <a:avLst/>
          </a:prstGeom>
          <a:solidFill>
            <a:schemeClr val="bg1"/>
          </a:solidFill>
        </p:spPr>
        <p:txBody>
          <a:bodyPr wrap="square" rtlCol="0">
            <a:spAutoFit/>
          </a:bodyPr>
          <a:lstStyle/>
          <a:p>
            <a:r>
              <a:rPr lang="en-US" sz="1400" b="1" dirty="0" smtClean="0">
                <a:solidFill>
                  <a:srgbClr val="FF0000"/>
                </a:solidFill>
              </a:rPr>
              <a:t>Delete this slide before presenting to customer</a:t>
            </a:r>
            <a:endParaRPr lang="en-GB" sz="1400" b="1" dirty="0" smtClean="0">
              <a:solidFill>
                <a:srgbClr val="FF0000"/>
              </a:solidFill>
              <a:latin typeface="Calibri" panose="020F0502020204030204" pitchFamily="34" charset="0"/>
            </a:endParaRPr>
          </a:p>
        </p:txBody>
      </p:sp>
    </p:spTree>
    <p:extLst>
      <p:ext uri="{BB962C8B-B14F-4D97-AF65-F5344CB8AC3E}">
        <p14:creationId xmlns:p14="http://schemas.microsoft.com/office/powerpoint/2010/main" val="415818774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EVPN DCI Solution overview</a:t>
            </a:r>
            <a:endParaRPr lang="en-US" dirty="0"/>
          </a:p>
        </p:txBody>
      </p:sp>
      <p:sp>
        <p:nvSpPr>
          <p:cNvPr id="5" name="TextBox 4"/>
          <p:cNvSpPr txBox="1"/>
          <p:nvPr/>
        </p:nvSpPr>
        <p:spPr>
          <a:xfrm>
            <a:off x="662487" y="1173938"/>
            <a:ext cx="8099534" cy="5355312"/>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Motivation</a:t>
            </a:r>
          </a:p>
          <a:p>
            <a:pPr marL="742950" lvl="1" indent="-285750">
              <a:spcBef>
                <a:spcPts val="0"/>
              </a:spcBef>
              <a:buFont typeface="Arial" panose="020B0604020202020204" pitchFamily="34" charset="0"/>
              <a:buChar char="•"/>
            </a:pPr>
            <a:r>
              <a:rPr lang="en-US" dirty="0" smtClean="0"/>
              <a:t>Seamless </a:t>
            </a:r>
            <a:r>
              <a:rPr lang="en-US" dirty="0"/>
              <a:t>interconnect for DCI  – L3 aware L2 stretch between DCs</a:t>
            </a:r>
          </a:p>
          <a:p>
            <a:pPr marL="742950" lvl="1" indent="-285750">
              <a:spcBef>
                <a:spcPts val="0"/>
              </a:spcBef>
              <a:buFont typeface="Arial" panose="020B0604020202020204" pitchFamily="34" charset="0"/>
              <a:buChar char="•"/>
            </a:pPr>
            <a:r>
              <a:rPr lang="en-US" dirty="0"/>
              <a:t>Seamless workload migration - VM mobility across DCs</a:t>
            </a:r>
          </a:p>
          <a:p>
            <a:pPr marL="742950" lvl="1" indent="-285750">
              <a:spcBef>
                <a:spcPts val="0"/>
              </a:spcBef>
              <a:buFont typeface="Arial" panose="020B0604020202020204" pitchFamily="34" charset="0"/>
              <a:buChar char="•"/>
            </a:pPr>
            <a:r>
              <a:rPr lang="en-US" dirty="0"/>
              <a:t>Wide Applicability – Interconnects Native L2 and overlay DC  technologies like </a:t>
            </a:r>
            <a:r>
              <a:rPr lang="en-US" dirty="0" smtClean="0"/>
              <a:t>VXLAN</a:t>
            </a:r>
            <a:r>
              <a:rPr lang="en-US" dirty="0"/>
              <a:t>, MPLS in DC </a:t>
            </a:r>
          </a:p>
          <a:p>
            <a:pPr marL="742950" lvl="1" indent="-285750">
              <a:spcBef>
                <a:spcPts val="0"/>
              </a:spcBef>
              <a:buFont typeface="Arial" panose="020B0604020202020204" pitchFamily="34" charset="0"/>
              <a:buChar char="•"/>
            </a:pPr>
            <a:endParaRPr lang="en-US" dirty="0" smtClean="0"/>
          </a:p>
          <a:p>
            <a:pPr marL="285750" indent="-285750">
              <a:spcBef>
                <a:spcPts val="0"/>
              </a:spcBef>
              <a:buFont typeface="Arial" panose="020B0604020202020204" pitchFamily="34" charset="0"/>
              <a:buChar char="•"/>
            </a:pPr>
            <a:r>
              <a:rPr lang="en-US" dirty="0" smtClean="0"/>
              <a:t>EVPN is a </a:t>
            </a:r>
            <a:r>
              <a:rPr lang="en-US" dirty="0"/>
              <a:t>standards based Layer 2 VPN solution that </a:t>
            </a:r>
            <a:r>
              <a:rPr lang="en-US" dirty="0" smtClean="0"/>
              <a:t>addresses the requirements for the Data Center Interconnectivity (DCI) application</a:t>
            </a:r>
            <a:endParaRPr lang="en-US" dirty="0"/>
          </a:p>
          <a:p>
            <a:pPr marL="742950" lvl="1" indent="-285750">
              <a:spcBef>
                <a:spcPts val="0"/>
              </a:spcBef>
              <a:buFont typeface="Arial" panose="020B0604020202020204" pitchFamily="34" charset="0"/>
              <a:buChar char="•"/>
            </a:pPr>
            <a:r>
              <a:rPr lang="en-US" dirty="0" smtClean="0"/>
              <a:t>Its MP-BGP Control Plane supports:</a:t>
            </a:r>
          </a:p>
          <a:p>
            <a:pPr marL="1200150" lvl="2" indent="-285750">
              <a:spcBef>
                <a:spcPts val="0"/>
              </a:spcBef>
              <a:buFont typeface="Arial" panose="020B0604020202020204" pitchFamily="34" charset="0"/>
              <a:buChar char="•"/>
            </a:pPr>
            <a:r>
              <a:rPr lang="en-US" dirty="0" smtClean="0"/>
              <a:t>Optimization of </a:t>
            </a:r>
            <a:r>
              <a:rPr lang="en-US" dirty="0"/>
              <a:t>traffic paths for flows between mobile hosts in the Data Center and remote sites/Internet</a:t>
            </a:r>
          </a:p>
          <a:p>
            <a:pPr marL="1200150" lvl="2" indent="-285750">
              <a:spcBef>
                <a:spcPts val="0"/>
              </a:spcBef>
              <a:buFont typeface="Arial" panose="020B0604020202020204" pitchFamily="34" charset="0"/>
              <a:buChar char="•"/>
            </a:pPr>
            <a:r>
              <a:rPr lang="en-US" dirty="0" smtClean="0"/>
              <a:t>Multi-homing configuration for load-balancing and resiliency</a:t>
            </a:r>
          </a:p>
          <a:p>
            <a:pPr marL="1200150" lvl="2" indent="-285750">
              <a:spcBef>
                <a:spcPts val="0"/>
              </a:spcBef>
              <a:buFont typeface="Arial" panose="020B0604020202020204" pitchFamily="34" charset="0"/>
              <a:buChar char="•"/>
            </a:pPr>
            <a:r>
              <a:rPr lang="en-US" dirty="0" smtClean="0"/>
              <a:t>Inter-subnet routing</a:t>
            </a:r>
          </a:p>
          <a:p>
            <a:pPr marL="1200150" lvl="2" indent="-285750">
              <a:spcBef>
                <a:spcPts val="0"/>
              </a:spcBef>
              <a:buFont typeface="Arial" panose="020B0604020202020204" pitchFamily="34" charset="0"/>
              <a:buChar char="•"/>
            </a:pPr>
            <a:r>
              <a:rPr lang="en-US" dirty="0"/>
              <a:t>Efficient MAC learning and MAC Mobility</a:t>
            </a:r>
          </a:p>
          <a:p>
            <a:pPr marL="1200150" lvl="2" indent="-285750">
              <a:spcBef>
                <a:spcPts val="0"/>
              </a:spcBef>
              <a:buFont typeface="Arial" panose="020B0604020202020204" pitchFamily="34" charset="0"/>
              <a:buChar char="•"/>
            </a:pPr>
            <a:r>
              <a:rPr lang="en-US" dirty="0" smtClean="0"/>
              <a:t>Application of policy to control MAC route advertisements</a:t>
            </a:r>
          </a:p>
          <a:p>
            <a:pPr marL="1200150" lvl="2" indent="-285750">
              <a:spcBef>
                <a:spcPts val="0"/>
              </a:spcBef>
              <a:buFont typeface="Arial" panose="020B0604020202020204" pitchFamily="34" charset="0"/>
              <a:buChar char="•"/>
            </a:pPr>
            <a:r>
              <a:rPr lang="en-US" dirty="0" smtClean="0"/>
              <a:t>Flexible use of data plane technologies – MPLS, GRE, VXLAN</a:t>
            </a:r>
          </a:p>
          <a:p>
            <a:pPr marL="742950" lvl="1" indent="-285750">
              <a:spcBef>
                <a:spcPts val="0"/>
              </a:spcBef>
              <a:buFont typeface="Arial" panose="020B0604020202020204" pitchFamily="34" charset="0"/>
              <a:buChar char="•"/>
            </a:pPr>
            <a:endParaRPr lang="en-US" dirty="0"/>
          </a:p>
          <a:p>
            <a:pPr marL="285750" indent="-285750">
              <a:spcBef>
                <a:spcPts val="0"/>
              </a:spcBef>
              <a:buFont typeface="Arial" panose="020B0604020202020204" pitchFamily="34" charset="0"/>
              <a:buChar char="•"/>
            </a:pPr>
            <a:r>
              <a:rPr lang="en-US" dirty="0" smtClean="0"/>
              <a:t>Juniper is leading this technology in the IETF standards body and in software implementation</a:t>
            </a:r>
            <a:endParaRPr lang="en-US" dirty="0"/>
          </a:p>
        </p:txBody>
      </p:sp>
    </p:spTree>
    <p:extLst>
      <p:ext uri="{BB962C8B-B14F-4D97-AF65-F5344CB8AC3E}">
        <p14:creationId xmlns:p14="http://schemas.microsoft.com/office/powerpoint/2010/main" val="162578466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754" y="255588"/>
            <a:ext cx="8220075" cy="741362"/>
          </a:xfrm>
        </p:spPr>
        <p:txBody>
          <a:bodyPr/>
          <a:lstStyle/>
          <a:p>
            <a:r>
              <a:rPr lang="en-US" dirty="0" smtClean="0"/>
              <a:t>agenda</a:t>
            </a:r>
            <a:endParaRPr lang="en-US" dirty="0"/>
          </a:p>
        </p:txBody>
      </p:sp>
      <p:sp>
        <p:nvSpPr>
          <p:cNvPr id="4" name="TextBox 3"/>
          <p:cNvSpPr txBox="1"/>
          <p:nvPr/>
        </p:nvSpPr>
        <p:spPr>
          <a:xfrm>
            <a:off x="757084" y="1189704"/>
            <a:ext cx="7629832" cy="2862322"/>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Use Case Network Topology – review high level configuration</a:t>
            </a:r>
          </a:p>
          <a:p>
            <a:pPr marL="285750" indent="-285750">
              <a:spcBef>
                <a:spcPts val="0"/>
              </a:spcBef>
              <a:buFont typeface="Arial" panose="020B0604020202020204" pitchFamily="34" charset="0"/>
              <a:buChar char="•"/>
            </a:pPr>
            <a:r>
              <a:rPr lang="en-US" dirty="0" smtClean="0"/>
              <a:t>EVPN Instance (EVI) configuration review</a:t>
            </a:r>
          </a:p>
          <a:p>
            <a:pPr marL="285750" indent="-285750">
              <a:spcBef>
                <a:spcPts val="0"/>
              </a:spcBef>
              <a:buFont typeface="Arial" panose="020B0604020202020204" pitchFamily="34" charset="0"/>
              <a:buChar char="•"/>
            </a:pPr>
            <a:r>
              <a:rPr lang="en-US" dirty="0" smtClean="0"/>
              <a:t>Multi-homing</a:t>
            </a:r>
          </a:p>
          <a:p>
            <a:pPr marL="742950" lvl="1" indent="-285750">
              <a:spcBef>
                <a:spcPts val="0"/>
              </a:spcBef>
              <a:buFont typeface="Arial" panose="020B0604020202020204" pitchFamily="34" charset="0"/>
              <a:buChar char="•"/>
            </a:pPr>
            <a:r>
              <a:rPr lang="en-US" dirty="0" smtClean="0"/>
              <a:t>Configuration</a:t>
            </a:r>
          </a:p>
          <a:p>
            <a:pPr marL="742950" lvl="1" indent="-285750">
              <a:spcBef>
                <a:spcPts val="0"/>
              </a:spcBef>
              <a:buFont typeface="Arial" panose="020B0604020202020204" pitchFamily="34" charset="0"/>
              <a:buChar char="•"/>
            </a:pPr>
            <a:r>
              <a:rPr lang="en-US" dirty="0" smtClean="0"/>
              <a:t>Designated Forwarder</a:t>
            </a:r>
          </a:p>
          <a:p>
            <a:pPr marL="742950" lvl="1" indent="-285750">
              <a:spcBef>
                <a:spcPts val="0"/>
              </a:spcBef>
              <a:buFont typeface="Arial" panose="020B0604020202020204" pitchFamily="34" charset="0"/>
              <a:buChar char="•"/>
            </a:pPr>
            <a:r>
              <a:rPr lang="en-US" dirty="0" smtClean="0"/>
              <a:t>Aliasing – load balancing of traffic </a:t>
            </a:r>
          </a:p>
          <a:p>
            <a:pPr marL="285750" indent="-285750">
              <a:spcBef>
                <a:spcPts val="0"/>
              </a:spcBef>
              <a:buFont typeface="Arial" panose="020B0604020202020204" pitchFamily="34" charset="0"/>
              <a:buChar char="•"/>
            </a:pPr>
            <a:r>
              <a:rPr lang="en-US" dirty="0" smtClean="0"/>
              <a:t>Layer 3 Forwarding</a:t>
            </a:r>
          </a:p>
          <a:p>
            <a:pPr marL="742950" lvl="2" indent="-285750">
              <a:spcBef>
                <a:spcPts val="0"/>
              </a:spcBef>
              <a:buFont typeface="Arial" panose="020B0604020202020204" pitchFamily="34" charset="0"/>
              <a:buChar char="•"/>
            </a:pPr>
            <a:r>
              <a:rPr lang="en-US" dirty="0" smtClean="0"/>
              <a:t>Configuration</a:t>
            </a:r>
          </a:p>
          <a:p>
            <a:pPr marL="742950" lvl="2" indent="-285750">
              <a:spcBef>
                <a:spcPts val="0"/>
              </a:spcBef>
              <a:buFont typeface="Arial" panose="020B0604020202020204" pitchFamily="34" charset="0"/>
              <a:buChar char="•"/>
            </a:pPr>
            <a:r>
              <a:rPr lang="en-US" dirty="0" smtClean="0"/>
              <a:t>Default Gateway Synchronization</a:t>
            </a:r>
          </a:p>
          <a:p>
            <a:pPr marL="742950" lvl="2" indent="-285750">
              <a:spcBef>
                <a:spcPts val="0"/>
              </a:spcBef>
              <a:buFont typeface="Arial" panose="020B0604020202020204" pitchFamily="34" charset="0"/>
              <a:buChar char="•"/>
            </a:pPr>
            <a:r>
              <a:rPr lang="en-US" dirty="0"/>
              <a:t>IP/MAC </a:t>
            </a:r>
            <a:r>
              <a:rPr lang="en-US" dirty="0" smtClean="0"/>
              <a:t>Synchronization</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255588"/>
            <a:ext cx="8220075" cy="741362"/>
          </a:xfrm>
        </p:spPr>
        <p:txBody>
          <a:bodyPr/>
          <a:lstStyle/>
          <a:p>
            <a:r>
              <a:rPr lang="en-US" dirty="0" smtClean="0">
                <a:solidFill>
                  <a:schemeClr val="tx1"/>
                </a:solidFill>
              </a:rPr>
              <a:t>Topology elements</a:t>
            </a:r>
            <a:endParaRPr lang="en-US" dirty="0"/>
          </a:p>
        </p:txBody>
      </p:sp>
      <p:sp>
        <p:nvSpPr>
          <p:cNvPr id="3" name="Content Placeholder 2"/>
          <p:cNvSpPr>
            <a:spLocks noGrp="1"/>
          </p:cNvSpPr>
          <p:nvPr>
            <p:ph sz="quarter" idx="10"/>
          </p:nvPr>
        </p:nvSpPr>
        <p:spPr>
          <a:xfrm>
            <a:off x="615290" y="1275427"/>
            <a:ext cx="8229600" cy="4852358"/>
          </a:xfrm>
        </p:spPr>
        <p:txBody>
          <a:bodyPr/>
          <a:lstStyle/>
          <a:p>
            <a:pPr marL="457200" indent="-457200">
              <a:buSzPct val="100000"/>
              <a:buFont typeface="+mj-lt"/>
              <a:buAutoNum type="arabicPeriod"/>
            </a:pPr>
            <a:r>
              <a:rPr lang="en-US" dirty="0" smtClean="0"/>
              <a:t>MX router</a:t>
            </a:r>
          </a:p>
          <a:p>
            <a:pPr marL="800100" lvl="1" indent="-342900">
              <a:buSzPct val="100000"/>
            </a:pPr>
            <a:r>
              <a:rPr lang="en-US" dirty="0" smtClean="0"/>
              <a:t>PE router</a:t>
            </a:r>
          </a:p>
          <a:p>
            <a:pPr marL="800100" lvl="1" indent="-342900">
              <a:buSzPct val="100000"/>
            </a:pPr>
            <a:endParaRPr lang="en-US" dirty="0" smtClean="0"/>
          </a:p>
          <a:p>
            <a:pPr marL="457200" indent="-457200">
              <a:buSzPct val="100000"/>
              <a:buFont typeface="+mj-lt"/>
              <a:buAutoNum type="arabicPeriod"/>
            </a:pPr>
            <a:r>
              <a:rPr lang="en-US" dirty="0" smtClean="0"/>
              <a:t>Routing Instances</a:t>
            </a:r>
          </a:p>
          <a:p>
            <a:pPr marL="914400" lvl="1" indent="-457200">
              <a:buSzPct val="100000"/>
            </a:pPr>
            <a:r>
              <a:rPr lang="en-US" dirty="0" smtClean="0"/>
              <a:t>Either EVPN Instance (EVI) or IPVPN running on PE</a:t>
            </a:r>
          </a:p>
          <a:p>
            <a:pPr marL="800100" lvl="1" indent="-342900">
              <a:buSzPct val="100000"/>
            </a:pPr>
            <a:endParaRPr lang="en-US" dirty="0" smtClean="0"/>
          </a:p>
          <a:p>
            <a:pPr marL="457200" indent="-457200">
              <a:buSzPct val="100000"/>
              <a:buFont typeface="+mj-lt"/>
              <a:buAutoNum type="arabicPeriod"/>
            </a:pPr>
            <a:r>
              <a:rPr lang="en-US" dirty="0" smtClean="0"/>
              <a:t>Layer 2 Ethernet Switch</a:t>
            </a:r>
          </a:p>
          <a:p>
            <a:pPr marL="914400" lvl="1" indent="-457200">
              <a:buSzPct val="100000"/>
            </a:pPr>
            <a:r>
              <a:rPr lang="en-US" dirty="0" smtClean="0"/>
              <a:t>CE Device</a:t>
            </a:r>
          </a:p>
          <a:p>
            <a:pPr marL="914400" lvl="1" indent="-457200">
              <a:buSzPct val="100000"/>
            </a:pPr>
            <a:endParaRPr lang="en-US" dirty="0" smtClean="0"/>
          </a:p>
          <a:p>
            <a:pPr marL="457200" indent="-457200">
              <a:buSzPct val="100000"/>
              <a:buFont typeface="+mj-lt"/>
              <a:buAutoNum type="arabicPeriod"/>
            </a:pPr>
            <a:r>
              <a:rPr lang="en-US" dirty="0" smtClean="0"/>
              <a:t>Tester Port</a:t>
            </a:r>
          </a:p>
          <a:p>
            <a:pPr marL="914400" lvl="1" indent="-457200">
              <a:buSzPct val="100000"/>
            </a:pPr>
            <a:r>
              <a:rPr lang="en-US" dirty="0" smtClean="0"/>
              <a:t>For generating traffic</a:t>
            </a:r>
            <a:endParaRPr lang="en-US" dirty="0"/>
          </a:p>
          <a:p>
            <a:pPr marL="914400" lvl="1" indent="-457200">
              <a:buSzPct val="100000"/>
              <a:buFont typeface="+mj-lt"/>
              <a:buAutoNum type="arabicPeriod"/>
            </a:pPr>
            <a:endParaRPr lang="en-US" dirty="0" smtClean="0"/>
          </a:p>
        </p:txBody>
      </p:sp>
      <p:pic>
        <p:nvPicPr>
          <p:cNvPr id="4" name="Picture 7" descr="MX 480.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13942" y="1361413"/>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46856" y="3745443"/>
            <a:ext cx="1208005" cy="182601"/>
          </a:xfrm>
          <a:prstGeom prst="rect">
            <a:avLst/>
          </a:prstGeom>
        </p:spPr>
      </p:pic>
      <p:pic>
        <p:nvPicPr>
          <p:cNvPr id="6" name="Picture 12" descr="tester_gre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09202" y="4889534"/>
            <a:ext cx="441657" cy="31056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8" descr="tester_corp_teal"/>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53281" y="4900775"/>
            <a:ext cx="442347" cy="311045"/>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3344982" y="2360791"/>
            <a:ext cx="409189" cy="214524"/>
            <a:chOff x="1224314" y="3414712"/>
            <a:chExt cx="409189" cy="214524"/>
          </a:xfrm>
        </p:grpSpPr>
        <p:sp>
          <p:nvSpPr>
            <p:cNvPr id="10" name="Oval 9"/>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1" name="TextBox 10"/>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12" name="Group 11"/>
          <p:cNvGrpSpPr/>
          <p:nvPr/>
        </p:nvGrpSpPr>
        <p:grpSpPr>
          <a:xfrm>
            <a:off x="3730645" y="2511095"/>
            <a:ext cx="451136" cy="215444"/>
            <a:chOff x="713561" y="3323639"/>
            <a:chExt cx="451136" cy="215444"/>
          </a:xfrm>
        </p:grpSpPr>
        <p:sp>
          <p:nvSpPr>
            <p:cNvPr id="13" name="Oval 12"/>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4" name="TextBox 13"/>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spTree>
    <p:extLst>
      <p:ext uri="{BB962C8B-B14F-4D97-AF65-F5344CB8AC3E}">
        <p14:creationId xmlns:p14="http://schemas.microsoft.com/office/powerpoint/2010/main" val="399000939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28281" y="239356"/>
            <a:ext cx="8646458" cy="741362"/>
          </a:xfrm>
        </p:spPr>
        <p:txBody>
          <a:bodyPr>
            <a:noAutofit/>
          </a:bodyPr>
          <a:lstStyle/>
          <a:p>
            <a:pPr>
              <a:defRPr/>
            </a:pPr>
            <a:r>
              <a:rPr dirty="0" smtClean="0">
                <a:solidFill>
                  <a:schemeClr val="tx1"/>
                </a:solidFill>
              </a:rPr>
              <a:t>Topology</a:t>
            </a:r>
            <a:endParaRPr dirty="0">
              <a:solidFill>
                <a:schemeClr val="tx1"/>
              </a:solidFill>
            </a:endParaRPr>
          </a:p>
        </p:txBody>
      </p:sp>
      <p:sp>
        <p:nvSpPr>
          <p:cNvPr id="3" name="TextBox 2"/>
          <p:cNvSpPr txBox="1"/>
          <p:nvPr/>
        </p:nvSpPr>
        <p:spPr>
          <a:xfrm>
            <a:off x="403663" y="4116760"/>
            <a:ext cx="8671076" cy="2677656"/>
          </a:xfrm>
          <a:prstGeom prst="rect">
            <a:avLst/>
          </a:prstGeom>
          <a:solidFill>
            <a:schemeClr val="bg1"/>
          </a:solidFill>
        </p:spPr>
        <p:txBody>
          <a:bodyPr wrap="square" rtlCol="0">
            <a:spAutoFit/>
          </a:bodyPr>
          <a:lstStyle/>
          <a:p>
            <a:pPr marL="285750" indent="-285750" algn="l">
              <a:buFont typeface="Arial"/>
              <a:buChar char="•"/>
            </a:pPr>
            <a:r>
              <a:rPr lang="en-GB" sz="1400" dirty="0" smtClean="0">
                <a:latin typeface="Calibri" panose="020F0502020204030204" pitchFamily="34" charset="0"/>
              </a:rPr>
              <a:t>Core </a:t>
            </a:r>
          </a:p>
          <a:p>
            <a:pPr marL="742950" lvl="1" indent="-285750" algn="l">
              <a:buFont typeface="Arial"/>
              <a:buChar char="•"/>
            </a:pPr>
            <a:r>
              <a:rPr lang="en-GB" sz="1400" dirty="0" smtClean="0">
                <a:latin typeface="Calibri" panose="020F0502020204030204" pitchFamily="34" charset="0"/>
              </a:rPr>
              <a:t>Each PE has MP-IBGP session to Route Reflector PE31 (family </a:t>
            </a:r>
            <a:r>
              <a:rPr lang="en-GB" sz="1400" dirty="0" err="1" smtClean="0">
                <a:latin typeface="Calibri" panose="020F0502020204030204" pitchFamily="34" charset="0"/>
              </a:rPr>
              <a:t>evpn</a:t>
            </a:r>
            <a:r>
              <a:rPr lang="en-GB" sz="1400" dirty="0" smtClean="0">
                <a:latin typeface="Calibri" panose="020F0502020204030204" pitchFamily="34" charset="0"/>
              </a:rPr>
              <a:t> &amp; </a:t>
            </a:r>
            <a:r>
              <a:rPr lang="en-GB" sz="1400" dirty="0" err="1" smtClean="0">
                <a:latin typeface="Calibri" panose="020F0502020204030204" pitchFamily="34" charset="0"/>
              </a:rPr>
              <a:t>inet-vpn</a:t>
            </a:r>
            <a:r>
              <a:rPr lang="en-GB" sz="1400" dirty="0" smtClean="0">
                <a:latin typeface="Calibri" panose="020F0502020204030204" pitchFamily="34" charset="0"/>
              </a:rPr>
              <a:t>).   Single AS 65000.</a:t>
            </a:r>
          </a:p>
          <a:p>
            <a:pPr marL="742950" lvl="1" indent="-285750" algn="l">
              <a:buFont typeface="Arial"/>
              <a:buChar char="•"/>
            </a:pPr>
            <a:r>
              <a:rPr lang="en-GB" sz="1400" dirty="0" smtClean="0">
                <a:latin typeface="Calibri" panose="020F0502020204030204" pitchFamily="34" charset="0"/>
              </a:rPr>
              <a:t>Single OSPF Area with full mesh of RSVP-TE LSPs between PEs.</a:t>
            </a:r>
          </a:p>
          <a:p>
            <a:pPr marL="742950" lvl="1" indent="-285750" algn="l">
              <a:buFont typeface="Arial"/>
              <a:buChar char="•"/>
            </a:pPr>
            <a:r>
              <a:rPr lang="en-GB" sz="1400" dirty="0" smtClean="0">
                <a:latin typeface="Calibri" panose="020F0502020204030204" pitchFamily="34" charset="0"/>
              </a:rPr>
              <a:t>PE31 only configured for IPVPN membership (no EVPN)</a:t>
            </a:r>
          </a:p>
          <a:p>
            <a:pPr marL="285750" indent="-285750" algn="l">
              <a:buFont typeface="Arial"/>
              <a:buChar char="•"/>
            </a:pPr>
            <a:r>
              <a:rPr lang="en-GB" sz="1400" dirty="0" smtClean="0">
                <a:latin typeface="Calibri" panose="020F0502020204030204" pitchFamily="34" charset="0"/>
              </a:rPr>
              <a:t>DC </a:t>
            </a:r>
          </a:p>
          <a:p>
            <a:pPr marL="742950" lvl="1" indent="-285750" algn="l">
              <a:buFont typeface="Arial"/>
              <a:buChar char="•"/>
            </a:pPr>
            <a:r>
              <a:rPr lang="en-GB" sz="1400" dirty="0" smtClean="0">
                <a:latin typeface="Calibri" panose="020F0502020204030204" pitchFamily="34" charset="0"/>
              </a:rPr>
              <a:t>CE10 – layer 2 switch, LAG to 2 PEs (no LACP) in DC1.</a:t>
            </a:r>
          </a:p>
          <a:p>
            <a:pPr marL="742950" lvl="1" indent="-285750" algn="l">
              <a:buFont typeface="Arial"/>
              <a:buChar char="•"/>
            </a:pPr>
            <a:r>
              <a:rPr lang="en-GB" sz="1400" dirty="0" smtClean="0">
                <a:latin typeface="Calibri" panose="020F0502020204030204" pitchFamily="34" charset="0"/>
              </a:rPr>
              <a:t>PE11 and PE12  – common Ethernet Segment Identifier (ESI) in “all-active” mode</a:t>
            </a:r>
          </a:p>
          <a:p>
            <a:pPr marL="742950" lvl="1" indent="-285750" algn="l">
              <a:buFont typeface="Arial"/>
              <a:buChar char="•"/>
            </a:pPr>
            <a:r>
              <a:rPr lang="en-GB" sz="1400" dirty="0" smtClean="0">
                <a:latin typeface="Calibri" panose="020F0502020204030204" pitchFamily="34" charset="0"/>
              </a:rPr>
              <a:t>                             – access interface in VLAN 100 in EVPN Instance (EVI1), type VLAN Base service</a:t>
            </a:r>
          </a:p>
          <a:p>
            <a:pPr marL="742950" lvl="1" indent="-285750" algn="l">
              <a:buFont typeface="Arial"/>
              <a:buChar char="•"/>
            </a:pPr>
            <a:r>
              <a:rPr lang="en-GB" sz="1400" dirty="0" smtClean="0">
                <a:latin typeface="Calibri" panose="020F0502020204030204" pitchFamily="34" charset="0"/>
              </a:rPr>
              <a:t>                             - VLAN 100 IRB in IPVPN (VPN1) configured as 100.1.1.1/24</a:t>
            </a:r>
            <a:r>
              <a:rPr lang="en-GB" sz="1400" dirty="0">
                <a:latin typeface="Calibri" panose="020F0502020204030204" pitchFamily="34" charset="0"/>
              </a:rPr>
              <a:t> </a:t>
            </a:r>
            <a:r>
              <a:rPr lang="en-GB" sz="1400" dirty="0" smtClean="0">
                <a:latin typeface="Calibri" panose="020F0502020204030204" pitchFamily="34" charset="0"/>
              </a:rPr>
              <a:t>with MAC 0x64:01:01:01</a:t>
            </a:r>
          </a:p>
          <a:p>
            <a:pPr marL="742950" lvl="1" indent="-285750" algn="l">
              <a:buFont typeface="Arial"/>
              <a:buChar char="•"/>
            </a:pPr>
            <a:r>
              <a:rPr lang="en-GB" sz="1400" dirty="0" smtClean="0">
                <a:latin typeface="Calibri" panose="020F0502020204030204" pitchFamily="34" charset="0"/>
              </a:rPr>
              <a:t>PE21 – configured for same EVI/IPVPN.  VLAN 100 IRB configured as 100.1.1.2/24 with MAC 0x64:01:01:02</a:t>
            </a:r>
          </a:p>
          <a:p>
            <a:pPr marL="285750" indent="-285750" algn="l">
              <a:buFont typeface="Arial"/>
              <a:buChar char="•"/>
            </a:pPr>
            <a:r>
              <a:rPr lang="en-GB" sz="1400" dirty="0" smtClean="0">
                <a:latin typeface="Calibri" panose="020F0502020204030204" pitchFamily="34" charset="0"/>
              </a:rPr>
              <a:t>Hosts</a:t>
            </a:r>
          </a:p>
          <a:p>
            <a:pPr marL="742950" lvl="1" indent="-285750" algn="l">
              <a:buFont typeface="Arial"/>
              <a:buChar char="•"/>
            </a:pPr>
            <a:r>
              <a:rPr lang="en-GB" sz="1400" dirty="0" smtClean="0">
                <a:latin typeface="Calibri" panose="020F0502020204030204" pitchFamily="34" charset="0"/>
              </a:rPr>
              <a:t>Tester ports on EVPN VLAN in DC1 and DC2.  Tester port at Remote Site.  Note IPs and MACs.</a:t>
            </a:r>
          </a:p>
        </p:txBody>
      </p:sp>
      <p:pic>
        <p:nvPicPr>
          <p:cNvPr id="4" name="Picture 3" descr="Junosphere_Cloud_sm.png"/>
          <p:cNvPicPr>
            <a:picLocks noChangeAspect="1"/>
          </p:cNvPicPr>
          <p:nvPr/>
        </p:nvPicPr>
        <p:blipFill>
          <a:blip r:embed="rId4" cstate="print">
            <a:grayscl/>
            <a:extLst>
              <a:ext uri="{28A0092B-C50C-407E-A947-70E740481C1C}">
                <a14:useLocalDpi xmlns:a14="http://schemas.microsoft.com/office/drawing/2010/main"/>
              </a:ext>
            </a:extLst>
          </a:blip>
          <a:srcRect/>
          <a:stretch>
            <a:fillRect/>
          </a:stretch>
        </p:blipFill>
        <p:spPr bwMode="auto">
          <a:xfrm>
            <a:off x="1173617" y="1594436"/>
            <a:ext cx="6026559" cy="1679820"/>
          </a:xfrm>
          <a:prstGeom prst="rect">
            <a:avLst/>
          </a:prstGeom>
          <a:noFill/>
          <a:ln w="9525">
            <a:noFill/>
            <a:miter lim="800000"/>
            <a:headEnd/>
            <a:tailEnd/>
          </a:ln>
        </p:spPr>
      </p:pic>
      <p:cxnSp>
        <p:nvCxnSpPr>
          <p:cNvPr id="5" name="Straight Connector 4"/>
          <p:cNvCxnSpPr>
            <a:endCxn id="10" idx="2"/>
          </p:cNvCxnSpPr>
          <p:nvPr/>
        </p:nvCxnSpPr>
        <p:spPr>
          <a:xfrm flipH="1" flipV="1">
            <a:off x="2104363" y="2951423"/>
            <a:ext cx="532497" cy="476379"/>
          </a:xfrm>
          <a:prstGeom prst="line">
            <a:avLst/>
          </a:prstGeom>
          <a:ln w="38100" cmpd="sng"/>
        </p:spPr>
        <p:style>
          <a:lnRef idx="1">
            <a:schemeClr val="dk1"/>
          </a:lnRef>
          <a:fillRef idx="0">
            <a:schemeClr val="dk1"/>
          </a:fillRef>
          <a:effectRef idx="0">
            <a:schemeClr val="dk1"/>
          </a:effectRef>
          <a:fontRef idx="minor">
            <a:schemeClr val="tx1"/>
          </a:fontRef>
        </p:style>
      </p:cxnSp>
      <p:cxnSp>
        <p:nvCxnSpPr>
          <p:cNvPr id="6" name="Straight Connector 5"/>
          <p:cNvCxnSpPr>
            <a:stCxn id="17" idx="1"/>
            <a:endCxn id="10" idx="0"/>
          </p:cNvCxnSpPr>
          <p:nvPr/>
        </p:nvCxnSpPr>
        <p:spPr>
          <a:xfrm flipH="1">
            <a:off x="2104363" y="1760634"/>
            <a:ext cx="2186804" cy="658611"/>
          </a:xfrm>
          <a:prstGeom prst="line">
            <a:avLst/>
          </a:prstGeom>
          <a:ln w="38100" cmpd="sng"/>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1920517" y="3317148"/>
            <a:ext cx="390200"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CE10</a:t>
            </a:r>
            <a:endParaRPr lang="en-US" sz="900" dirty="0">
              <a:latin typeface="Arial" pitchFamily="34" charset="0"/>
              <a:ea typeface="+mn-ea"/>
              <a:cs typeface="+mn-cs"/>
            </a:endParaRPr>
          </a:p>
        </p:txBody>
      </p:sp>
      <p:pic>
        <p:nvPicPr>
          <p:cNvPr id="10"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8043"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59850" y="24192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a:stCxn id="96" idx="0"/>
            <a:endCxn id="11" idx="2"/>
          </p:cNvCxnSpPr>
          <p:nvPr/>
        </p:nvCxnSpPr>
        <p:spPr>
          <a:xfrm flipV="1">
            <a:off x="2762202" y="2951423"/>
            <a:ext cx="513968" cy="449834"/>
          </a:xfrm>
          <a:prstGeom prst="line">
            <a:avLst/>
          </a:prstGeom>
          <a:ln w="38100" cmpd="sng"/>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73360" y="2669148"/>
            <a:ext cx="446468" cy="215444"/>
          </a:xfrm>
          <a:prstGeom prst="rect">
            <a:avLst/>
          </a:prstGeom>
          <a:solidFill>
            <a:srgbClr val="C9C9C9"/>
          </a:solidFill>
        </p:spPr>
        <p:txBody>
          <a:bodyPr wrap="square" rtlCol="0">
            <a:spAutoFit/>
          </a:bodyPr>
          <a:lstStyle/>
          <a:p>
            <a:r>
              <a:rPr lang="en-US" sz="800" dirty="0" smtClean="0">
                <a:latin typeface="Arial" pitchFamily="34" charset="0"/>
                <a:ea typeface="+mn-ea"/>
                <a:cs typeface="+mn-cs"/>
              </a:rPr>
              <a:t>PE11</a:t>
            </a:r>
            <a:endParaRPr lang="en-US" sz="1000" dirty="0">
              <a:latin typeface="Arial" pitchFamily="34" charset="0"/>
              <a:ea typeface="+mn-ea"/>
              <a:cs typeface="+mn-cs"/>
            </a:endParaRPr>
          </a:p>
        </p:txBody>
      </p:sp>
      <p:sp>
        <p:nvSpPr>
          <p:cNvPr id="14" name="TextBox 13"/>
          <p:cNvSpPr txBox="1"/>
          <p:nvPr/>
        </p:nvSpPr>
        <p:spPr>
          <a:xfrm>
            <a:off x="3044475" y="2656834"/>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PE12</a:t>
            </a:r>
            <a:endParaRPr lang="en-US" sz="1000" dirty="0">
              <a:latin typeface="Arial" pitchFamily="34" charset="0"/>
              <a:ea typeface="+mn-ea"/>
              <a:cs typeface="+mn-cs"/>
            </a:endParaRPr>
          </a:p>
        </p:txBody>
      </p:sp>
      <p:cxnSp>
        <p:nvCxnSpPr>
          <p:cNvPr id="16" name="Straight Connector 15"/>
          <p:cNvCxnSpPr>
            <a:stCxn id="17" idx="2"/>
            <a:endCxn id="11" idx="0"/>
          </p:cNvCxnSpPr>
          <p:nvPr/>
        </p:nvCxnSpPr>
        <p:spPr>
          <a:xfrm flipH="1">
            <a:off x="3276170" y="2026723"/>
            <a:ext cx="1331317" cy="392522"/>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17"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91167" y="1494545"/>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4386911" y="1745730"/>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PE31</a:t>
            </a:r>
            <a:endParaRPr lang="en-US" sz="1000" dirty="0">
              <a:latin typeface="Arial" pitchFamily="34" charset="0"/>
              <a:ea typeface="+mn-ea"/>
              <a:cs typeface="+mn-cs"/>
            </a:endParaRPr>
          </a:p>
        </p:txBody>
      </p:sp>
      <p:pic>
        <p:nvPicPr>
          <p:cNvPr id="22" name="Picture 7" descr="MX 480.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38986" y="2436940"/>
            <a:ext cx="632640" cy="532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Box 24"/>
          <p:cNvSpPr txBox="1"/>
          <p:nvPr/>
        </p:nvSpPr>
        <p:spPr>
          <a:xfrm>
            <a:off x="5724303" y="2686843"/>
            <a:ext cx="437941" cy="215444"/>
          </a:xfrm>
          <a:prstGeom prst="rect">
            <a:avLst/>
          </a:prstGeom>
          <a:solidFill>
            <a:srgbClr val="C9C9C9"/>
          </a:solidFill>
        </p:spPr>
        <p:txBody>
          <a:bodyPr wrap="none" rtlCol="0">
            <a:spAutoFit/>
          </a:bodyPr>
          <a:lstStyle/>
          <a:p>
            <a:r>
              <a:rPr lang="en-US" sz="800" dirty="0" smtClean="0">
                <a:latin typeface="Arial" pitchFamily="34" charset="0"/>
                <a:ea typeface="+mn-ea"/>
                <a:cs typeface="+mn-cs"/>
              </a:rPr>
              <a:t>PE21</a:t>
            </a:r>
            <a:endParaRPr lang="en-US" sz="1000" dirty="0">
              <a:latin typeface="Arial" pitchFamily="34" charset="0"/>
              <a:ea typeface="+mn-ea"/>
              <a:cs typeface="+mn-cs"/>
            </a:endParaRPr>
          </a:p>
        </p:txBody>
      </p:sp>
      <p:cxnSp>
        <p:nvCxnSpPr>
          <p:cNvPr id="27" name="Straight Connector 26"/>
          <p:cNvCxnSpPr>
            <a:stCxn id="17" idx="3"/>
            <a:endCxn id="22" idx="0"/>
          </p:cNvCxnSpPr>
          <p:nvPr/>
        </p:nvCxnSpPr>
        <p:spPr>
          <a:xfrm>
            <a:off x="4923807" y="1760634"/>
            <a:ext cx="1031499" cy="676306"/>
          </a:xfrm>
          <a:prstGeom prst="line">
            <a:avLst/>
          </a:prstGeom>
          <a:ln w="38100" cmpd="sng"/>
        </p:spPr>
        <p:style>
          <a:lnRef idx="1">
            <a:schemeClr val="dk1"/>
          </a:lnRef>
          <a:fillRef idx="0">
            <a:schemeClr val="dk1"/>
          </a:fillRef>
          <a:effectRef idx="0">
            <a:schemeClr val="dk1"/>
          </a:effectRef>
          <a:fontRef idx="minor">
            <a:schemeClr val="tx1"/>
          </a:fontRef>
        </p:style>
      </p:cxnSp>
      <p:sp>
        <p:nvSpPr>
          <p:cNvPr id="30" name="TextBox 29"/>
          <p:cNvSpPr txBox="1"/>
          <p:nvPr/>
        </p:nvSpPr>
        <p:spPr>
          <a:xfrm>
            <a:off x="3907187" y="2332378"/>
            <a:ext cx="1361270" cy="523220"/>
          </a:xfrm>
          <a:prstGeom prst="rect">
            <a:avLst/>
          </a:prstGeom>
          <a:noFill/>
        </p:spPr>
        <p:txBody>
          <a:bodyPr wrap="none" rtlCol="0">
            <a:spAutoFit/>
          </a:bodyPr>
          <a:lstStyle/>
          <a:p>
            <a:r>
              <a:rPr lang="en-US" sz="1400" dirty="0" smtClean="0"/>
              <a:t>IP/MPLS Core</a:t>
            </a:r>
          </a:p>
          <a:p>
            <a:r>
              <a:rPr lang="en-US" sz="1400" dirty="0" smtClean="0"/>
              <a:t>with MP-BGP</a:t>
            </a:r>
            <a:endParaRPr lang="en-US" sz="1400" dirty="0"/>
          </a:p>
        </p:txBody>
      </p:sp>
      <p:pic>
        <p:nvPicPr>
          <p:cNvPr id="31" name="Picture 12" descr="tester_grey"/>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89204" y="1089962"/>
            <a:ext cx="441657" cy="310560"/>
          </a:xfrm>
          <a:prstGeom prst="rect">
            <a:avLst/>
          </a:prstGeom>
          <a:noFill/>
          <a:extLst>
            <a:ext uri="{909E8E84-426E-40DD-AFC4-6F175D3DCCD1}">
              <a14:hiddenFill xmlns:a14="http://schemas.microsoft.com/office/drawing/2010/main">
                <a:solidFill>
                  <a:srgbClr val="FFFFFF"/>
                </a:solidFill>
              </a14:hiddenFill>
            </a:ext>
          </a:extLst>
        </p:spPr>
      </p:pic>
      <p:cxnSp>
        <p:nvCxnSpPr>
          <p:cNvPr id="32" name="Straight Connector 31"/>
          <p:cNvCxnSpPr>
            <a:stCxn id="17" idx="0"/>
            <a:endCxn id="31" idx="2"/>
          </p:cNvCxnSpPr>
          <p:nvPr/>
        </p:nvCxnSpPr>
        <p:spPr>
          <a:xfrm flipV="1">
            <a:off x="4607487" y="1400522"/>
            <a:ext cx="2546" cy="94023"/>
          </a:xfrm>
          <a:prstGeom prst="line">
            <a:avLst/>
          </a:prstGeom>
          <a:ln w="12700" cmpd="sng"/>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1213640" y="2298362"/>
            <a:ext cx="593432" cy="338554"/>
          </a:xfrm>
          <a:prstGeom prst="rect">
            <a:avLst/>
          </a:prstGeom>
          <a:noFill/>
        </p:spPr>
        <p:txBody>
          <a:bodyPr wrap="none" rtlCol="0">
            <a:spAutoFit/>
          </a:bodyPr>
          <a:lstStyle/>
          <a:p>
            <a:r>
              <a:rPr lang="en-US" sz="1600" dirty="0" smtClean="0"/>
              <a:t>DC1</a:t>
            </a:r>
            <a:endParaRPr lang="en-US" sz="1600" dirty="0"/>
          </a:p>
        </p:txBody>
      </p:sp>
      <p:sp>
        <p:nvSpPr>
          <p:cNvPr id="39" name="TextBox 38"/>
          <p:cNvSpPr txBox="1"/>
          <p:nvPr/>
        </p:nvSpPr>
        <p:spPr>
          <a:xfrm>
            <a:off x="6277932" y="2305983"/>
            <a:ext cx="593432" cy="338554"/>
          </a:xfrm>
          <a:prstGeom prst="rect">
            <a:avLst/>
          </a:prstGeom>
          <a:noFill/>
        </p:spPr>
        <p:txBody>
          <a:bodyPr wrap="none" rtlCol="0">
            <a:spAutoFit/>
          </a:bodyPr>
          <a:lstStyle/>
          <a:p>
            <a:r>
              <a:rPr lang="en-US" sz="1600" dirty="0" smtClean="0"/>
              <a:t>DC2</a:t>
            </a:r>
            <a:endParaRPr lang="en-US" sz="1600" dirty="0"/>
          </a:p>
        </p:txBody>
      </p:sp>
      <p:grpSp>
        <p:nvGrpSpPr>
          <p:cNvPr id="40" name="Group 39"/>
          <p:cNvGrpSpPr/>
          <p:nvPr/>
        </p:nvGrpSpPr>
        <p:grpSpPr>
          <a:xfrm>
            <a:off x="1752866" y="2435671"/>
            <a:ext cx="409189" cy="214524"/>
            <a:chOff x="1224314" y="3414712"/>
            <a:chExt cx="409189" cy="214524"/>
          </a:xfrm>
        </p:grpSpPr>
        <p:sp>
          <p:nvSpPr>
            <p:cNvPr id="41" name="Oval 40"/>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2" name="TextBox 41"/>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44" name="Group 43"/>
          <p:cNvGrpSpPr/>
          <p:nvPr/>
        </p:nvGrpSpPr>
        <p:grpSpPr>
          <a:xfrm>
            <a:off x="2042491" y="2434751"/>
            <a:ext cx="451136" cy="215444"/>
            <a:chOff x="713561" y="3323639"/>
            <a:chExt cx="451136" cy="215444"/>
          </a:xfrm>
        </p:grpSpPr>
        <p:sp>
          <p:nvSpPr>
            <p:cNvPr id="45" name="Oval 44"/>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TextBox 45"/>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47" name="Group 46"/>
          <p:cNvGrpSpPr/>
          <p:nvPr/>
        </p:nvGrpSpPr>
        <p:grpSpPr>
          <a:xfrm>
            <a:off x="2906302" y="2421592"/>
            <a:ext cx="409189" cy="214524"/>
            <a:chOff x="1224314" y="3414712"/>
            <a:chExt cx="409189" cy="214524"/>
          </a:xfrm>
        </p:grpSpPr>
        <p:sp>
          <p:nvSpPr>
            <p:cNvPr id="48" name="Oval 47"/>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9" name="TextBox 48"/>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0" name="Group 49"/>
          <p:cNvGrpSpPr/>
          <p:nvPr/>
        </p:nvGrpSpPr>
        <p:grpSpPr>
          <a:xfrm>
            <a:off x="3195927" y="2420672"/>
            <a:ext cx="451136" cy="215444"/>
            <a:chOff x="713561" y="3323639"/>
            <a:chExt cx="451136" cy="215444"/>
          </a:xfrm>
        </p:grpSpPr>
        <p:sp>
          <p:nvSpPr>
            <p:cNvPr id="51" name="Oval 50"/>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2" name="TextBox 51"/>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53" name="Group 52"/>
          <p:cNvGrpSpPr/>
          <p:nvPr/>
        </p:nvGrpSpPr>
        <p:grpSpPr>
          <a:xfrm>
            <a:off x="5591083" y="2452693"/>
            <a:ext cx="409189" cy="214524"/>
            <a:chOff x="1224314" y="3414712"/>
            <a:chExt cx="409189" cy="214524"/>
          </a:xfrm>
        </p:grpSpPr>
        <p:sp>
          <p:nvSpPr>
            <p:cNvPr id="54" name="Oval 53"/>
            <p:cNvSpPr/>
            <p:nvPr/>
          </p:nvSpPr>
          <p:spPr>
            <a:xfrm>
              <a:off x="1284823" y="3437721"/>
              <a:ext cx="276704" cy="165956"/>
            </a:xfrm>
            <a:prstGeom prst="ellipse">
              <a:avLst/>
            </a:prstGeom>
            <a:solidFill>
              <a:schemeClr val="accent4">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TextBox 54"/>
            <p:cNvSpPr txBox="1"/>
            <p:nvPr/>
          </p:nvSpPr>
          <p:spPr>
            <a:xfrm>
              <a:off x="1224314" y="3414712"/>
              <a:ext cx="409189" cy="214524"/>
            </a:xfrm>
            <a:prstGeom prst="rect">
              <a:avLst/>
            </a:prstGeom>
            <a:noFill/>
          </p:spPr>
          <p:txBody>
            <a:bodyPr wrap="square" rtlCol="0">
              <a:spAutoFit/>
            </a:bodyPr>
            <a:lstStyle/>
            <a:p>
              <a:r>
                <a:rPr lang="en-US" sz="800" dirty="0" smtClean="0"/>
                <a:t>EVI1</a:t>
              </a:r>
              <a:endParaRPr lang="en-US" sz="1000" dirty="0"/>
            </a:p>
          </p:txBody>
        </p:sp>
      </p:grpSp>
      <p:grpSp>
        <p:nvGrpSpPr>
          <p:cNvPr id="56" name="Group 55"/>
          <p:cNvGrpSpPr/>
          <p:nvPr/>
        </p:nvGrpSpPr>
        <p:grpSpPr>
          <a:xfrm>
            <a:off x="5880708" y="2451773"/>
            <a:ext cx="451136" cy="215444"/>
            <a:chOff x="713561" y="3323639"/>
            <a:chExt cx="451136" cy="215444"/>
          </a:xfrm>
        </p:grpSpPr>
        <p:sp>
          <p:nvSpPr>
            <p:cNvPr id="57" name="Oval 56"/>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8" name="TextBox 57"/>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grpSp>
        <p:nvGrpSpPr>
          <p:cNvPr id="65" name="Group 64"/>
          <p:cNvGrpSpPr/>
          <p:nvPr/>
        </p:nvGrpSpPr>
        <p:grpSpPr>
          <a:xfrm>
            <a:off x="4388516" y="1491932"/>
            <a:ext cx="451136" cy="215444"/>
            <a:chOff x="713561" y="3323639"/>
            <a:chExt cx="451136" cy="215444"/>
          </a:xfrm>
        </p:grpSpPr>
        <p:sp>
          <p:nvSpPr>
            <p:cNvPr id="66" name="Oval 65"/>
            <p:cNvSpPr/>
            <p:nvPr/>
          </p:nvSpPr>
          <p:spPr>
            <a:xfrm>
              <a:off x="773178" y="3347126"/>
              <a:ext cx="325578" cy="172365"/>
            </a:xfrm>
            <a:prstGeom prst="ellipse">
              <a:avLst/>
            </a:prstGeom>
            <a:solidFill>
              <a:srgbClr val="92D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7" name="TextBox 66"/>
            <p:cNvSpPr txBox="1"/>
            <p:nvPr/>
          </p:nvSpPr>
          <p:spPr>
            <a:xfrm>
              <a:off x="713561" y="3323639"/>
              <a:ext cx="451136" cy="215444"/>
            </a:xfrm>
            <a:prstGeom prst="rect">
              <a:avLst/>
            </a:prstGeom>
            <a:noFill/>
          </p:spPr>
          <p:txBody>
            <a:bodyPr wrap="square" rtlCol="0">
              <a:spAutoFit/>
            </a:bodyPr>
            <a:lstStyle/>
            <a:p>
              <a:r>
                <a:rPr lang="en-US" sz="800" dirty="0" smtClean="0"/>
                <a:t>VPN1</a:t>
              </a:r>
              <a:endParaRPr lang="en-US" sz="1000" dirty="0"/>
            </a:p>
          </p:txBody>
        </p:sp>
      </p:grpSp>
      <p:cxnSp>
        <p:nvCxnSpPr>
          <p:cNvPr id="69" name="Straight Connector 68"/>
          <p:cNvCxnSpPr>
            <a:stCxn id="11" idx="1"/>
            <a:endCxn id="10" idx="3"/>
          </p:cNvCxnSpPr>
          <p:nvPr/>
        </p:nvCxnSpPr>
        <p:spPr>
          <a:xfrm flipH="1">
            <a:off x="2420683" y="2685334"/>
            <a:ext cx="539167" cy="0"/>
          </a:xfrm>
          <a:prstGeom prst="line">
            <a:avLst/>
          </a:prstGeom>
          <a:ln w="38100" cmpd="sng"/>
        </p:spPr>
        <p:style>
          <a:lnRef idx="1">
            <a:schemeClr val="dk1"/>
          </a:lnRef>
          <a:fillRef idx="0">
            <a:schemeClr val="dk1"/>
          </a:fillRef>
          <a:effectRef idx="0">
            <a:schemeClr val="dk1"/>
          </a:effectRef>
          <a:fontRef idx="minor">
            <a:schemeClr val="tx1"/>
          </a:fontRef>
        </p:style>
      </p:cxnSp>
      <p:sp>
        <p:nvSpPr>
          <p:cNvPr id="72" name="TextBox 71"/>
          <p:cNvSpPr txBox="1"/>
          <p:nvPr/>
        </p:nvSpPr>
        <p:spPr>
          <a:xfrm>
            <a:off x="2479583" y="3101704"/>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74" name="TextBox 73"/>
          <p:cNvSpPr txBox="1"/>
          <p:nvPr/>
        </p:nvSpPr>
        <p:spPr>
          <a:xfrm>
            <a:off x="3548397" y="1069669"/>
            <a:ext cx="781367" cy="338554"/>
          </a:xfrm>
          <a:prstGeom prst="rect">
            <a:avLst/>
          </a:prstGeom>
          <a:solidFill>
            <a:srgbClr val="C9C9C9"/>
          </a:solidFill>
        </p:spPr>
        <p:txBody>
          <a:bodyPr wrap="square" rtlCol="0">
            <a:spAutoFit/>
          </a:bodyPr>
          <a:lstStyle/>
          <a:p>
            <a:pPr algn="r"/>
            <a:r>
              <a:rPr lang="en-CA" altLang="en-US" sz="800" dirty="0" smtClean="0"/>
              <a:t>TP3</a:t>
            </a:r>
            <a:endParaRPr lang="en-CA" altLang="en-US" sz="800" dirty="0"/>
          </a:p>
          <a:p>
            <a:pPr algn="r"/>
            <a:r>
              <a:rPr lang="en-CA" altLang="en-US" sz="800" dirty="0" smtClean="0"/>
              <a:t>31.1.1.2/24</a:t>
            </a:r>
            <a:endParaRPr lang="en-US" altLang="en-US" sz="800" dirty="0"/>
          </a:p>
        </p:txBody>
      </p:sp>
      <p:sp>
        <p:nvSpPr>
          <p:cNvPr id="75" name="TextBox 74"/>
          <p:cNvSpPr txBox="1"/>
          <p:nvPr/>
        </p:nvSpPr>
        <p:spPr>
          <a:xfrm>
            <a:off x="4819586" y="925466"/>
            <a:ext cx="1370888" cy="338554"/>
          </a:xfrm>
          <a:prstGeom prst="rect">
            <a:avLst/>
          </a:prstGeom>
          <a:noFill/>
        </p:spPr>
        <p:txBody>
          <a:bodyPr wrap="none" rtlCol="0">
            <a:spAutoFit/>
          </a:bodyPr>
          <a:lstStyle/>
          <a:p>
            <a:r>
              <a:rPr lang="en-US" sz="1600" dirty="0" smtClean="0"/>
              <a:t>Remote Site</a:t>
            </a:r>
            <a:endParaRPr lang="en-US" sz="1600" dirty="0"/>
          </a:p>
        </p:txBody>
      </p:sp>
      <p:sp>
        <p:nvSpPr>
          <p:cNvPr id="77" name="TextBox 76"/>
          <p:cNvSpPr txBox="1"/>
          <p:nvPr/>
        </p:nvSpPr>
        <p:spPr>
          <a:xfrm>
            <a:off x="2332370" y="2883210"/>
            <a:ext cx="639919" cy="215444"/>
          </a:xfrm>
          <a:prstGeom prst="rect">
            <a:avLst/>
          </a:prstGeom>
          <a:noFill/>
        </p:spPr>
        <p:txBody>
          <a:bodyPr wrap="none" rtlCol="0">
            <a:spAutoFit/>
          </a:bodyPr>
          <a:lstStyle/>
          <a:p>
            <a:r>
              <a:rPr lang="en-US" sz="800" dirty="0" smtClean="0">
                <a:solidFill>
                  <a:srgbClr val="0070C0"/>
                </a:solidFill>
              </a:rPr>
              <a:t>ESI 11:12</a:t>
            </a:r>
            <a:endParaRPr lang="en-US" sz="800" dirty="0">
              <a:solidFill>
                <a:srgbClr val="0070C0"/>
              </a:solidFill>
            </a:endParaRPr>
          </a:p>
        </p:txBody>
      </p:sp>
      <p:pic>
        <p:nvPicPr>
          <p:cNvPr id="79" name="Picture 18" descr="tester_corp_t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84937" y="3654046"/>
            <a:ext cx="442347" cy="311045"/>
          </a:xfrm>
          <a:prstGeom prst="rect">
            <a:avLst/>
          </a:prstGeom>
          <a:noFill/>
          <a:extLst>
            <a:ext uri="{909E8E84-426E-40DD-AFC4-6F175D3DCCD1}">
              <a14:hiddenFill xmlns:a14="http://schemas.microsoft.com/office/drawing/2010/main">
                <a:solidFill>
                  <a:srgbClr val="FFFFFF"/>
                </a:solidFill>
              </a14:hiddenFill>
            </a:ext>
          </a:extLst>
        </p:spPr>
      </p:pic>
      <p:cxnSp>
        <p:nvCxnSpPr>
          <p:cNvPr id="80" name="Straight Connector 79"/>
          <p:cNvCxnSpPr>
            <a:stCxn id="79" idx="0"/>
            <a:endCxn id="96" idx="2"/>
          </p:cNvCxnSpPr>
          <p:nvPr/>
        </p:nvCxnSpPr>
        <p:spPr>
          <a:xfrm flipV="1">
            <a:off x="2706111" y="3532380"/>
            <a:ext cx="56091" cy="121666"/>
          </a:xfrm>
          <a:prstGeom prst="line">
            <a:avLst/>
          </a:prstGeom>
          <a:ln w="12700" cmpd="sng"/>
        </p:spPr>
        <p:style>
          <a:lnRef idx="1">
            <a:schemeClr val="dk1"/>
          </a:lnRef>
          <a:fillRef idx="0">
            <a:schemeClr val="dk1"/>
          </a:fillRef>
          <a:effectRef idx="0">
            <a:schemeClr val="dk1"/>
          </a:effectRef>
          <a:fontRef idx="minor">
            <a:schemeClr val="tx1"/>
          </a:fontRef>
        </p:style>
      </p:cxnSp>
      <p:sp>
        <p:nvSpPr>
          <p:cNvPr id="81" name="TextBox 80"/>
          <p:cNvSpPr txBox="1"/>
          <p:nvPr/>
        </p:nvSpPr>
        <p:spPr>
          <a:xfrm>
            <a:off x="1528550" y="3593213"/>
            <a:ext cx="892296" cy="584775"/>
          </a:xfrm>
          <a:prstGeom prst="rect">
            <a:avLst/>
          </a:prstGeom>
          <a:solidFill>
            <a:srgbClr val="C9C9C9"/>
          </a:solidFill>
        </p:spPr>
        <p:txBody>
          <a:bodyPr wrap="square" rtlCol="0">
            <a:spAutoFit/>
          </a:bodyPr>
          <a:lstStyle/>
          <a:p>
            <a:pPr algn="r"/>
            <a:r>
              <a:rPr lang="en-CA" altLang="en-US" sz="800" dirty="0" smtClean="0"/>
              <a:t>TP1</a:t>
            </a:r>
            <a:endParaRPr lang="en-CA" altLang="en-US" sz="800" dirty="0"/>
          </a:p>
          <a:p>
            <a:pPr algn="r"/>
            <a:r>
              <a:rPr lang="en-CA" altLang="en-US" sz="800" dirty="0" smtClean="0"/>
              <a:t>100.1.1.10</a:t>
            </a:r>
          </a:p>
          <a:p>
            <a:pPr algn="r"/>
            <a:r>
              <a:rPr lang="en-US" sz="800" b="0" dirty="0" smtClean="0"/>
              <a:t>0x10</a:t>
            </a:r>
          </a:p>
          <a:p>
            <a:pPr algn="r"/>
            <a:r>
              <a:rPr lang="en-US" altLang="en-US" sz="800" dirty="0" smtClean="0"/>
              <a:t>DG: .1</a:t>
            </a:r>
            <a:endParaRPr lang="en-US" altLang="en-US" sz="800" dirty="0"/>
          </a:p>
        </p:txBody>
      </p:sp>
      <p:cxnSp>
        <p:nvCxnSpPr>
          <p:cNvPr id="93" name="Straight Connector 92"/>
          <p:cNvCxnSpPr>
            <a:stCxn id="22" idx="2"/>
            <a:endCxn id="110" idx="0"/>
          </p:cNvCxnSpPr>
          <p:nvPr/>
        </p:nvCxnSpPr>
        <p:spPr>
          <a:xfrm>
            <a:off x="5955306" y="2969118"/>
            <a:ext cx="516" cy="432234"/>
          </a:xfrm>
          <a:prstGeom prst="line">
            <a:avLst/>
          </a:prstGeom>
          <a:ln w="38100" cmpd="sng"/>
        </p:spPr>
        <p:style>
          <a:lnRef idx="1">
            <a:schemeClr val="dk1"/>
          </a:lnRef>
          <a:fillRef idx="0">
            <a:schemeClr val="dk1"/>
          </a:fillRef>
          <a:effectRef idx="0">
            <a:schemeClr val="dk1"/>
          </a:effectRef>
          <a:fontRef idx="minor">
            <a:schemeClr val="tx1"/>
          </a:fontRef>
        </p:style>
      </p:cxnSp>
      <p:pic>
        <p:nvPicPr>
          <p:cNvPr id="96" name="Picture 9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28477" y="3401257"/>
            <a:ext cx="867450" cy="131123"/>
          </a:xfrm>
          <a:prstGeom prst="rect">
            <a:avLst/>
          </a:prstGeom>
        </p:spPr>
      </p:pic>
      <p:pic>
        <p:nvPicPr>
          <p:cNvPr id="110" name="Picture 10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22097" y="3401352"/>
            <a:ext cx="867450" cy="131123"/>
          </a:xfrm>
          <a:prstGeom prst="rect">
            <a:avLst/>
          </a:prstGeom>
        </p:spPr>
      </p:pic>
      <p:sp>
        <p:nvSpPr>
          <p:cNvPr id="112" name="TextBox 111"/>
          <p:cNvSpPr txBox="1"/>
          <p:nvPr/>
        </p:nvSpPr>
        <p:spPr>
          <a:xfrm>
            <a:off x="5905125" y="3137829"/>
            <a:ext cx="426719" cy="215444"/>
          </a:xfrm>
          <a:prstGeom prst="rect">
            <a:avLst/>
          </a:prstGeom>
          <a:noFill/>
        </p:spPr>
        <p:txBody>
          <a:bodyPr wrap="none" rtlCol="0">
            <a:spAutoFit/>
          </a:bodyPr>
          <a:lstStyle/>
          <a:p>
            <a:r>
              <a:rPr lang="en-US" sz="800" dirty="0" smtClean="0">
                <a:solidFill>
                  <a:srgbClr val="0070C0"/>
                </a:solidFill>
              </a:rPr>
              <a:t>V100</a:t>
            </a:r>
            <a:endParaRPr lang="en-US" sz="800" dirty="0">
              <a:solidFill>
                <a:srgbClr val="0070C0"/>
              </a:solidFill>
            </a:endParaRPr>
          </a:p>
        </p:txBody>
      </p:sp>
      <p:sp>
        <p:nvSpPr>
          <p:cNvPr id="113" name="TextBox 112"/>
          <p:cNvSpPr txBox="1"/>
          <p:nvPr/>
        </p:nvSpPr>
        <p:spPr>
          <a:xfrm>
            <a:off x="5088373" y="3258697"/>
            <a:ext cx="380892" cy="184666"/>
          </a:xfrm>
          <a:prstGeom prst="rect">
            <a:avLst/>
          </a:prstGeom>
          <a:solidFill>
            <a:srgbClr val="C9C9C9"/>
          </a:solidFill>
        </p:spPr>
        <p:txBody>
          <a:bodyPr wrap="square" rtlCol="0">
            <a:spAutoFit/>
          </a:bodyPr>
          <a:lstStyle/>
          <a:p>
            <a:r>
              <a:rPr lang="en-US" sz="600" dirty="0" smtClean="0">
                <a:latin typeface="Arial" pitchFamily="34" charset="0"/>
                <a:ea typeface="+mn-ea"/>
                <a:cs typeface="+mn-cs"/>
              </a:rPr>
              <a:t>CE20</a:t>
            </a:r>
            <a:endParaRPr lang="en-US" sz="900" dirty="0">
              <a:latin typeface="Arial" pitchFamily="34" charset="0"/>
              <a:ea typeface="+mn-ea"/>
              <a:cs typeface="+mn-cs"/>
            </a:endParaRPr>
          </a:p>
        </p:txBody>
      </p:sp>
      <p:cxnSp>
        <p:nvCxnSpPr>
          <p:cNvPr id="60" name="Straight Connector 59"/>
          <p:cNvCxnSpPr/>
          <p:nvPr/>
        </p:nvCxnSpPr>
        <p:spPr>
          <a:xfrm flipH="1" flipV="1">
            <a:off x="6089151" y="2950021"/>
            <a:ext cx="646921" cy="510448"/>
          </a:xfrm>
          <a:prstGeom prst="line">
            <a:avLst/>
          </a:prstGeom>
          <a:ln w="12700" cmpd="sng"/>
        </p:spPr>
        <p:style>
          <a:lnRef idx="1">
            <a:schemeClr val="dk1"/>
          </a:lnRef>
          <a:fillRef idx="0">
            <a:schemeClr val="dk1"/>
          </a:fillRef>
          <a:effectRef idx="0">
            <a:schemeClr val="dk1"/>
          </a:effectRef>
          <a:fontRef idx="minor">
            <a:schemeClr val="tx1"/>
          </a:fontRef>
        </p:style>
      </p:cxnSp>
      <p:sp>
        <p:nvSpPr>
          <p:cNvPr id="61" name="TextBox 60"/>
          <p:cNvSpPr txBox="1"/>
          <p:nvPr/>
        </p:nvSpPr>
        <p:spPr>
          <a:xfrm>
            <a:off x="7026622" y="3186761"/>
            <a:ext cx="1071598" cy="584775"/>
          </a:xfrm>
          <a:prstGeom prst="rect">
            <a:avLst/>
          </a:prstGeom>
          <a:solidFill>
            <a:srgbClr val="C9C9C9"/>
          </a:solidFill>
        </p:spPr>
        <p:txBody>
          <a:bodyPr wrap="square" rtlCol="0">
            <a:spAutoFit/>
          </a:bodyPr>
          <a:lstStyle/>
          <a:p>
            <a:r>
              <a:rPr lang="en-CA" altLang="en-US" sz="800" dirty="0" smtClean="0"/>
              <a:t>TP2</a:t>
            </a:r>
            <a:endParaRPr lang="en-CA" altLang="en-US" sz="800" dirty="0"/>
          </a:p>
          <a:p>
            <a:r>
              <a:rPr lang="en-CA" altLang="en-US" sz="800" dirty="0" smtClean="0"/>
              <a:t>100.1.1.20-.23</a:t>
            </a:r>
          </a:p>
          <a:p>
            <a:r>
              <a:rPr lang="en-US" sz="800" b="0" dirty="0" smtClean="0"/>
              <a:t>0x64:01:01:20-23</a:t>
            </a:r>
          </a:p>
          <a:p>
            <a:r>
              <a:rPr lang="en-US" altLang="en-US" sz="800" dirty="0" smtClean="0"/>
              <a:t>DG: .2</a:t>
            </a:r>
            <a:endParaRPr lang="en-US" altLang="en-US" sz="800" dirty="0"/>
          </a:p>
        </p:txBody>
      </p:sp>
      <p:pic>
        <p:nvPicPr>
          <p:cNvPr id="59" name="Picture 18" descr="tester_corp_teal"/>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25985" y="3300615"/>
            <a:ext cx="442347" cy="311045"/>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90027866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EVPN Instance (EVI) Configuration</a:t>
            </a:r>
            <a:endParaRPr lang="en-US" dirty="0"/>
          </a:p>
        </p:txBody>
      </p:sp>
      <p:sp>
        <p:nvSpPr>
          <p:cNvPr id="4" name="TextBox 3"/>
          <p:cNvSpPr txBox="1"/>
          <p:nvPr/>
        </p:nvSpPr>
        <p:spPr>
          <a:xfrm>
            <a:off x="476250" y="1189704"/>
            <a:ext cx="8335241" cy="4785926"/>
          </a:xfrm>
          <a:prstGeom prst="rect">
            <a:avLst/>
          </a:prstGeom>
          <a:noFill/>
        </p:spPr>
        <p:txBody>
          <a:bodyPr wrap="square" rtlCol="0">
            <a:spAutoFit/>
          </a:bodyPr>
          <a:lstStyle/>
          <a:p>
            <a:pPr marL="285750" indent="-285750">
              <a:spcBef>
                <a:spcPts val="0"/>
              </a:spcBef>
              <a:buFont typeface="Arial" panose="020B0604020202020204" pitchFamily="34" charset="0"/>
              <a:buChar char="•"/>
            </a:pPr>
            <a:r>
              <a:rPr lang="en-US" dirty="0" smtClean="0"/>
              <a:t>In this Use Case the </a:t>
            </a:r>
            <a:r>
              <a:rPr lang="en-US" b="1" dirty="0" smtClean="0"/>
              <a:t>VLAN Base Service Interface </a:t>
            </a:r>
            <a:r>
              <a:rPr lang="en-US" dirty="0" smtClean="0"/>
              <a:t>is used</a:t>
            </a:r>
          </a:p>
          <a:p>
            <a:pPr marL="742950" lvl="1" indent="-285750">
              <a:spcBef>
                <a:spcPts val="0"/>
              </a:spcBef>
              <a:buFont typeface="Arial" panose="020B0604020202020204" pitchFamily="34" charset="0"/>
              <a:buChar char="•"/>
            </a:pPr>
            <a:r>
              <a:rPr lang="en-US" dirty="0" smtClean="0"/>
              <a:t>Single VLAN per EVI </a:t>
            </a:r>
          </a:p>
          <a:p>
            <a:pPr marL="742950" lvl="1" indent="-285750">
              <a:spcBef>
                <a:spcPts val="0"/>
              </a:spcBef>
              <a:buFont typeface="Arial" panose="020B0604020202020204" pitchFamily="34" charset="0"/>
              <a:buChar char="•"/>
            </a:pPr>
            <a:r>
              <a:rPr lang="en-US" dirty="0" smtClean="0"/>
              <a:t>“instance-type” is “</a:t>
            </a:r>
            <a:r>
              <a:rPr lang="en-US" dirty="0" err="1" smtClean="0"/>
              <a:t>evpn</a:t>
            </a:r>
            <a:r>
              <a:rPr lang="en-US" dirty="0" smtClean="0"/>
              <a:t>”, contains VLAN Id, and access interface(s)</a:t>
            </a:r>
          </a:p>
          <a:p>
            <a:pPr marL="742950" lvl="1" indent="-285750">
              <a:spcBef>
                <a:spcPts val="0"/>
              </a:spcBef>
              <a:buFont typeface="Arial" panose="020B0604020202020204" pitchFamily="34" charset="0"/>
              <a:buChar char="•"/>
            </a:pPr>
            <a:endParaRPr lang="en-US" dirty="0"/>
          </a:p>
          <a:p>
            <a:pPr lvl="1">
              <a:spcBef>
                <a:spcPts val="0"/>
              </a:spcBef>
            </a:pPr>
            <a:r>
              <a:rPr lang="en-US" sz="1100" dirty="0">
                <a:latin typeface="Courier New" panose="02070309020205020404" pitchFamily="49" charset="0"/>
                <a:cs typeface="Courier New" panose="02070309020205020404" pitchFamily="49" charset="0"/>
              </a:rPr>
              <a:t>jcladmin@PE11&gt; show configuration</a:t>
            </a:r>
          </a:p>
          <a:p>
            <a:pPr lvl="1">
              <a:spcBef>
                <a:spcPts val="0"/>
              </a:spcBef>
            </a:pPr>
            <a:r>
              <a:rPr lang="en-US" sz="1100" dirty="0" smtClean="0">
                <a:latin typeface="Courier New" panose="02070309020205020404" pitchFamily="49" charset="0"/>
                <a:cs typeface="Courier New" panose="02070309020205020404" pitchFamily="49" charset="0"/>
              </a:rPr>
              <a:t>&lt;snip&gt;</a:t>
            </a:r>
          </a:p>
          <a:p>
            <a:pPr lvl="1">
              <a:spcBef>
                <a:spcPts val="0"/>
              </a:spcBef>
            </a:pPr>
            <a:r>
              <a:rPr lang="en-US" sz="1100" dirty="0" smtClean="0">
                <a:latin typeface="Courier New" panose="02070309020205020404" pitchFamily="49" charset="0"/>
                <a:cs typeface="Courier New" panose="02070309020205020404" pitchFamily="49" charset="0"/>
              </a:rPr>
              <a:t>routing-instances </a:t>
            </a:r>
            <a:r>
              <a:rPr lang="en-US" sz="1100" dirty="0">
                <a:latin typeface="Courier New" panose="02070309020205020404" pitchFamily="49" charset="0"/>
                <a:cs typeface="Courier New" panose="02070309020205020404" pitchFamily="49" charset="0"/>
              </a:rPr>
              <a:t>{</a:t>
            </a:r>
          </a:p>
          <a:p>
            <a:pPr lvl="1">
              <a:spcBef>
                <a:spcPts val="0"/>
              </a:spcBef>
            </a:pPr>
            <a:r>
              <a:rPr lang="en-US" sz="1100" dirty="0">
                <a:latin typeface="Courier New" panose="02070309020205020404" pitchFamily="49" charset="0"/>
                <a:cs typeface="Courier New" panose="02070309020205020404" pitchFamily="49" charset="0"/>
              </a:rPr>
              <a:t>    EVPN-1 {</a:t>
            </a:r>
          </a:p>
          <a:p>
            <a:pPr lvl="1">
              <a:spcBef>
                <a:spcPts val="0"/>
              </a:spcBef>
            </a:pPr>
            <a:r>
              <a:rPr lang="en-US" sz="1100" b="1" dirty="0">
                <a:latin typeface="Courier New" panose="02070309020205020404" pitchFamily="49" charset="0"/>
                <a:cs typeface="Courier New" panose="02070309020205020404" pitchFamily="49" charset="0"/>
              </a:rPr>
              <a:t>        instance-type </a:t>
            </a:r>
            <a:r>
              <a:rPr lang="en-US" sz="1100" b="1" dirty="0" err="1">
                <a:latin typeface="Courier New" panose="02070309020205020404" pitchFamily="49" charset="0"/>
                <a:cs typeface="Courier New" panose="02070309020205020404" pitchFamily="49" charset="0"/>
              </a:rPr>
              <a:t>evpn</a:t>
            </a:r>
            <a:r>
              <a:rPr lang="en-US" sz="1100" b="1" dirty="0">
                <a:latin typeface="Courier New" panose="02070309020205020404" pitchFamily="49" charset="0"/>
                <a:cs typeface="Courier New" panose="02070309020205020404" pitchFamily="49" charset="0"/>
              </a:rPr>
              <a:t>;</a:t>
            </a:r>
          </a:p>
          <a:p>
            <a:pPr lvl="1">
              <a:spcBef>
                <a:spcPts val="0"/>
              </a:spcBef>
            </a:pPr>
            <a:r>
              <a:rPr lang="en-US" sz="1100"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vlan</a:t>
            </a:r>
            <a:r>
              <a:rPr lang="en-US" sz="1100" b="1" dirty="0">
                <a:latin typeface="Courier New" panose="02070309020205020404" pitchFamily="49" charset="0"/>
                <a:cs typeface="Courier New" panose="02070309020205020404" pitchFamily="49" charset="0"/>
              </a:rPr>
              <a:t>-id 100;</a:t>
            </a:r>
          </a:p>
          <a:p>
            <a:pPr lvl="1">
              <a:spcBef>
                <a:spcPts val="0"/>
              </a:spcBef>
            </a:pPr>
            <a:r>
              <a:rPr lang="en-US" sz="1100" dirty="0">
                <a:latin typeface="Courier New" panose="02070309020205020404" pitchFamily="49" charset="0"/>
                <a:cs typeface="Courier New" panose="02070309020205020404" pitchFamily="49" charset="0"/>
              </a:rPr>
              <a:t>        </a:t>
            </a:r>
            <a:r>
              <a:rPr lang="en-US" sz="1100" b="1" dirty="0">
                <a:latin typeface="Courier New" panose="02070309020205020404" pitchFamily="49" charset="0"/>
                <a:cs typeface="Courier New" panose="02070309020205020404" pitchFamily="49" charset="0"/>
              </a:rPr>
              <a:t>interface xe-0/0/0.100;</a:t>
            </a:r>
          </a:p>
          <a:p>
            <a:pPr lvl="1">
              <a:spcBef>
                <a:spcPts val="0"/>
              </a:spcBef>
            </a:pPr>
            <a:r>
              <a:rPr lang="en-US" sz="1100" dirty="0">
                <a:latin typeface="Courier New" panose="02070309020205020404" pitchFamily="49" charset="0"/>
                <a:cs typeface="Courier New" panose="02070309020205020404" pitchFamily="49" charset="0"/>
              </a:rPr>
              <a:t>        routing-interface irb.100;</a:t>
            </a:r>
          </a:p>
          <a:p>
            <a:pPr lvl="1">
              <a:spcBef>
                <a:spcPts val="0"/>
              </a:spcBef>
            </a:pPr>
            <a:r>
              <a:rPr lang="en-US" sz="1100" dirty="0">
                <a:latin typeface="Courier New" panose="02070309020205020404" pitchFamily="49" charset="0"/>
                <a:cs typeface="Courier New" panose="02070309020205020404" pitchFamily="49" charset="0"/>
              </a:rPr>
              <a:t>        route-distinguisher 11.11.11.11:1;</a:t>
            </a:r>
          </a:p>
          <a:p>
            <a:pPr lvl="1">
              <a:spcBef>
                <a:spcPts val="0"/>
              </a:spcBef>
            </a:pP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vrf</a:t>
            </a:r>
            <a:r>
              <a:rPr lang="en-US" sz="1100" dirty="0">
                <a:latin typeface="Courier New" panose="02070309020205020404" pitchFamily="49" charset="0"/>
                <a:cs typeface="Courier New" panose="02070309020205020404" pitchFamily="49" charset="0"/>
              </a:rPr>
              <a:t>-target target:100:1;</a:t>
            </a:r>
          </a:p>
          <a:p>
            <a:pPr lvl="1">
              <a:spcBef>
                <a:spcPts val="0"/>
              </a:spcBef>
            </a:pPr>
            <a:r>
              <a:rPr lang="en-US" sz="1100" dirty="0">
                <a:latin typeface="Courier New" panose="02070309020205020404" pitchFamily="49" charset="0"/>
                <a:cs typeface="Courier New" panose="02070309020205020404" pitchFamily="49" charset="0"/>
              </a:rPr>
              <a:t>        protocols {</a:t>
            </a:r>
          </a:p>
          <a:p>
            <a:pPr lvl="1">
              <a:spcBef>
                <a:spcPts val="0"/>
              </a:spcBef>
            </a:pP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evpn</a:t>
            </a:r>
            <a:r>
              <a:rPr lang="en-US" sz="1100" dirty="0">
                <a:latin typeface="Courier New" panose="02070309020205020404" pitchFamily="49" charset="0"/>
                <a:cs typeface="Courier New" panose="02070309020205020404" pitchFamily="49" charset="0"/>
              </a:rPr>
              <a:t>;</a:t>
            </a:r>
          </a:p>
          <a:p>
            <a:pPr lvl="1">
              <a:spcBef>
                <a:spcPts val="0"/>
              </a:spcBef>
            </a:pPr>
            <a:r>
              <a:rPr lang="en-US" sz="1100" dirty="0">
                <a:latin typeface="Courier New" panose="02070309020205020404" pitchFamily="49" charset="0"/>
                <a:cs typeface="Courier New" panose="02070309020205020404" pitchFamily="49" charset="0"/>
              </a:rPr>
              <a:t>        }</a:t>
            </a:r>
          </a:p>
          <a:p>
            <a:pPr lvl="1">
              <a:spcBef>
                <a:spcPts val="0"/>
              </a:spcBef>
            </a:pPr>
            <a:r>
              <a:rPr lang="en-US" sz="1100" dirty="0">
                <a:latin typeface="Courier New" panose="02070309020205020404" pitchFamily="49" charset="0"/>
                <a:cs typeface="Courier New" panose="02070309020205020404" pitchFamily="49" charset="0"/>
              </a:rPr>
              <a:t>    }</a:t>
            </a:r>
          </a:p>
          <a:p>
            <a:pPr lvl="1">
              <a:spcBef>
                <a:spcPts val="0"/>
              </a:spcBef>
            </a:pPr>
            <a:r>
              <a:rPr lang="en-US" sz="1100" dirty="0" smtClean="0">
                <a:latin typeface="Courier New" panose="02070309020205020404" pitchFamily="49" charset="0"/>
                <a:cs typeface="Courier New" panose="02070309020205020404" pitchFamily="49" charset="0"/>
              </a:rPr>
              <a:t>}</a:t>
            </a:r>
            <a:endParaRPr lang="en-US" sz="1100" dirty="0">
              <a:latin typeface="Courier New" panose="02070309020205020404" pitchFamily="49" charset="0"/>
              <a:cs typeface="Courier New" panose="02070309020205020404" pitchFamily="49" charset="0"/>
            </a:endParaRPr>
          </a:p>
          <a:p>
            <a:pPr marL="285750" indent="-285750">
              <a:spcBef>
                <a:spcPts val="0"/>
              </a:spcBef>
              <a:buFont typeface="Arial" panose="020B0604020202020204" pitchFamily="34" charset="0"/>
              <a:buChar char="•"/>
            </a:pPr>
            <a:r>
              <a:rPr lang="en-US" dirty="0"/>
              <a:t>Also supported is the </a:t>
            </a:r>
            <a:r>
              <a:rPr lang="en-US" b="1" dirty="0"/>
              <a:t>VLAN Aware Bundle Service Interface</a:t>
            </a:r>
          </a:p>
          <a:p>
            <a:pPr marL="742950" lvl="1" indent="-285750">
              <a:spcBef>
                <a:spcPts val="0"/>
              </a:spcBef>
              <a:buFont typeface="Arial" panose="020B0604020202020204" pitchFamily="34" charset="0"/>
              <a:buChar char="•"/>
            </a:pPr>
            <a:r>
              <a:rPr lang="en-US" dirty="0"/>
              <a:t>Multiple VLANs per EVI, each with its own forwarding table</a:t>
            </a:r>
          </a:p>
          <a:p>
            <a:pPr marL="742950" lvl="1" indent="-285750">
              <a:spcBef>
                <a:spcPts val="0"/>
              </a:spcBef>
              <a:buFont typeface="Arial" panose="020B0604020202020204" pitchFamily="34" charset="0"/>
              <a:buChar char="•"/>
            </a:pPr>
            <a:r>
              <a:rPr lang="en-US" dirty="0"/>
              <a:t>“instance-type” is “virtual-switch”</a:t>
            </a:r>
          </a:p>
          <a:p>
            <a:pPr lvl="1">
              <a:spcBef>
                <a:spcPts val="0"/>
              </a:spcBef>
            </a:pPr>
            <a:endParaRPr lang="en-US" sz="1400" dirty="0">
              <a:latin typeface="Courier New" panose="02070309020205020404" pitchFamily="49" charset="0"/>
              <a:cs typeface="Courier New" panose="02070309020205020404" pitchFamily="49" charset="0"/>
            </a:endParaRPr>
          </a:p>
        </p:txBody>
      </p:sp>
      <p:pic>
        <p:nvPicPr>
          <p:cNvPr id="5" name="Picture 4"/>
          <p:cNvPicPr>
            <a:picLocks noChangeAspect="1"/>
          </p:cNvPicPr>
          <p:nvPr/>
        </p:nvPicPr>
        <p:blipFill>
          <a:blip r:embed="rId3">
            <a:duotone>
              <a:prstClr val="black"/>
              <a:schemeClr val="accent3">
                <a:tint val="45000"/>
                <a:satMod val="400000"/>
              </a:schemeClr>
            </a:duotone>
          </a:blip>
          <a:stretch>
            <a:fillRect/>
          </a:stretch>
        </p:blipFill>
        <p:spPr>
          <a:xfrm>
            <a:off x="5098071" y="5599277"/>
            <a:ext cx="3713420" cy="1138214"/>
          </a:xfrm>
          <a:prstGeom prst="rect">
            <a:avLst/>
          </a:prstGeom>
        </p:spPr>
      </p:pic>
      <p:pic>
        <p:nvPicPr>
          <p:cNvPr id="6" name="Picture 5"/>
          <p:cNvPicPr>
            <a:picLocks noChangeAspect="1"/>
          </p:cNvPicPr>
          <p:nvPr/>
        </p:nvPicPr>
        <p:blipFill>
          <a:blip r:embed="rId4">
            <a:duotone>
              <a:prstClr val="black"/>
              <a:schemeClr val="accent3">
                <a:tint val="45000"/>
                <a:satMod val="400000"/>
              </a:schemeClr>
            </a:duotone>
          </a:blip>
          <a:stretch>
            <a:fillRect/>
          </a:stretch>
        </p:blipFill>
        <p:spPr>
          <a:xfrm>
            <a:off x="5224924" y="2227598"/>
            <a:ext cx="3586567" cy="1070516"/>
          </a:xfrm>
          <a:prstGeom prst="rect">
            <a:avLst/>
          </a:prstGeom>
        </p:spPr>
      </p:pic>
    </p:spTree>
    <p:extLst>
      <p:ext uri="{BB962C8B-B14F-4D97-AF65-F5344CB8AC3E}">
        <p14:creationId xmlns:p14="http://schemas.microsoft.com/office/powerpoint/2010/main" val="3467394072"/>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2.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3.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4.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5.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6.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7.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8.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ags/tag9.xml><?xml version="1.0" encoding="utf-8"?>
<p:tagLst xmlns:a="http://schemas.openxmlformats.org/drawingml/2006/main" xmlns:r="http://schemas.openxmlformats.org/officeDocument/2006/relationships" xmlns:p="http://schemas.openxmlformats.org/presentationml/2006/main">
  <p:tag name="PPSNARRATION" val="29,94885624,C:\Documents and Settings\mbernstein\My Documents\Testarossa\HDVC\2Q2010\2Q10-14 HD Videoconferencing Reference Architectures_pptx\Media.ppcx"/>
</p:tagLst>
</file>

<file path=ppt/theme/theme1.xml><?xml version="1.0" encoding="utf-8"?>
<a:theme xmlns:a="http://schemas.openxmlformats.org/drawingml/2006/main" name="Juniper Presentation Template">
  <a:themeElements>
    <a:clrScheme name="Juniper themes">
      <a:dk1>
        <a:srgbClr val="333333"/>
      </a:dk1>
      <a:lt1>
        <a:srgbClr val="FFFFFF"/>
      </a:lt1>
      <a:dk2>
        <a:srgbClr val="93220B"/>
      </a:dk2>
      <a:lt2>
        <a:srgbClr val="5C852D"/>
      </a:lt2>
      <a:accent1>
        <a:srgbClr val="0067AC"/>
      </a:accent1>
      <a:accent2>
        <a:srgbClr val="BFC16B"/>
      </a:accent2>
      <a:accent3>
        <a:srgbClr val="F26649"/>
      </a:accent3>
      <a:accent4>
        <a:srgbClr val="2F8D7D"/>
      </a:accent4>
      <a:accent5>
        <a:srgbClr val="7EB0CC"/>
      </a:accent5>
      <a:accent6>
        <a:srgbClr val="807F83"/>
      </a:accent6>
      <a:hlink>
        <a:srgbClr val="5D87A1"/>
      </a:hlink>
      <a:folHlink>
        <a:srgbClr val="F79646"/>
      </a:folHlink>
    </a:clrScheme>
    <a:fontScheme name="JuniperTemplate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presenter title">
      <a:srgbClr val="4D4D4D"/>
    </a:custClr>
    <a:custClr name="text title">
      <a:srgbClr val="292929"/>
    </a:custClr>
    <a:custClr name="subtitle blue">
      <a:srgbClr val="5D87A1"/>
    </a:custClr>
    <a:custClr name="axis">
      <a:srgbClr val="807F83"/>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8712</TotalTime>
  <Words>5847</Words>
  <Application>Microsoft Office PowerPoint</Application>
  <PresentationFormat>Экран (4:3)</PresentationFormat>
  <Paragraphs>891</Paragraphs>
  <Slides>29</Slides>
  <Notes>29</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Juniper Presentation Template</vt:lpstr>
      <vt:lpstr>Juniper cloud labs EVPN DCI use case</vt:lpstr>
      <vt:lpstr>BEFORE STARTING – Ixia setup</vt:lpstr>
      <vt:lpstr>Before starting – physical topology</vt:lpstr>
      <vt:lpstr>BEFORE STARTING – notes</vt:lpstr>
      <vt:lpstr>EVPN DCI Solution overview</vt:lpstr>
      <vt:lpstr>agenda</vt:lpstr>
      <vt:lpstr>Topology elements</vt:lpstr>
      <vt:lpstr>Topology</vt:lpstr>
      <vt:lpstr>EVPN Instance (EVI) Configuration</vt:lpstr>
      <vt:lpstr>Multi-homing - Configuration</vt:lpstr>
      <vt:lpstr>Multi-homing – Designated forwarder</vt:lpstr>
      <vt:lpstr>Multi-homing - Aliasing</vt:lpstr>
      <vt:lpstr>Multi-homing - Aliasing</vt:lpstr>
      <vt:lpstr>Multi-homing - Aliasing</vt:lpstr>
      <vt:lpstr>Layer 3 forwarding – configuration</vt:lpstr>
      <vt:lpstr>Layer 3 forwarding – Def GW Synchronization</vt:lpstr>
      <vt:lpstr>Layer 3 forwarding – Def GW Synchronization</vt:lpstr>
      <vt:lpstr>Layer 3 forwarding – Def GW Synchronization</vt:lpstr>
      <vt:lpstr>Layer 3 forwarding – Def GW Synchronization</vt:lpstr>
      <vt:lpstr>Layer 3 forwarding – Def GW Synchronization</vt:lpstr>
      <vt:lpstr>Layer 3 forwarding – IP-MAC Synchronization</vt:lpstr>
      <vt:lpstr>Layer 3 forwarding – IP-MAC Synchronization</vt:lpstr>
      <vt:lpstr>Layer 3 forwarding – IP-MAC Synchronization</vt:lpstr>
      <vt:lpstr>Layer 3 forwarding – IP-MAC Synchronization</vt:lpstr>
      <vt:lpstr>Layer 3 forwarding – IP-MAC Synchronization</vt:lpstr>
      <vt:lpstr>Key Takeaways</vt:lpstr>
      <vt:lpstr>Презентация PowerPoint</vt:lpstr>
      <vt:lpstr>For more information</vt:lpstr>
      <vt:lpstr>Презентация PowerPoint</vt:lpstr>
    </vt:vector>
  </TitlesOfParts>
  <Company>Juniper Networks,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dc:title>
  <dc:creator>Vineet.Sharma</dc:creator>
  <cp:lastModifiedBy>Лисенков Артем Викторович</cp:lastModifiedBy>
  <cp:revision>607</cp:revision>
  <cp:lastPrinted>2014-12-03T22:11:04Z</cp:lastPrinted>
  <dcterms:created xsi:type="dcterms:W3CDTF">2013-07-15T15:51:43Z</dcterms:created>
  <dcterms:modified xsi:type="dcterms:W3CDTF">2016-09-28T12:03:29Z</dcterms:modified>
</cp:coreProperties>
</file>