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5"/>
  </p:sldMasterIdLst>
  <p:notesMasterIdLst>
    <p:notesMasterId r:id="rId9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Lst>
  <p:sldSz cx="9144000" cy="5143500" type="screen16x9"/>
  <p:notesSz cx="7026275" cy="9312275"/>
  <p:defaultTextStyle>
    <a:defPPr>
      <a:defRPr lang="en-US"/>
    </a:defPPr>
    <a:lvl1pPr marL="0" algn="l" defTabSz="342844" rtl="0" eaLnBrk="1" latinLnBrk="0" hangingPunct="1">
      <a:defRPr sz="1438" kern="1200">
        <a:solidFill>
          <a:schemeClr val="tx1"/>
        </a:solidFill>
        <a:latin typeface="+mn-lt"/>
        <a:ea typeface="+mn-ea"/>
        <a:cs typeface="+mn-cs"/>
      </a:defRPr>
    </a:lvl1pPr>
    <a:lvl2pPr marL="342844" algn="l" defTabSz="342844" rtl="0" eaLnBrk="1" latinLnBrk="0" hangingPunct="1">
      <a:defRPr sz="1438" kern="1200">
        <a:solidFill>
          <a:schemeClr val="tx1"/>
        </a:solidFill>
        <a:latin typeface="+mn-lt"/>
        <a:ea typeface="+mn-ea"/>
        <a:cs typeface="+mn-cs"/>
      </a:defRPr>
    </a:lvl2pPr>
    <a:lvl3pPr marL="685689" algn="l" defTabSz="342844" rtl="0" eaLnBrk="1" latinLnBrk="0" hangingPunct="1">
      <a:defRPr sz="1438" kern="1200">
        <a:solidFill>
          <a:schemeClr val="tx1"/>
        </a:solidFill>
        <a:latin typeface="+mn-lt"/>
        <a:ea typeface="+mn-ea"/>
        <a:cs typeface="+mn-cs"/>
      </a:defRPr>
    </a:lvl3pPr>
    <a:lvl4pPr marL="1028533" algn="l" defTabSz="342844" rtl="0" eaLnBrk="1" latinLnBrk="0" hangingPunct="1">
      <a:defRPr sz="1438" kern="1200">
        <a:solidFill>
          <a:schemeClr val="tx1"/>
        </a:solidFill>
        <a:latin typeface="+mn-lt"/>
        <a:ea typeface="+mn-ea"/>
        <a:cs typeface="+mn-cs"/>
      </a:defRPr>
    </a:lvl4pPr>
    <a:lvl5pPr marL="1371376" algn="l" defTabSz="342844" rtl="0" eaLnBrk="1" latinLnBrk="0" hangingPunct="1">
      <a:defRPr sz="1438" kern="1200">
        <a:solidFill>
          <a:schemeClr val="tx1"/>
        </a:solidFill>
        <a:latin typeface="+mn-lt"/>
        <a:ea typeface="+mn-ea"/>
        <a:cs typeface="+mn-cs"/>
      </a:defRPr>
    </a:lvl5pPr>
    <a:lvl6pPr marL="1714219" algn="l" defTabSz="342844" rtl="0" eaLnBrk="1" latinLnBrk="0" hangingPunct="1">
      <a:defRPr sz="1438" kern="1200">
        <a:solidFill>
          <a:schemeClr val="tx1"/>
        </a:solidFill>
        <a:latin typeface="+mn-lt"/>
        <a:ea typeface="+mn-ea"/>
        <a:cs typeface="+mn-cs"/>
      </a:defRPr>
    </a:lvl6pPr>
    <a:lvl7pPr marL="2057065" algn="l" defTabSz="342844" rtl="0" eaLnBrk="1" latinLnBrk="0" hangingPunct="1">
      <a:defRPr sz="1438" kern="1200">
        <a:solidFill>
          <a:schemeClr val="tx1"/>
        </a:solidFill>
        <a:latin typeface="+mn-lt"/>
        <a:ea typeface="+mn-ea"/>
        <a:cs typeface="+mn-cs"/>
      </a:defRPr>
    </a:lvl7pPr>
    <a:lvl8pPr marL="2399908" algn="l" defTabSz="342844" rtl="0" eaLnBrk="1" latinLnBrk="0" hangingPunct="1">
      <a:defRPr sz="1438" kern="1200">
        <a:solidFill>
          <a:schemeClr val="tx1"/>
        </a:solidFill>
        <a:latin typeface="+mn-lt"/>
        <a:ea typeface="+mn-ea"/>
        <a:cs typeface="+mn-cs"/>
      </a:defRPr>
    </a:lvl8pPr>
    <a:lvl9pPr marL="2742751" algn="l" defTabSz="342844" rtl="0" eaLnBrk="1" latinLnBrk="0" hangingPunct="1">
      <a:defRPr sz="14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5" userDrawn="1">
          <p15:clr>
            <a:srgbClr val="A4A3A4"/>
          </p15:clr>
        </p15:guide>
        <p15:guide id="2" orient="horz" pos="3135" userDrawn="1">
          <p15:clr>
            <a:srgbClr val="A4A3A4"/>
          </p15:clr>
        </p15:guide>
        <p15:guide id="3" pos="330" userDrawn="1">
          <p15:clr>
            <a:srgbClr val="A4A3A4"/>
          </p15:clr>
        </p15:guide>
        <p15:guide id="4" pos="1800" userDrawn="1">
          <p15:clr>
            <a:srgbClr val="A4A3A4"/>
          </p15:clr>
        </p15:guide>
        <p15:guide id="5" pos="2910" userDrawn="1">
          <p15:clr>
            <a:srgbClr val="A4A3A4"/>
          </p15:clr>
        </p15:guide>
        <p15:guide id="6" orient="horz" pos="780" userDrawn="1">
          <p15:clr>
            <a:srgbClr val="A4A3A4"/>
          </p15:clr>
        </p15:guide>
        <p15:guide id="7" orient="horz" pos="2460" userDrawn="1">
          <p15:clr>
            <a:srgbClr val="A4A3A4"/>
          </p15:clr>
        </p15:guide>
        <p15:guide id="8" pos="360" userDrawn="1">
          <p15:clr>
            <a:srgbClr val="A4A3A4"/>
          </p15:clr>
        </p15:guide>
        <p15:guide id="9" pos="2881" userDrawn="1">
          <p15:clr>
            <a:srgbClr val="A4A3A4"/>
          </p15:clr>
        </p15:guide>
        <p15:guide id="10" pos="5434" userDrawn="1">
          <p15:clr>
            <a:srgbClr val="A4A3A4"/>
          </p15:clr>
        </p15:guide>
        <p15:guide id="11" orient="horz" pos="1635" userDrawn="1">
          <p15:clr>
            <a:srgbClr val="A4A3A4"/>
          </p15:clr>
        </p15:guide>
        <p15:guide id="12" pos="288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74"/>
  </p:normalViewPr>
  <p:slideViewPr>
    <p:cSldViewPr snapToGrid="0" snapToObjects="1">
      <p:cViewPr varScale="1">
        <p:scale>
          <a:sx n="115" d="100"/>
          <a:sy n="115" d="100"/>
        </p:scale>
        <p:origin x="258" y="102"/>
      </p:cViewPr>
      <p:guideLst>
        <p:guide orient="horz" pos="2445"/>
        <p:guide orient="horz" pos="3135"/>
        <p:guide pos="330"/>
        <p:guide pos="1800"/>
        <p:guide pos="2910"/>
        <p:guide orient="horz" pos="780"/>
        <p:guide orient="horz" pos="2460"/>
        <p:guide pos="360"/>
        <p:guide pos="2881"/>
        <p:guide pos="5434"/>
        <p:guide orient="horz" pos="1635"/>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5138" cy="465456"/>
          </a:xfrm>
          <a:prstGeom prst="rect">
            <a:avLst/>
          </a:prstGeom>
        </p:spPr>
        <p:txBody>
          <a:bodyPr vert="horz" lIns="90699" tIns="45350" rIns="90699" bIns="45350" rtlCol="0"/>
          <a:lstStyle>
            <a:lvl1pPr algn="l">
              <a:defRPr sz="1200"/>
            </a:lvl1pPr>
          </a:lstStyle>
          <a:p>
            <a:endParaRPr lang="en-US"/>
          </a:p>
        </p:txBody>
      </p:sp>
      <p:sp>
        <p:nvSpPr>
          <p:cNvPr id="3" name="Date Placeholder 2"/>
          <p:cNvSpPr>
            <a:spLocks noGrp="1"/>
          </p:cNvSpPr>
          <p:nvPr>
            <p:ph type="dt" idx="1"/>
          </p:nvPr>
        </p:nvSpPr>
        <p:spPr>
          <a:xfrm>
            <a:off x="3979567" y="1"/>
            <a:ext cx="3045138" cy="465456"/>
          </a:xfrm>
          <a:prstGeom prst="rect">
            <a:avLst/>
          </a:prstGeom>
        </p:spPr>
        <p:txBody>
          <a:bodyPr vert="horz" lIns="90699" tIns="45350" rIns="90699" bIns="45350" rtlCol="0"/>
          <a:lstStyle>
            <a:lvl1pPr algn="r">
              <a:defRPr sz="1200"/>
            </a:lvl1pPr>
          </a:lstStyle>
          <a:p>
            <a:fld id="{D631297A-394B-E34B-85F9-C0C7CD4769E8}" type="datetimeFigureOut">
              <a:rPr lang="en-US" smtClean="0"/>
              <a:t>9/23/2018</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0699" tIns="45350" rIns="90699" bIns="45350" rtlCol="0" anchor="ctr"/>
          <a:lstStyle/>
          <a:p>
            <a:endParaRPr lang="en-US"/>
          </a:p>
        </p:txBody>
      </p:sp>
      <p:sp>
        <p:nvSpPr>
          <p:cNvPr id="5" name="Notes Placeholder 4"/>
          <p:cNvSpPr>
            <a:spLocks noGrp="1"/>
          </p:cNvSpPr>
          <p:nvPr>
            <p:ph type="body" sz="quarter" idx="3"/>
          </p:nvPr>
        </p:nvSpPr>
        <p:spPr>
          <a:xfrm>
            <a:off x="702000" y="4422621"/>
            <a:ext cx="5622276" cy="4190682"/>
          </a:xfrm>
          <a:prstGeom prst="rect">
            <a:avLst/>
          </a:prstGeom>
        </p:spPr>
        <p:txBody>
          <a:bodyPr vert="horz" lIns="90699" tIns="45350" rIns="90699" bIns="453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242"/>
            <a:ext cx="3045138" cy="465456"/>
          </a:xfrm>
          <a:prstGeom prst="rect">
            <a:avLst/>
          </a:prstGeom>
        </p:spPr>
        <p:txBody>
          <a:bodyPr vert="horz" lIns="90699" tIns="45350" rIns="90699" bIns="45350" rtlCol="0" anchor="b"/>
          <a:lstStyle>
            <a:lvl1pPr algn="l">
              <a:defRPr sz="1200"/>
            </a:lvl1pPr>
          </a:lstStyle>
          <a:p>
            <a:endParaRPr lang="en-US"/>
          </a:p>
        </p:txBody>
      </p:sp>
      <p:sp>
        <p:nvSpPr>
          <p:cNvPr id="7" name="Slide Number Placeholder 6"/>
          <p:cNvSpPr>
            <a:spLocks noGrp="1"/>
          </p:cNvSpPr>
          <p:nvPr>
            <p:ph type="sldNum" sz="quarter" idx="5"/>
          </p:nvPr>
        </p:nvSpPr>
        <p:spPr>
          <a:xfrm>
            <a:off x="3979567" y="8845242"/>
            <a:ext cx="3045138" cy="465456"/>
          </a:xfrm>
          <a:prstGeom prst="rect">
            <a:avLst/>
          </a:prstGeom>
        </p:spPr>
        <p:txBody>
          <a:bodyPr vert="horz" lIns="90699" tIns="45350" rIns="90699" bIns="45350" rtlCol="0" anchor="b"/>
          <a:lstStyle>
            <a:lvl1pPr algn="r">
              <a:defRPr sz="1200"/>
            </a:lvl1pPr>
          </a:lstStyle>
          <a:p>
            <a:fld id="{488C176C-9B23-3144-B729-2665890939D9}" type="slidenum">
              <a:rPr lang="en-US" smtClean="0"/>
              <a:t>‹#›</a:t>
            </a:fld>
            <a:endParaRPr lang="en-US"/>
          </a:p>
        </p:txBody>
      </p:sp>
    </p:spTree>
    <p:extLst>
      <p:ext uri="{BB962C8B-B14F-4D97-AF65-F5344CB8AC3E}">
        <p14:creationId xmlns:p14="http://schemas.microsoft.com/office/powerpoint/2010/main" val="1638508549"/>
      </p:ext>
    </p:extLst>
  </p:cSld>
  <p:clrMap bg1="lt1" tx1="dk1" bg2="lt2" tx2="dk2" accent1="accent1" accent2="accent2" accent3="accent3" accent4="accent4" accent5="accent5" accent6="accent6" hlink="hlink" folHlink="folHlink"/>
  <p:notesStyle>
    <a:lvl1pPr marL="0" algn="l" defTabSz="285721" rtl="0" eaLnBrk="1" latinLnBrk="0" hangingPunct="1">
      <a:defRPr sz="688" kern="1200">
        <a:solidFill>
          <a:schemeClr val="tx1"/>
        </a:solidFill>
        <a:latin typeface="+mn-lt"/>
        <a:ea typeface="+mn-ea"/>
        <a:cs typeface="+mn-cs"/>
      </a:defRPr>
    </a:lvl1pPr>
    <a:lvl2pPr marL="285721" algn="l" defTabSz="285721" rtl="0" eaLnBrk="1" latinLnBrk="0" hangingPunct="1">
      <a:defRPr sz="688" kern="1200">
        <a:solidFill>
          <a:schemeClr val="tx1"/>
        </a:solidFill>
        <a:latin typeface="+mn-lt"/>
        <a:ea typeface="+mn-ea"/>
        <a:cs typeface="+mn-cs"/>
      </a:defRPr>
    </a:lvl2pPr>
    <a:lvl3pPr marL="571443" algn="l" defTabSz="285721" rtl="0" eaLnBrk="1" latinLnBrk="0" hangingPunct="1">
      <a:defRPr sz="688" kern="1200">
        <a:solidFill>
          <a:schemeClr val="tx1"/>
        </a:solidFill>
        <a:latin typeface="+mn-lt"/>
        <a:ea typeface="+mn-ea"/>
        <a:cs typeface="+mn-cs"/>
      </a:defRPr>
    </a:lvl3pPr>
    <a:lvl4pPr marL="857164" algn="l" defTabSz="285721" rtl="0" eaLnBrk="1" latinLnBrk="0" hangingPunct="1">
      <a:defRPr sz="688" kern="1200">
        <a:solidFill>
          <a:schemeClr val="tx1"/>
        </a:solidFill>
        <a:latin typeface="+mn-lt"/>
        <a:ea typeface="+mn-ea"/>
        <a:cs typeface="+mn-cs"/>
      </a:defRPr>
    </a:lvl4pPr>
    <a:lvl5pPr marL="1142886" algn="l" defTabSz="285721" rtl="0" eaLnBrk="1" latinLnBrk="0" hangingPunct="1">
      <a:defRPr sz="688" kern="1200">
        <a:solidFill>
          <a:schemeClr val="tx1"/>
        </a:solidFill>
        <a:latin typeface="+mn-lt"/>
        <a:ea typeface="+mn-ea"/>
        <a:cs typeface="+mn-cs"/>
      </a:defRPr>
    </a:lvl5pPr>
    <a:lvl6pPr marL="1428607" algn="l" defTabSz="285721" rtl="0" eaLnBrk="1" latinLnBrk="0" hangingPunct="1">
      <a:defRPr sz="688" kern="1200">
        <a:solidFill>
          <a:schemeClr val="tx1"/>
        </a:solidFill>
        <a:latin typeface="+mn-lt"/>
        <a:ea typeface="+mn-ea"/>
        <a:cs typeface="+mn-cs"/>
      </a:defRPr>
    </a:lvl6pPr>
    <a:lvl7pPr marL="1714329" algn="l" defTabSz="285721" rtl="0" eaLnBrk="1" latinLnBrk="0" hangingPunct="1">
      <a:defRPr sz="688" kern="1200">
        <a:solidFill>
          <a:schemeClr val="tx1"/>
        </a:solidFill>
        <a:latin typeface="+mn-lt"/>
        <a:ea typeface="+mn-ea"/>
        <a:cs typeface="+mn-cs"/>
      </a:defRPr>
    </a:lvl7pPr>
    <a:lvl8pPr marL="2000050" algn="l" defTabSz="285721" rtl="0" eaLnBrk="1" latinLnBrk="0" hangingPunct="1">
      <a:defRPr sz="688" kern="1200">
        <a:solidFill>
          <a:schemeClr val="tx1"/>
        </a:solidFill>
        <a:latin typeface="+mn-lt"/>
        <a:ea typeface="+mn-ea"/>
        <a:cs typeface="+mn-cs"/>
      </a:defRPr>
    </a:lvl8pPr>
    <a:lvl9pPr marL="2285771" algn="l" defTabSz="285721" rtl="0" eaLnBrk="1" latinLnBrk="0" hangingPunct="1">
      <a:defRPr sz="6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C176C-9B23-3144-B729-2665890939D9}" type="slidenum">
              <a:rPr lang="en-US" smtClean="0"/>
              <a:t>2</a:t>
            </a:fld>
            <a:endParaRPr lang="en-US"/>
          </a:p>
        </p:txBody>
      </p:sp>
    </p:spTree>
    <p:extLst>
      <p:ext uri="{BB962C8B-B14F-4D97-AF65-F5344CB8AC3E}">
        <p14:creationId xmlns:p14="http://schemas.microsoft.com/office/powerpoint/2010/main" val="340704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312738"/>
            <a:ext cx="8758238" cy="4927600"/>
          </a:xfrm>
        </p:spPr>
      </p:sp>
      <p:sp>
        <p:nvSpPr>
          <p:cNvPr id="3" name="Notes Placeholder 2"/>
          <p:cNvSpPr>
            <a:spLocks noGrp="1"/>
          </p:cNvSpPr>
          <p:nvPr>
            <p:ph type="body" idx="1"/>
          </p:nvPr>
        </p:nvSpPr>
        <p:spPr/>
        <p:txBody>
          <a:bodyPr/>
          <a:lstStyle/>
          <a:p>
            <a:r>
              <a:rPr lang="en-US" u="sng" dirty="0" smtClean="0">
                <a:latin typeface="Calibri" pitchFamily="34" charset="0"/>
                <a:cs typeface="Calibri" pitchFamily="34" charset="0"/>
              </a:rPr>
              <a:t>Notes:</a:t>
            </a:r>
          </a:p>
          <a:p>
            <a:pPr marL="334362" indent="-334362">
              <a:buAutoNum type="arabicPeriod"/>
            </a:pPr>
            <a:r>
              <a:rPr lang="en-US" dirty="0" smtClean="0">
                <a:latin typeface="Calibri" pitchFamily="34" charset="0"/>
                <a:cs typeface="Calibri" pitchFamily="34" charset="0"/>
              </a:rPr>
              <a:t>Line-rate capacity supported for each line-card slot; equally divided among the number of PFEs</a:t>
            </a:r>
          </a:p>
          <a:p>
            <a:pPr marL="334362" indent="-334362">
              <a:buFontTx/>
              <a:buAutoNum type="arabicPeriod"/>
            </a:pPr>
            <a:r>
              <a:rPr lang="en-US" dirty="0" smtClean="0">
                <a:latin typeface="Calibri" pitchFamily="34" charset="0"/>
                <a:cs typeface="Calibri" pitchFamily="34" charset="0"/>
              </a:rPr>
              <a:t>Usable bandwidth is MIN(Line card BW, Fabric Capacity, </a:t>
            </a:r>
            <a:r>
              <a:rPr lang="en-US" dirty="0" err="1" smtClean="0">
                <a:latin typeface="Calibri" pitchFamily="34" charset="0"/>
                <a:cs typeface="Calibri" pitchFamily="34" charset="0"/>
              </a:rPr>
              <a:t>Midplane</a:t>
            </a:r>
            <a:r>
              <a:rPr lang="en-US" dirty="0" smtClean="0">
                <a:latin typeface="Calibri" pitchFamily="34" charset="0"/>
                <a:cs typeface="Calibri" pitchFamily="34" charset="0"/>
              </a:rPr>
              <a:t>)</a:t>
            </a:r>
          </a:p>
          <a:p>
            <a:endParaRPr lang="en-US" dirty="0"/>
          </a:p>
        </p:txBody>
      </p:sp>
      <p:sp>
        <p:nvSpPr>
          <p:cNvPr id="4" name="Slide Number Placeholder 3"/>
          <p:cNvSpPr>
            <a:spLocks noGrp="1"/>
          </p:cNvSpPr>
          <p:nvPr>
            <p:ph type="sldNum" sz="quarter" idx="10"/>
          </p:nvPr>
        </p:nvSpPr>
        <p:spPr/>
        <p:txBody>
          <a:bodyPr/>
          <a:lstStyle/>
          <a:p>
            <a:fld id="{B3A14B09-7C50-4114-8675-D6CC4E79564E}" type="slidenum">
              <a:rPr lang="en-US" smtClean="0"/>
              <a:pPr/>
              <a:t>23</a:t>
            </a:fld>
            <a:endParaRPr lang="en-US"/>
          </a:p>
        </p:txBody>
      </p:sp>
    </p:spTree>
    <p:extLst>
      <p:ext uri="{BB962C8B-B14F-4D97-AF65-F5344CB8AC3E}">
        <p14:creationId xmlns:p14="http://schemas.microsoft.com/office/powerpoint/2010/main" val="4278125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4023093" y="8899328"/>
            <a:ext cx="3077739" cy="46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8" tIns="47060" rIns="94118" bIns="47060"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AFF0E57-B1B4-4845-8661-82807FAB4A3F}" type="slidenum">
              <a:rPr lang="en-US" sz="1200"/>
              <a:pPr algn="r" eaLnBrk="1" hangingPunct="1"/>
              <a:t>51</a:t>
            </a:fld>
            <a:endParaRPr lang="en-US" sz="1200" dirty="0"/>
          </a:p>
        </p:txBody>
      </p:sp>
      <p:sp>
        <p:nvSpPr>
          <p:cNvPr id="16386" name="Rectangle 2"/>
          <p:cNvSpPr>
            <a:spLocks noGrp="1" noRot="1" noChangeAspect="1" noChangeArrowheads="1" noTextEdit="1"/>
          </p:cNvSpPr>
          <p:nvPr>
            <p:ph type="sldImg"/>
          </p:nvPr>
        </p:nvSpPr>
        <p:spPr bwMode="auto">
          <a:xfrm>
            <a:off x="728663" y="468313"/>
            <a:ext cx="2890837" cy="1627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429468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8491A7-CDAE-6648-97E4-398EE75EB383}" type="slidenum">
              <a:rPr lang="en-US" smtClean="0"/>
              <a:pPr/>
              <a:t>3</a:t>
            </a:fld>
            <a:endParaRPr lang="en-US"/>
          </a:p>
        </p:txBody>
      </p:sp>
    </p:spTree>
    <p:extLst>
      <p:ext uri="{BB962C8B-B14F-4D97-AF65-F5344CB8AC3E}">
        <p14:creationId xmlns:p14="http://schemas.microsoft.com/office/powerpoint/2010/main" val="417972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a:t>
            </a:r>
            <a:r>
              <a:rPr lang="en-US" baseline="0"/>
              <a:t> Message : With each generation integrated new functionality and feature; SW model is same which enables faster time to market of new generation of silicon. We follow the same model as processor industry by increasing number of packet forwarding engines inside our ASIC.</a:t>
            </a:r>
            <a:endParaRPr lang="en-US"/>
          </a:p>
        </p:txBody>
      </p:sp>
      <p:sp>
        <p:nvSpPr>
          <p:cNvPr id="4" name="Slide Number Placeholder 3"/>
          <p:cNvSpPr>
            <a:spLocks noGrp="1"/>
          </p:cNvSpPr>
          <p:nvPr>
            <p:ph type="sldNum" sz="quarter" idx="10"/>
          </p:nvPr>
        </p:nvSpPr>
        <p:spPr/>
        <p:txBody>
          <a:bodyPr/>
          <a:lstStyle/>
          <a:p>
            <a:fld id="{B3A14B09-7C50-4114-8675-D6CC4E79564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502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491A7-CDAE-6648-97E4-398EE75EB383}" type="slidenum">
              <a:rPr lang="en-US" smtClean="0"/>
              <a:pPr/>
              <a:t>7</a:t>
            </a:fld>
            <a:endParaRPr lang="en-US" dirty="0"/>
          </a:p>
        </p:txBody>
      </p:sp>
    </p:spTree>
    <p:extLst>
      <p:ext uri="{BB962C8B-B14F-4D97-AF65-F5344CB8AC3E}">
        <p14:creationId xmlns:p14="http://schemas.microsoft.com/office/powerpoint/2010/main" val="139995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491A7-CDAE-6648-97E4-398EE75EB383}" type="slidenum">
              <a:rPr lang="en-US" smtClean="0"/>
              <a:pPr/>
              <a:t>8</a:t>
            </a:fld>
            <a:endParaRPr lang="en-US" dirty="0"/>
          </a:p>
        </p:txBody>
      </p:sp>
    </p:spTree>
    <p:extLst>
      <p:ext uri="{BB962C8B-B14F-4D97-AF65-F5344CB8AC3E}">
        <p14:creationId xmlns:p14="http://schemas.microsoft.com/office/powerpoint/2010/main" val="53464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311150"/>
            <a:ext cx="8707438" cy="4899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88D217-7F23-4F2F-B339-8CCF533E61AF}" type="slidenum">
              <a:rPr lang="en-US" smtClean="0"/>
              <a:pPr>
                <a:defRPr/>
              </a:pPr>
              <a:t>12</a:t>
            </a:fld>
            <a:endParaRPr lang="en-US"/>
          </a:p>
        </p:txBody>
      </p:sp>
    </p:spTree>
    <p:extLst>
      <p:ext uri="{BB962C8B-B14F-4D97-AF65-F5344CB8AC3E}">
        <p14:creationId xmlns:p14="http://schemas.microsoft.com/office/powerpoint/2010/main" val="11333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311150"/>
            <a:ext cx="8707438" cy="4899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88D217-7F23-4F2F-B339-8CCF533E61AF}" type="slidenum">
              <a:rPr lang="en-US" smtClean="0"/>
              <a:pPr>
                <a:defRPr/>
              </a:pPr>
              <a:t>13</a:t>
            </a:fld>
            <a:endParaRPr lang="en-US"/>
          </a:p>
        </p:txBody>
      </p:sp>
    </p:spTree>
    <p:extLst>
      <p:ext uri="{BB962C8B-B14F-4D97-AF65-F5344CB8AC3E}">
        <p14:creationId xmlns:p14="http://schemas.microsoft.com/office/powerpoint/2010/main" val="146158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14B09-7C50-4114-8675-D6CC4E79564E}" type="slidenum">
              <a:rPr lang="en-US" smtClean="0"/>
              <a:pPr/>
              <a:t>21</a:t>
            </a:fld>
            <a:endParaRPr lang="en-US"/>
          </a:p>
        </p:txBody>
      </p:sp>
    </p:spTree>
    <p:extLst>
      <p:ext uri="{BB962C8B-B14F-4D97-AF65-F5344CB8AC3E}">
        <p14:creationId xmlns:p14="http://schemas.microsoft.com/office/powerpoint/2010/main" val="97007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14B09-7C50-4114-8675-D6CC4E79564E}" type="slidenum">
              <a:rPr lang="en-US" smtClean="0"/>
              <a:pPr/>
              <a:t>22</a:t>
            </a:fld>
            <a:endParaRPr lang="en-US"/>
          </a:p>
        </p:txBody>
      </p:sp>
    </p:spTree>
    <p:extLst>
      <p:ext uri="{BB962C8B-B14F-4D97-AF65-F5344CB8AC3E}">
        <p14:creationId xmlns:p14="http://schemas.microsoft.com/office/powerpoint/2010/main" val="3620101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junos_platform copy.png"/>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228"/>
          <a:stretch/>
        </p:blipFill>
        <p:spPr>
          <a:xfrm flipH="1">
            <a:off x="3551767" y="-16934"/>
            <a:ext cx="5592233" cy="5172891"/>
          </a:xfrm>
          <a:prstGeom prst="rect">
            <a:avLst/>
          </a:prstGeom>
        </p:spPr>
      </p:pic>
      <p:pic>
        <p:nvPicPr>
          <p:cNvPr id="11" name="Picture 10" descr="junos_platform.png"/>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l="-1524" r="8080" b="52874"/>
          <a:stretch/>
        </p:blipFill>
        <p:spPr>
          <a:xfrm>
            <a:off x="7200902" y="4076704"/>
            <a:ext cx="1943099" cy="1066799"/>
          </a:xfrm>
          <a:prstGeom prst="rect">
            <a:avLst/>
          </a:prstGeom>
        </p:spPr>
      </p:pic>
      <p:sp>
        <p:nvSpPr>
          <p:cNvPr id="19" name="Rectangle 4"/>
          <p:cNvSpPr/>
          <p:nvPr userDrawn="1"/>
        </p:nvSpPr>
        <p:spPr>
          <a:xfrm flipH="1">
            <a:off x="0" y="4929717"/>
            <a:ext cx="7904692" cy="146050"/>
          </a:xfrm>
          <a:custGeom>
            <a:avLst/>
            <a:gdLst>
              <a:gd name="connsiteX0" fmla="*/ 0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0 w 8102600"/>
              <a:gd name="connsiteY4" fmla="*/ 0 h 146050"/>
              <a:gd name="connsiteX0" fmla="*/ 296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29634 w 8102600"/>
              <a:gd name="connsiteY4" fmla="*/ 0 h 146050"/>
              <a:gd name="connsiteX0" fmla="*/ 423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42334 w 8102600"/>
              <a:gd name="connsiteY4" fmla="*/ 0 h 14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600" h="146050">
                <a:moveTo>
                  <a:pt x="42334" y="0"/>
                </a:moveTo>
                <a:lnTo>
                  <a:pt x="8102600" y="0"/>
                </a:lnTo>
                <a:lnTo>
                  <a:pt x="8102600" y="146050"/>
                </a:lnTo>
                <a:lnTo>
                  <a:pt x="0" y="146050"/>
                </a:lnTo>
                <a:lnTo>
                  <a:pt x="42334" y="0"/>
                </a:ln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45711" rIns="91421" bIns="45711" rtlCol="0" anchor="ctr"/>
          <a:lstStyle/>
          <a:p>
            <a:pPr algn="l"/>
            <a:fld id="{5266C0E3-FCB2-4D10-9980-6DFC0D8FABCB}" type="slidenum">
              <a:rPr lang="en-US" sz="500" b="0" smtClean="0">
                <a:solidFill>
                  <a:srgbClr val="BFBFBF">
                    <a:alpha val="50000"/>
                  </a:srgbClr>
                </a:solidFill>
                <a:latin typeface="Arial"/>
                <a:cs typeface="Arial"/>
              </a:rPr>
              <a:pPr algn="l"/>
              <a:t>‹#›</a:t>
            </a:fld>
            <a:endParaRPr lang="en-US" sz="500" dirty="0">
              <a:solidFill>
                <a:srgbClr val="BFBFBF">
                  <a:alpha val="50000"/>
                </a:srgbClr>
              </a:solidFill>
              <a:latin typeface="Arial"/>
              <a:cs typeface="Arial"/>
            </a:endParaRPr>
          </a:p>
        </p:txBody>
      </p:sp>
      <p:sp>
        <p:nvSpPr>
          <p:cNvPr id="20" name="Rectangle 26"/>
          <p:cNvSpPr>
            <a:spLocks noChangeArrowheads="1"/>
          </p:cNvSpPr>
          <p:nvPr userDrawn="1"/>
        </p:nvSpPr>
        <p:spPr bwMode="black">
          <a:xfrm>
            <a:off x="8628732" y="4927600"/>
            <a:ext cx="515268" cy="149226"/>
          </a:xfrm>
          <a:custGeom>
            <a:avLst/>
            <a:gdLst>
              <a:gd name="connsiteX0" fmla="*/ 0 w 400050"/>
              <a:gd name="connsiteY0" fmla="*/ 0 h 133350"/>
              <a:gd name="connsiteX1" fmla="*/ 400050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00050"/>
              <a:gd name="connsiteY0" fmla="*/ 3175 h 136525"/>
              <a:gd name="connsiteX1" fmla="*/ 377825 w 400050"/>
              <a:gd name="connsiteY1" fmla="*/ 0 h 136525"/>
              <a:gd name="connsiteX2" fmla="*/ 400050 w 400050"/>
              <a:gd name="connsiteY2" fmla="*/ 136525 h 136525"/>
              <a:gd name="connsiteX3" fmla="*/ 0 w 400050"/>
              <a:gd name="connsiteY3" fmla="*/ 136525 h 136525"/>
              <a:gd name="connsiteX4" fmla="*/ 0 w 400050"/>
              <a:gd name="connsiteY4" fmla="*/ 3175 h 136525"/>
              <a:gd name="connsiteX0" fmla="*/ 0 w 400050"/>
              <a:gd name="connsiteY0" fmla="*/ 0 h 133350"/>
              <a:gd name="connsiteX1" fmla="*/ 368663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39561"/>
              <a:gd name="connsiteY0" fmla="*/ 0 h 133350"/>
              <a:gd name="connsiteX1" fmla="*/ 408174 w 439561"/>
              <a:gd name="connsiteY1" fmla="*/ 0 h 133350"/>
              <a:gd name="connsiteX2" fmla="*/ 439561 w 439561"/>
              <a:gd name="connsiteY2" fmla="*/ 133350 h 133350"/>
              <a:gd name="connsiteX3" fmla="*/ 39511 w 439561"/>
              <a:gd name="connsiteY3" fmla="*/ 133350 h 133350"/>
              <a:gd name="connsiteX4" fmla="*/ 0 w 439561"/>
              <a:gd name="connsiteY4" fmla="*/ 0 h 133350"/>
              <a:gd name="connsiteX0" fmla="*/ 0 w 445215"/>
              <a:gd name="connsiteY0" fmla="*/ 0 h 133350"/>
              <a:gd name="connsiteX1" fmla="*/ 445215 w 445215"/>
              <a:gd name="connsiteY1" fmla="*/ 0 h 133350"/>
              <a:gd name="connsiteX2" fmla="*/ 439561 w 445215"/>
              <a:gd name="connsiteY2" fmla="*/ 133350 h 133350"/>
              <a:gd name="connsiteX3" fmla="*/ 39511 w 445215"/>
              <a:gd name="connsiteY3" fmla="*/ 133350 h 133350"/>
              <a:gd name="connsiteX4" fmla="*/ 0 w 445215"/>
              <a:gd name="connsiteY4" fmla="*/ 0 h 133350"/>
              <a:gd name="connsiteX0" fmla="*/ 0 w 440276"/>
              <a:gd name="connsiteY0" fmla="*/ 0 h 133350"/>
              <a:gd name="connsiteX1" fmla="*/ 440276 w 440276"/>
              <a:gd name="connsiteY1" fmla="*/ 2899 h 133350"/>
              <a:gd name="connsiteX2" fmla="*/ 439561 w 440276"/>
              <a:gd name="connsiteY2" fmla="*/ 133350 h 133350"/>
              <a:gd name="connsiteX3" fmla="*/ 39511 w 440276"/>
              <a:gd name="connsiteY3" fmla="*/ 133350 h 133350"/>
              <a:gd name="connsiteX4" fmla="*/ 0 w 440276"/>
              <a:gd name="connsiteY4" fmla="*/ 0 h 133350"/>
              <a:gd name="connsiteX0" fmla="*/ 24695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24695 w 400765"/>
              <a:gd name="connsiteY4" fmla="*/ 0 h 130451"/>
              <a:gd name="connsiteX0" fmla="*/ 34573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34573 w 400765"/>
              <a:gd name="connsiteY4" fmla="*/ 0 h 13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65" h="130451">
                <a:moveTo>
                  <a:pt x="34573" y="0"/>
                </a:moveTo>
                <a:lnTo>
                  <a:pt x="400765" y="0"/>
                </a:lnTo>
                <a:cubicBezTo>
                  <a:pt x="400527" y="43484"/>
                  <a:pt x="400288" y="86967"/>
                  <a:pt x="400050" y="130451"/>
                </a:cubicBezTo>
                <a:lnTo>
                  <a:pt x="0" y="130451"/>
                </a:lnTo>
                <a:lnTo>
                  <a:pt x="34573" y="0"/>
                </a:lnTo>
                <a:close/>
              </a:path>
            </a:pathLst>
          </a:custGeom>
          <a:solidFill>
            <a:schemeClr val="accent2">
              <a:lumMod val="50000"/>
            </a:schemeClr>
          </a:solidFill>
          <a:extLst/>
        </p:spPr>
        <p:txBody>
          <a:bodyPr wrap="square" lIns="0" tIns="45711" rIns="91436" bIns="45711" rtlCol="0" anchor="ctr" anchorCtr="0">
            <a:noAutofit/>
          </a:bodyPr>
          <a:lstStyle/>
          <a:p>
            <a:pPr lvl="0" algn="ctr"/>
            <a:r>
              <a:rPr lang="en-US" sz="500" b="0" dirty="0" smtClean="0">
                <a:solidFill>
                  <a:srgbClr val="D4EAF4">
                    <a:alpha val="50000"/>
                  </a:srgbClr>
                </a:solidFill>
                <a:latin typeface="Arial"/>
                <a:cs typeface="Arial"/>
              </a:rPr>
              <a:t> </a:t>
            </a:r>
            <a:endParaRPr lang="en-US" sz="500" b="0" dirty="0">
              <a:solidFill>
                <a:srgbClr val="D4EAF4">
                  <a:alpha val="50000"/>
                </a:srgbClr>
              </a:solidFill>
              <a:latin typeface="Arial"/>
              <a:cs typeface="Arial"/>
            </a:endParaRPr>
          </a:p>
        </p:txBody>
      </p:sp>
      <p:sp>
        <p:nvSpPr>
          <p:cNvPr id="22" name="TextBox 21"/>
          <p:cNvSpPr txBox="1"/>
          <p:nvPr userDrawn="1"/>
        </p:nvSpPr>
        <p:spPr>
          <a:xfrm>
            <a:off x="6343650" y="4931832"/>
            <a:ext cx="1499121" cy="156634"/>
          </a:xfrm>
          <a:prstGeom prst="rect">
            <a:avLst/>
          </a:prstGeom>
          <a:noFill/>
        </p:spPr>
        <p:txBody>
          <a:bodyPr wrap="none" lIns="91421" tIns="45711" rIns="91421" bIns="45711" rtlCol="0" anchor="ctr" anchorCtr="0">
            <a:noAutofit/>
          </a:bodyPr>
          <a:lstStyle>
            <a:defPPr>
              <a:defRPr lang="en-US"/>
            </a:defPPr>
            <a:lvl1pPr algn="r">
              <a:defRPr sz="1100">
                <a:solidFill>
                  <a:srgbClr val="344A58">
                    <a:alpha val="50000"/>
                  </a:srgbClr>
                </a:solidFill>
                <a:latin typeface="Arial"/>
                <a:cs typeface="Arial"/>
              </a:defRPr>
            </a:lvl1pPr>
          </a:lstStyle>
          <a:p>
            <a:pPr algn="r"/>
            <a:r>
              <a:rPr lang="en-US" sz="500" b="0" i="0" kern="1200" dirty="0" smtClean="0">
                <a:solidFill>
                  <a:schemeClr val="bg1">
                    <a:lumMod val="75000"/>
                    <a:alpha val="50000"/>
                  </a:schemeClr>
                </a:solidFill>
                <a:latin typeface="Arial"/>
                <a:ea typeface="+mn-ea"/>
                <a:cs typeface="Arial"/>
              </a:rPr>
              <a:t>© 2016 Juniper Networks, Inc. All rights reserved.</a:t>
            </a:r>
            <a:endParaRPr lang="en-US" sz="500" b="0" i="0" dirty="0">
              <a:solidFill>
                <a:schemeClr val="bg1">
                  <a:lumMod val="75000"/>
                  <a:alpha val="50000"/>
                </a:schemeClr>
              </a:solidFill>
            </a:endParaRPr>
          </a:p>
        </p:txBody>
      </p:sp>
      <p:sp>
        <p:nvSpPr>
          <p:cNvPr id="2" name="Title 1"/>
          <p:cNvSpPr>
            <a:spLocks noGrp="1"/>
          </p:cNvSpPr>
          <p:nvPr>
            <p:ph type="title" hasCustomPrompt="1"/>
          </p:nvPr>
        </p:nvSpPr>
        <p:spPr>
          <a:xfrm>
            <a:off x="455085" y="4"/>
            <a:ext cx="8223250" cy="819147"/>
          </a:xfrm>
          <a:prstGeom prst="rect">
            <a:avLst/>
          </a:prstGeom>
        </p:spPr>
        <p:txBody>
          <a:bodyPr wrap="square" lIns="57148" tIns="0" rIns="0" bIns="0" anchor="b" anchorCtr="0">
            <a:noAutofit/>
          </a:bodyPr>
          <a:lstStyle>
            <a:lvl1pPr>
              <a:lnSpc>
                <a:spcPct val="90000"/>
              </a:lnSpc>
              <a:spcBef>
                <a:spcPts val="250"/>
              </a:spcBef>
              <a:defRPr lang="en-US" sz="2800" b="0" spc="-38" baseline="0">
                <a:solidFill>
                  <a:schemeClr val="tx1"/>
                </a:solidFill>
                <a:ea typeface="+mn-ea"/>
              </a:defRPr>
            </a:lvl1pPr>
          </a:lstStyle>
          <a:p>
            <a:pPr marL="0" lvl="0" defTabSz="685586">
              <a:lnSpc>
                <a:spcPct val="80000"/>
              </a:lnSpc>
            </a:pPr>
            <a:r>
              <a:rPr lang="en-US" dirty="0" smtClean="0"/>
              <a:t>CLICK TO EDIT MASTER TITLE STYLE</a:t>
            </a:r>
            <a:endParaRPr lang="en-US" dirty="0"/>
          </a:p>
        </p:txBody>
      </p:sp>
      <p:sp>
        <p:nvSpPr>
          <p:cNvPr id="9" name="TextBox 8"/>
          <p:cNvSpPr txBox="1"/>
          <p:nvPr userDrawn="1"/>
        </p:nvSpPr>
        <p:spPr>
          <a:xfrm>
            <a:off x="441325" y="4936069"/>
            <a:ext cx="2572808" cy="143827"/>
          </a:xfrm>
          <a:prstGeom prst="rect">
            <a:avLst/>
          </a:prstGeom>
          <a:noFill/>
        </p:spPr>
        <p:txBody>
          <a:bodyPr wrap="none" lIns="57139" tIns="0" rIns="57139" bIns="0" rtlCol="0" anchor="ctr" anchorCtr="0">
            <a:noAutofit/>
          </a:bodyPr>
          <a:lstStyle>
            <a:defPPr>
              <a:defRPr lang="en-US"/>
            </a:defPPr>
            <a:lvl1pPr algn="r">
              <a:defRPr sz="1100">
                <a:solidFill>
                  <a:srgbClr val="344A58">
                    <a:alpha val="50000"/>
                  </a:srgbClr>
                </a:solidFill>
                <a:latin typeface="Arial"/>
                <a:cs typeface="Arial"/>
              </a:defRPr>
            </a:lvl1pPr>
          </a:lstStyle>
          <a:p>
            <a:pPr marL="0" marR="0" indent="0" algn="l" defTabSz="342863" rtl="0" eaLnBrk="1" fontAlgn="auto" latinLnBrk="0" hangingPunct="1">
              <a:lnSpc>
                <a:spcPct val="80000"/>
              </a:lnSpc>
              <a:spcBef>
                <a:spcPts val="0"/>
              </a:spcBef>
              <a:spcAft>
                <a:spcPts val="0"/>
              </a:spcAft>
              <a:buClrTx/>
              <a:buSzTx/>
              <a:buFontTx/>
              <a:buNone/>
              <a:tabLst/>
              <a:defRPr/>
            </a:pPr>
            <a:r>
              <a:rPr lang="en-US" sz="700" b="1" dirty="0" smtClean="0">
                <a:solidFill>
                  <a:schemeClr val="accent3">
                    <a:lumMod val="40000"/>
                    <a:lumOff val="60000"/>
                    <a:alpha val="50000"/>
                  </a:schemeClr>
                </a:solidFill>
                <a:latin typeface="Arial"/>
                <a:cs typeface="Arial"/>
              </a:rPr>
              <a:t>JUNIPER NETWORKS CONFIDENTIAL</a:t>
            </a:r>
            <a:endParaRPr lang="en-US" sz="500" b="0" dirty="0">
              <a:solidFill>
                <a:schemeClr val="accent3">
                  <a:lumMod val="40000"/>
                  <a:lumOff val="60000"/>
                  <a:alpha val="50000"/>
                </a:schemeClr>
              </a:solidFill>
              <a:latin typeface="Arial"/>
              <a:cs typeface="Arial"/>
            </a:endParaRPr>
          </a:p>
        </p:txBody>
      </p:sp>
      <p:pic>
        <p:nvPicPr>
          <p:cNvPr id="3" name="Picture 2" descr="juniper_rgb_black_1800x600.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3008" y="4906433"/>
            <a:ext cx="584200" cy="194733"/>
          </a:xfrm>
          <a:prstGeom prst="rect">
            <a:avLst/>
          </a:prstGeom>
        </p:spPr>
      </p:pic>
    </p:spTree>
    <p:extLst>
      <p:ext uri="{BB962C8B-B14F-4D97-AF65-F5344CB8AC3E}">
        <p14:creationId xmlns:p14="http://schemas.microsoft.com/office/powerpoint/2010/main" val="4653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junos_platform copy.png"/>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228"/>
          <a:stretch/>
        </p:blipFill>
        <p:spPr>
          <a:xfrm flipH="1">
            <a:off x="3551767" y="-16934"/>
            <a:ext cx="5592233" cy="5172891"/>
          </a:xfrm>
          <a:prstGeom prst="rect">
            <a:avLst/>
          </a:prstGeom>
        </p:spPr>
      </p:pic>
      <p:pic>
        <p:nvPicPr>
          <p:cNvPr id="12" name="Picture 11" descr="junos_platform.png"/>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l="-1524" r="8080" b="52874"/>
          <a:stretch/>
        </p:blipFill>
        <p:spPr>
          <a:xfrm>
            <a:off x="7200902" y="4076704"/>
            <a:ext cx="1943099" cy="1066799"/>
          </a:xfrm>
          <a:prstGeom prst="rect">
            <a:avLst/>
          </a:prstGeom>
        </p:spPr>
      </p:pic>
      <p:sp>
        <p:nvSpPr>
          <p:cNvPr id="14" name="Rectangle 26"/>
          <p:cNvSpPr>
            <a:spLocks noChangeArrowheads="1"/>
          </p:cNvSpPr>
          <p:nvPr userDrawn="1"/>
        </p:nvSpPr>
        <p:spPr bwMode="black">
          <a:xfrm>
            <a:off x="8628732" y="4927600"/>
            <a:ext cx="515268" cy="149226"/>
          </a:xfrm>
          <a:custGeom>
            <a:avLst/>
            <a:gdLst>
              <a:gd name="connsiteX0" fmla="*/ 0 w 400050"/>
              <a:gd name="connsiteY0" fmla="*/ 0 h 133350"/>
              <a:gd name="connsiteX1" fmla="*/ 400050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00050"/>
              <a:gd name="connsiteY0" fmla="*/ 3175 h 136525"/>
              <a:gd name="connsiteX1" fmla="*/ 377825 w 400050"/>
              <a:gd name="connsiteY1" fmla="*/ 0 h 136525"/>
              <a:gd name="connsiteX2" fmla="*/ 400050 w 400050"/>
              <a:gd name="connsiteY2" fmla="*/ 136525 h 136525"/>
              <a:gd name="connsiteX3" fmla="*/ 0 w 400050"/>
              <a:gd name="connsiteY3" fmla="*/ 136525 h 136525"/>
              <a:gd name="connsiteX4" fmla="*/ 0 w 400050"/>
              <a:gd name="connsiteY4" fmla="*/ 3175 h 136525"/>
              <a:gd name="connsiteX0" fmla="*/ 0 w 400050"/>
              <a:gd name="connsiteY0" fmla="*/ 0 h 133350"/>
              <a:gd name="connsiteX1" fmla="*/ 368663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39561"/>
              <a:gd name="connsiteY0" fmla="*/ 0 h 133350"/>
              <a:gd name="connsiteX1" fmla="*/ 408174 w 439561"/>
              <a:gd name="connsiteY1" fmla="*/ 0 h 133350"/>
              <a:gd name="connsiteX2" fmla="*/ 439561 w 439561"/>
              <a:gd name="connsiteY2" fmla="*/ 133350 h 133350"/>
              <a:gd name="connsiteX3" fmla="*/ 39511 w 439561"/>
              <a:gd name="connsiteY3" fmla="*/ 133350 h 133350"/>
              <a:gd name="connsiteX4" fmla="*/ 0 w 439561"/>
              <a:gd name="connsiteY4" fmla="*/ 0 h 133350"/>
              <a:gd name="connsiteX0" fmla="*/ 0 w 445215"/>
              <a:gd name="connsiteY0" fmla="*/ 0 h 133350"/>
              <a:gd name="connsiteX1" fmla="*/ 445215 w 445215"/>
              <a:gd name="connsiteY1" fmla="*/ 0 h 133350"/>
              <a:gd name="connsiteX2" fmla="*/ 439561 w 445215"/>
              <a:gd name="connsiteY2" fmla="*/ 133350 h 133350"/>
              <a:gd name="connsiteX3" fmla="*/ 39511 w 445215"/>
              <a:gd name="connsiteY3" fmla="*/ 133350 h 133350"/>
              <a:gd name="connsiteX4" fmla="*/ 0 w 445215"/>
              <a:gd name="connsiteY4" fmla="*/ 0 h 133350"/>
              <a:gd name="connsiteX0" fmla="*/ 0 w 440276"/>
              <a:gd name="connsiteY0" fmla="*/ 0 h 133350"/>
              <a:gd name="connsiteX1" fmla="*/ 440276 w 440276"/>
              <a:gd name="connsiteY1" fmla="*/ 2899 h 133350"/>
              <a:gd name="connsiteX2" fmla="*/ 439561 w 440276"/>
              <a:gd name="connsiteY2" fmla="*/ 133350 h 133350"/>
              <a:gd name="connsiteX3" fmla="*/ 39511 w 440276"/>
              <a:gd name="connsiteY3" fmla="*/ 133350 h 133350"/>
              <a:gd name="connsiteX4" fmla="*/ 0 w 440276"/>
              <a:gd name="connsiteY4" fmla="*/ 0 h 133350"/>
              <a:gd name="connsiteX0" fmla="*/ 24695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24695 w 400765"/>
              <a:gd name="connsiteY4" fmla="*/ 0 h 130451"/>
              <a:gd name="connsiteX0" fmla="*/ 34573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34573 w 400765"/>
              <a:gd name="connsiteY4" fmla="*/ 0 h 13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65" h="130451">
                <a:moveTo>
                  <a:pt x="34573" y="0"/>
                </a:moveTo>
                <a:lnTo>
                  <a:pt x="400765" y="0"/>
                </a:lnTo>
                <a:cubicBezTo>
                  <a:pt x="400527" y="43484"/>
                  <a:pt x="400288" y="86967"/>
                  <a:pt x="400050" y="130451"/>
                </a:cubicBezTo>
                <a:lnTo>
                  <a:pt x="0" y="130451"/>
                </a:lnTo>
                <a:lnTo>
                  <a:pt x="34573" y="0"/>
                </a:lnTo>
                <a:close/>
              </a:path>
            </a:pathLst>
          </a:custGeom>
          <a:solidFill>
            <a:schemeClr val="accent2">
              <a:lumMod val="50000"/>
            </a:schemeClr>
          </a:solidFill>
          <a:extLst/>
        </p:spPr>
        <p:txBody>
          <a:bodyPr wrap="square" lIns="0" tIns="45711" rIns="91436" bIns="45711" rtlCol="0" anchor="ctr" anchorCtr="0">
            <a:noAutofit/>
          </a:bodyPr>
          <a:lstStyle/>
          <a:p>
            <a:pPr lvl="0" algn="ctr"/>
            <a:r>
              <a:rPr lang="en-US" sz="500" b="0" dirty="0" smtClean="0">
                <a:solidFill>
                  <a:srgbClr val="D4EAF4">
                    <a:alpha val="50000"/>
                  </a:srgbClr>
                </a:solidFill>
                <a:latin typeface="Arial"/>
                <a:cs typeface="Arial"/>
              </a:rPr>
              <a:t> </a:t>
            </a:r>
            <a:endParaRPr lang="en-US" sz="500" b="0" dirty="0">
              <a:solidFill>
                <a:srgbClr val="D4EAF4">
                  <a:alpha val="50000"/>
                </a:srgbClr>
              </a:solidFill>
              <a:latin typeface="Arial"/>
              <a:cs typeface="Arial"/>
            </a:endParaRPr>
          </a:p>
        </p:txBody>
      </p:sp>
      <p:sp>
        <p:nvSpPr>
          <p:cNvPr id="2" name="Title 1"/>
          <p:cNvSpPr>
            <a:spLocks noGrp="1"/>
          </p:cNvSpPr>
          <p:nvPr>
            <p:ph type="title" hasCustomPrompt="1"/>
          </p:nvPr>
        </p:nvSpPr>
        <p:spPr>
          <a:xfrm>
            <a:off x="455085" y="4"/>
            <a:ext cx="8223250" cy="819147"/>
          </a:xfrm>
          <a:prstGeom prst="rect">
            <a:avLst/>
          </a:prstGeom>
        </p:spPr>
        <p:txBody>
          <a:bodyPr wrap="square" lIns="57148" tIns="0" rIns="0" bIns="0" anchor="b" anchorCtr="0">
            <a:noAutofit/>
          </a:bodyPr>
          <a:lstStyle>
            <a:lvl1pPr>
              <a:lnSpc>
                <a:spcPct val="90000"/>
              </a:lnSpc>
              <a:spcBef>
                <a:spcPts val="250"/>
              </a:spcBef>
              <a:defRPr lang="en-US" sz="2800" b="0" spc="-38" baseline="0">
                <a:solidFill>
                  <a:schemeClr val="tx1"/>
                </a:solidFill>
                <a:ea typeface="+mn-ea"/>
              </a:defRPr>
            </a:lvl1pPr>
          </a:lstStyle>
          <a:p>
            <a:pPr marL="0" lvl="0" defTabSz="685586">
              <a:lnSpc>
                <a:spcPct val="80000"/>
              </a:lnSpc>
            </a:pPr>
            <a:r>
              <a:rPr lang="en-US" dirty="0" smtClean="0"/>
              <a:t>CLICK TO EDIT MASTER TITLE STYLE</a:t>
            </a:r>
            <a:endParaRPr lang="en-US" dirty="0"/>
          </a:p>
        </p:txBody>
      </p:sp>
      <p:sp>
        <p:nvSpPr>
          <p:cNvPr id="5" name="Content Placeholder 5"/>
          <p:cNvSpPr>
            <a:spLocks noGrp="1"/>
          </p:cNvSpPr>
          <p:nvPr>
            <p:ph sz="quarter" idx="11"/>
          </p:nvPr>
        </p:nvSpPr>
        <p:spPr>
          <a:xfrm>
            <a:off x="455085" y="836087"/>
            <a:ext cx="8223250" cy="370284"/>
          </a:xfrm>
          <a:prstGeom prst="rect">
            <a:avLst/>
          </a:prstGeom>
        </p:spPr>
        <p:txBody>
          <a:bodyPr lIns="68676" tIns="34337" rIns="68676" bIns="34337"/>
          <a:lstStyle>
            <a:lvl1pPr marL="0" indent="0">
              <a:lnSpc>
                <a:spcPct val="95000"/>
              </a:lnSpc>
              <a:spcBef>
                <a:spcPts val="250"/>
              </a:spcBef>
              <a:buNone/>
              <a:defRPr sz="2000" cap="none" spc="-38" baseline="0">
                <a:solidFill>
                  <a:schemeClr val="accent2"/>
                </a:solidFill>
              </a:defRPr>
            </a:lvl1pPr>
            <a:lvl2pPr marL="342863" indent="0">
              <a:buNone/>
              <a:defRPr sz="2100">
                <a:solidFill>
                  <a:schemeClr val="tx1"/>
                </a:solidFill>
              </a:defRPr>
            </a:lvl2pPr>
            <a:lvl3pPr marL="685723" indent="0">
              <a:buNone/>
              <a:defRPr sz="1500">
                <a:solidFill>
                  <a:schemeClr val="tx1"/>
                </a:solidFill>
              </a:defRPr>
            </a:lvl3pPr>
            <a:lvl4pPr marL="1028582" indent="0">
              <a:buNone/>
              <a:defRPr sz="1400">
                <a:solidFill>
                  <a:schemeClr val="tx1"/>
                </a:solidFill>
              </a:defRPr>
            </a:lvl4pPr>
            <a:lvl5pPr marL="1371443" indent="0">
              <a:buNone/>
              <a:defRPr sz="1400">
                <a:solidFill>
                  <a:schemeClr val="tx1"/>
                </a:solidFill>
              </a:defRPr>
            </a:lvl5pPr>
          </a:lstStyle>
          <a:p>
            <a:pPr lvl="0"/>
            <a:r>
              <a:rPr lang="en-US" dirty="0" smtClean="0"/>
              <a:t>Click to edit Master text styles</a:t>
            </a:r>
          </a:p>
        </p:txBody>
      </p:sp>
      <p:sp>
        <p:nvSpPr>
          <p:cNvPr id="18" name="Rectangle 4"/>
          <p:cNvSpPr/>
          <p:nvPr userDrawn="1"/>
        </p:nvSpPr>
        <p:spPr>
          <a:xfrm flipH="1">
            <a:off x="0" y="4929717"/>
            <a:ext cx="7904692" cy="146050"/>
          </a:xfrm>
          <a:custGeom>
            <a:avLst/>
            <a:gdLst>
              <a:gd name="connsiteX0" fmla="*/ 0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0 w 8102600"/>
              <a:gd name="connsiteY4" fmla="*/ 0 h 146050"/>
              <a:gd name="connsiteX0" fmla="*/ 296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29634 w 8102600"/>
              <a:gd name="connsiteY4" fmla="*/ 0 h 146050"/>
              <a:gd name="connsiteX0" fmla="*/ 423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42334 w 8102600"/>
              <a:gd name="connsiteY4" fmla="*/ 0 h 14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600" h="146050">
                <a:moveTo>
                  <a:pt x="42334" y="0"/>
                </a:moveTo>
                <a:lnTo>
                  <a:pt x="8102600" y="0"/>
                </a:lnTo>
                <a:lnTo>
                  <a:pt x="8102600" y="146050"/>
                </a:lnTo>
                <a:lnTo>
                  <a:pt x="0" y="146050"/>
                </a:lnTo>
                <a:lnTo>
                  <a:pt x="42334" y="0"/>
                </a:ln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45711" rIns="91421" bIns="45711" rtlCol="0" anchor="ctr"/>
          <a:lstStyle/>
          <a:p>
            <a:pPr algn="l"/>
            <a:fld id="{5266C0E3-FCB2-4D10-9980-6DFC0D8FABCB}" type="slidenum">
              <a:rPr lang="en-US" sz="500" b="0" smtClean="0">
                <a:solidFill>
                  <a:srgbClr val="BFBFBF">
                    <a:alpha val="50000"/>
                  </a:srgbClr>
                </a:solidFill>
                <a:latin typeface="Arial"/>
                <a:cs typeface="Arial"/>
              </a:rPr>
              <a:pPr algn="l"/>
              <a:t>‹#›</a:t>
            </a:fld>
            <a:endParaRPr lang="en-US" sz="500" dirty="0">
              <a:solidFill>
                <a:srgbClr val="BFBFBF">
                  <a:alpha val="50000"/>
                </a:srgbClr>
              </a:solidFill>
              <a:latin typeface="Arial"/>
              <a:cs typeface="Arial"/>
            </a:endParaRPr>
          </a:p>
        </p:txBody>
      </p:sp>
      <p:sp>
        <p:nvSpPr>
          <p:cNvPr id="19" name="TextBox 18"/>
          <p:cNvSpPr txBox="1"/>
          <p:nvPr userDrawn="1"/>
        </p:nvSpPr>
        <p:spPr>
          <a:xfrm>
            <a:off x="6343650" y="4931832"/>
            <a:ext cx="1499121" cy="156634"/>
          </a:xfrm>
          <a:prstGeom prst="rect">
            <a:avLst/>
          </a:prstGeom>
          <a:noFill/>
        </p:spPr>
        <p:txBody>
          <a:bodyPr wrap="none" lIns="91421" tIns="45711" rIns="91421" bIns="45711" rtlCol="0" anchor="ctr" anchorCtr="0">
            <a:noAutofit/>
          </a:bodyPr>
          <a:lstStyle>
            <a:defPPr>
              <a:defRPr lang="en-US"/>
            </a:defPPr>
            <a:lvl1pPr algn="r">
              <a:defRPr sz="1100">
                <a:solidFill>
                  <a:srgbClr val="344A58">
                    <a:alpha val="50000"/>
                  </a:srgbClr>
                </a:solidFill>
                <a:latin typeface="Arial"/>
                <a:cs typeface="Arial"/>
              </a:defRPr>
            </a:lvl1pPr>
          </a:lstStyle>
          <a:p>
            <a:pPr algn="r"/>
            <a:r>
              <a:rPr lang="en-US" sz="500" b="0" i="0" kern="1200" dirty="0" smtClean="0">
                <a:solidFill>
                  <a:schemeClr val="bg1">
                    <a:lumMod val="75000"/>
                    <a:alpha val="50000"/>
                  </a:schemeClr>
                </a:solidFill>
                <a:latin typeface="Arial"/>
                <a:ea typeface="+mn-ea"/>
                <a:cs typeface="Arial"/>
              </a:rPr>
              <a:t>© 2016 Juniper Networks, Inc. All rights reserved.</a:t>
            </a:r>
            <a:endParaRPr lang="en-US" sz="500" b="0" i="0" dirty="0">
              <a:solidFill>
                <a:schemeClr val="bg1">
                  <a:lumMod val="75000"/>
                  <a:alpha val="50000"/>
                </a:schemeClr>
              </a:solidFill>
            </a:endParaRPr>
          </a:p>
        </p:txBody>
      </p:sp>
      <p:sp>
        <p:nvSpPr>
          <p:cNvPr id="10" name="TextBox 9"/>
          <p:cNvSpPr txBox="1"/>
          <p:nvPr userDrawn="1"/>
        </p:nvSpPr>
        <p:spPr>
          <a:xfrm>
            <a:off x="441325" y="4936069"/>
            <a:ext cx="2572808" cy="143827"/>
          </a:xfrm>
          <a:prstGeom prst="rect">
            <a:avLst/>
          </a:prstGeom>
          <a:noFill/>
        </p:spPr>
        <p:txBody>
          <a:bodyPr wrap="none" lIns="57139" tIns="0" rIns="57139" bIns="0" rtlCol="0" anchor="ctr" anchorCtr="0">
            <a:noAutofit/>
          </a:bodyPr>
          <a:lstStyle>
            <a:defPPr>
              <a:defRPr lang="en-US"/>
            </a:defPPr>
            <a:lvl1pPr algn="r">
              <a:defRPr sz="1100">
                <a:solidFill>
                  <a:srgbClr val="344A58">
                    <a:alpha val="50000"/>
                  </a:srgbClr>
                </a:solidFill>
                <a:latin typeface="Arial"/>
                <a:cs typeface="Arial"/>
              </a:defRPr>
            </a:lvl1pPr>
          </a:lstStyle>
          <a:p>
            <a:pPr marL="0" marR="0" indent="0" algn="l" defTabSz="342863" rtl="0" eaLnBrk="1" fontAlgn="auto" latinLnBrk="0" hangingPunct="1">
              <a:lnSpc>
                <a:spcPct val="80000"/>
              </a:lnSpc>
              <a:spcBef>
                <a:spcPts val="0"/>
              </a:spcBef>
              <a:spcAft>
                <a:spcPts val="0"/>
              </a:spcAft>
              <a:buClrTx/>
              <a:buSzTx/>
              <a:buFontTx/>
              <a:buNone/>
              <a:tabLst/>
              <a:defRPr/>
            </a:pPr>
            <a:r>
              <a:rPr lang="en-US" sz="700" b="1" dirty="0" smtClean="0">
                <a:solidFill>
                  <a:schemeClr val="accent3">
                    <a:lumMod val="40000"/>
                    <a:lumOff val="60000"/>
                    <a:alpha val="50000"/>
                  </a:schemeClr>
                </a:solidFill>
                <a:latin typeface="Arial"/>
                <a:cs typeface="Arial"/>
              </a:rPr>
              <a:t>JUNIPER NETWORKS CONFIDENTIAL</a:t>
            </a:r>
            <a:endParaRPr lang="en-US" sz="500" b="0" dirty="0">
              <a:solidFill>
                <a:schemeClr val="accent3">
                  <a:lumMod val="40000"/>
                  <a:lumOff val="60000"/>
                  <a:alpha val="50000"/>
                </a:schemeClr>
              </a:solidFill>
              <a:latin typeface="Arial"/>
              <a:cs typeface="Arial"/>
            </a:endParaRPr>
          </a:p>
        </p:txBody>
      </p:sp>
      <p:pic>
        <p:nvPicPr>
          <p:cNvPr id="13" name="Picture 12" descr="juniper_rgb_black_1800x600.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3008" y="4906433"/>
            <a:ext cx="584200" cy="194733"/>
          </a:xfrm>
          <a:prstGeom prst="rect">
            <a:avLst/>
          </a:prstGeom>
        </p:spPr>
      </p:pic>
    </p:spTree>
    <p:extLst>
      <p:ext uri="{BB962C8B-B14F-4D97-AF65-F5344CB8AC3E}">
        <p14:creationId xmlns:p14="http://schemas.microsoft.com/office/powerpoint/2010/main" val="17412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floo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Rectangle 7"/>
          <p:cNvSpPr/>
          <p:nvPr userDrawn="1"/>
        </p:nvSpPr>
        <p:spPr>
          <a:xfrm rot="10800000">
            <a:off x="0" y="3434080"/>
            <a:ext cx="9144000" cy="1709420"/>
          </a:xfrm>
          <a:prstGeom prst="rect">
            <a:avLst/>
          </a:prstGeom>
          <a:gradFill flip="none" rotWithShape="1">
            <a:gsLst>
              <a:gs pos="0">
                <a:schemeClr val="accent2">
                  <a:lumMod val="50000"/>
                </a:schemeClr>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pic>
        <p:nvPicPr>
          <p:cNvPr id="9" name="Picture 8" descr="juniper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3519" y="270062"/>
            <a:ext cx="1425624" cy="389759"/>
          </a:xfrm>
          <a:prstGeom prst="rect">
            <a:avLst/>
          </a:prstGeom>
        </p:spPr>
      </p:pic>
      <p:sp>
        <p:nvSpPr>
          <p:cNvPr id="20" name="Title 5"/>
          <p:cNvSpPr>
            <a:spLocks noGrp="1"/>
          </p:cNvSpPr>
          <p:nvPr>
            <p:ph type="title" hasCustomPrompt="1"/>
          </p:nvPr>
        </p:nvSpPr>
        <p:spPr>
          <a:xfrm>
            <a:off x="2" y="2082398"/>
            <a:ext cx="4627563" cy="1923604"/>
          </a:xfrm>
          <a:prstGeom prst="rect">
            <a:avLst/>
          </a:prstGeom>
          <a:solidFill>
            <a:schemeClr val="accent1">
              <a:lumMod val="50000"/>
              <a:alpha val="37000"/>
            </a:schemeClr>
          </a:solidFill>
          <a:ln>
            <a:noFill/>
          </a:ln>
          <a:extLst/>
        </p:spPr>
        <p:txBody>
          <a:bodyPr wrap="square" lIns="274307" tIns="28574" rIns="57148" bIns="28574" anchor="b" anchorCtr="0">
            <a:noAutofit/>
          </a:bodyPr>
          <a:lstStyle>
            <a:lvl1pPr>
              <a:lnSpc>
                <a:spcPct val="95000"/>
              </a:lnSpc>
              <a:spcBef>
                <a:spcPts val="563"/>
              </a:spcBef>
              <a:spcAft>
                <a:spcPts val="0"/>
              </a:spcAft>
              <a:defRPr lang="en-US" sz="3800" b="0" spc="-38" baseline="0">
                <a:solidFill>
                  <a:srgbClr val="FFFFFF"/>
                </a:solidFill>
                <a:ea typeface="+mn-ea"/>
              </a:defRPr>
            </a:lvl1pPr>
          </a:lstStyle>
          <a:p>
            <a:pPr marL="0" lvl="0">
              <a:lnSpc>
                <a:spcPct val="80000"/>
              </a:lnSpc>
              <a:spcAft>
                <a:spcPts val="749"/>
              </a:spcAft>
            </a:pPr>
            <a:r>
              <a:rPr lang="en-US" dirty="0" smtClean="0"/>
              <a:t>CLICK TO EDIT MASTER TITLE STYLE</a:t>
            </a:r>
            <a:endParaRPr lang="en-US" dirty="0"/>
          </a:p>
        </p:txBody>
      </p:sp>
      <p:sp>
        <p:nvSpPr>
          <p:cNvPr id="21" name="Content Placeholder 12"/>
          <p:cNvSpPr>
            <a:spLocks noGrp="1"/>
          </p:cNvSpPr>
          <p:nvPr>
            <p:ph sz="quarter" idx="10"/>
          </p:nvPr>
        </p:nvSpPr>
        <p:spPr>
          <a:xfrm>
            <a:off x="2910" y="4134123"/>
            <a:ext cx="4622236" cy="342993"/>
          </a:xfrm>
          <a:prstGeom prst="rect">
            <a:avLst/>
          </a:prstGeom>
          <a:noFill/>
          <a:ln>
            <a:noFill/>
          </a:ln>
        </p:spPr>
        <p:txBody>
          <a:bodyPr lIns="274307" tIns="28574" rIns="57148" bIns="28574">
            <a:noAutofit/>
          </a:bodyPr>
          <a:lstStyle>
            <a:lvl1pPr marL="0" indent="0">
              <a:lnSpc>
                <a:spcPct val="95000"/>
              </a:lnSpc>
              <a:spcBef>
                <a:spcPts val="563"/>
              </a:spcBef>
              <a:buFont typeface="Arial"/>
              <a:buNone/>
              <a:defRPr sz="2000" cap="none" spc="-38" baseline="0">
                <a:solidFill>
                  <a:srgbClr val="B2E3F9"/>
                </a:solidFill>
              </a:defRPr>
            </a:lvl1pPr>
            <a:lvl2pPr marL="342863" indent="0">
              <a:buNone/>
              <a:defRPr sz="1800" cap="all" baseline="0">
                <a:solidFill>
                  <a:schemeClr val="accent2"/>
                </a:solidFill>
              </a:defRPr>
            </a:lvl2pPr>
            <a:lvl3pPr marL="685723" indent="0">
              <a:buNone/>
              <a:defRPr sz="1800" cap="all" baseline="0">
                <a:solidFill>
                  <a:schemeClr val="accent2"/>
                </a:solidFill>
              </a:defRPr>
            </a:lvl3pPr>
            <a:lvl4pPr marL="1028582" indent="0">
              <a:buNone/>
              <a:defRPr sz="1800" cap="all" baseline="0">
                <a:solidFill>
                  <a:schemeClr val="accent2"/>
                </a:solidFill>
              </a:defRPr>
            </a:lvl4pPr>
            <a:lvl5pPr marL="1371443" indent="0">
              <a:buNone/>
              <a:defRPr sz="1800" cap="all" baseline="0">
                <a:solidFill>
                  <a:schemeClr val="accent2"/>
                </a:solidFill>
              </a:defRPr>
            </a:lvl5pPr>
          </a:lstStyle>
          <a:p>
            <a:pPr lvl="0"/>
            <a:r>
              <a:rPr lang="en-US" dirty="0" smtClean="0"/>
              <a:t>Click to edit Master text styles</a:t>
            </a:r>
          </a:p>
        </p:txBody>
      </p:sp>
      <p:sp>
        <p:nvSpPr>
          <p:cNvPr id="22" name="Content Placeholder 17"/>
          <p:cNvSpPr>
            <a:spLocks noGrp="1"/>
          </p:cNvSpPr>
          <p:nvPr>
            <p:ph sz="quarter" idx="11"/>
          </p:nvPr>
        </p:nvSpPr>
        <p:spPr>
          <a:xfrm>
            <a:off x="-5481" y="4554817"/>
            <a:ext cx="4632398" cy="488156"/>
          </a:xfrm>
          <a:prstGeom prst="rect">
            <a:avLst/>
          </a:prstGeom>
          <a:noFill/>
        </p:spPr>
        <p:txBody>
          <a:bodyPr lIns="274307" tIns="28574" rIns="57148" bIns="28574">
            <a:noAutofit/>
          </a:bodyPr>
          <a:lstStyle>
            <a:lvl1pPr marL="0" indent="0">
              <a:lnSpc>
                <a:spcPct val="95000"/>
              </a:lnSpc>
              <a:spcBef>
                <a:spcPts val="563"/>
              </a:spcBef>
              <a:buNone/>
              <a:defRPr sz="1500" cap="none" spc="-38" baseline="0">
                <a:solidFill>
                  <a:srgbClr val="B2E3F9"/>
                </a:solidFill>
              </a:defRPr>
            </a:lvl1pPr>
            <a:lvl2pPr marL="342863" indent="0">
              <a:buNone/>
              <a:defRPr sz="1500" cap="all" baseline="0">
                <a:solidFill>
                  <a:schemeClr val="accent2"/>
                </a:solidFill>
              </a:defRPr>
            </a:lvl2pPr>
            <a:lvl3pPr marL="685723" indent="0">
              <a:buNone/>
              <a:defRPr sz="1500" cap="all" baseline="0">
                <a:solidFill>
                  <a:schemeClr val="accent2"/>
                </a:solidFill>
              </a:defRPr>
            </a:lvl3pPr>
            <a:lvl4pPr marL="1028582" indent="0">
              <a:buNone/>
              <a:defRPr sz="1500" cap="all" baseline="0">
                <a:solidFill>
                  <a:schemeClr val="accent2"/>
                </a:solidFill>
              </a:defRPr>
            </a:lvl4pPr>
            <a:lvl5pPr marL="1371443" indent="0">
              <a:buNone/>
              <a:defRPr sz="1500" cap="all" baseline="0">
                <a:solidFill>
                  <a:schemeClr val="accent2"/>
                </a:solidFill>
              </a:defRPr>
            </a:lvl5pPr>
          </a:lstStyle>
          <a:p>
            <a:pPr lvl="0"/>
            <a:r>
              <a:rPr lang="en-US" smtClean="0"/>
              <a:t>Click to edit Master text styles</a:t>
            </a:r>
          </a:p>
        </p:txBody>
      </p:sp>
      <p:cxnSp>
        <p:nvCxnSpPr>
          <p:cNvPr id="10" name="Straight Connector 9"/>
          <p:cNvCxnSpPr/>
          <p:nvPr userDrawn="1"/>
        </p:nvCxnSpPr>
        <p:spPr>
          <a:xfrm>
            <a:off x="127000" y="4071938"/>
            <a:ext cx="4343402" cy="0"/>
          </a:xfrm>
          <a:prstGeom prst="line">
            <a:avLst/>
          </a:prstGeom>
          <a:ln w="19050">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03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Section Divider">
    <p:bg>
      <p:bgPr>
        <a:solidFill>
          <a:schemeClr val="accent2">
            <a:lumMod val="50000"/>
          </a:schemeClr>
        </a:solidFill>
        <a:effectLst/>
      </p:bgPr>
    </p:bg>
    <p:spTree>
      <p:nvGrpSpPr>
        <p:cNvPr id="1" name=""/>
        <p:cNvGrpSpPr/>
        <p:nvPr/>
      </p:nvGrpSpPr>
      <p:grpSpPr>
        <a:xfrm>
          <a:off x="0" y="0"/>
          <a:ext cx="0" cy="0"/>
          <a:chOff x="0" y="0"/>
          <a:chExt cx="0" cy="0"/>
        </a:xfrm>
      </p:grpSpPr>
      <p:pic>
        <p:nvPicPr>
          <p:cNvPr id="2" name="Picture 1" descr="data_cen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rot="10800000">
            <a:off x="0" y="0"/>
            <a:ext cx="9144000" cy="5143500"/>
          </a:xfrm>
          <a:prstGeom prst="rect">
            <a:avLst/>
          </a:prstGeom>
          <a:gradFill flip="none" rotWithShape="1">
            <a:gsLst>
              <a:gs pos="100000">
                <a:schemeClr val="accent1">
                  <a:lumMod val="50000"/>
                  <a:alpha val="10000"/>
                </a:schemeClr>
              </a:gs>
              <a:gs pos="0">
                <a:schemeClr val="accent1">
                  <a:alpha val="8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sp>
        <p:nvSpPr>
          <p:cNvPr id="6" name="Title 1"/>
          <p:cNvSpPr>
            <a:spLocks noGrp="1"/>
          </p:cNvSpPr>
          <p:nvPr>
            <p:ph type="title" hasCustomPrompt="1"/>
          </p:nvPr>
        </p:nvSpPr>
        <p:spPr>
          <a:xfrm>
            <a:off x="1" y="1532467"/>
            <a:ext cx="4185920" cy="1761729"/>
          </a:xfrm>
          <a:prstGeom prst="rect">
            <a:avLst/>
          </a:prstGeom>
          <a:solidFill>
            <a:srgbClr val="1E1E1E">
              <a:alpha val="62000"/>
            </a:srgbClr>
          </a:solidFill>
        </p:spPr>
        <p:txBody>
          <a:bodyPr lIns="274320" tIns="0" rIns="114294" bIns="0" anchor="ctr"/>
          <a:lstStyle>
            <a:lvl1pPr algn="l">
              <a:lnSpc>
                <a:spcPct val="95000"/>
              </a:lnSpc>
              <a:spcBef>
                <a:spcPts val="250"/>
              </a:spcBef>
              <a:defRPr sz="3100" b="0" cap="none" spc="-38" baseline="0">
                <a:solidFill>
                  <a:schemeClr val="bg1"/>
                </a:solidFill>
              </a:defRPr>
            </a:lvl1pPr>
          </a:lstStyle>
          <a:p>
            <a:r>
              <a:rPr lang="en-US" dirty="0" smtClean="0"/>
              <a:t>TITLE BREAK</a:t>
            </a:r>
            <a:endParaRPr lang="en-US" dirty="0"/>
          </a:p>
        </p:txBody>
      </p:sp>
    </p:spTree>
    <p:extLst>
      <p:ext uri="{BB962C8B-B14F-4D97-AF65-F5344CB8AC3E}">
        <p14:creationId xmlns:p14="http://schemas.microsoft.com/office/powerpoint/2010/main" val="19219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descr="junos_platform copy.png"/>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228"/>
          <a:stretch/>
        </p:blipFill>
        <p:spPr>
          <a:xfrm flipH="1">
            <a:off x="3551767" y="-16934"/>
            <a:ext cx="5592233" cy="5172891"/>
          </a:xfrm>
          <a:prstGeom prst="rect">
            <a:avLst/>
          </a:prstGeom>
        </p:spPr>
      </p:pic>
      <p:pic>
        <p:nvPicPr>
          <p:cNvPr id="12" name="Picture 11" descr="junos_platform.png"/>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l="-1524" r="8080" b="52874"/>
          <a:stretch/>
        </p:blipFill>
        <p:spPr>
          <a:xfrm>
            <a:off x="7200902" y="4076704"/>
            <a:ext cx="1943099" cy="1066799"/>
          </a:xfrm>
          <a:prstGeom prst="rect">
            <a:avLst/>
          </a:prstGeom>
        </p:spPr>
      </p:pic>
      <p:sp>
        <p:nvSpPr>
          <p:cNvPr id="14" name="Rectangle 26"/>
          <p:cNvSpPr>
            <a:spLocks noChangeArrowheads="1"/>
          </p:cNvSpPr>
          <p:nvPr userDrawn="1"/>
        </p:nvSpPr>
        <p:spPr bwMode="black">
          <a:xfrm>
            <a:off x="8628732" y="4927600"/>
            <a:ext cx="515268" cy="149226"/>
          </a:xfrm>
          <a:custGeom>
            <a:avLst/>
            <a:gdLst>
              <a:gd name="connsiteX0" fmla="*/ 0 w 400050"/>
              <a:gd name="connsiteY0" fmla="*/ 0 h 133350"/>
              <a:gd name="connsiteX1" fmla="*/ 400050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00050"/>
              <a:gd name="connsiteY0" fmla="*/ 3175 h 136525"/>
              <a:gd name="connsiteX1" fmla="*/ 377825 w 400050"/>
              <a:gd name="connsiteY1" fmla="*/ 0 h 136525"/>
              <a:gd name="connsiteX2" fmla="*/ 400050 w 400050"/>
              <a:gd name="connsiteY2" fmla="*/ 136525 h 136525"/>
              <a:gd name="connsiteX3" fmla="*/ 0 w 400050"/>
              <a:gd name="connsiteY3" fmla="*/ 136525 h 136525"/>
              <a:gd name="connsiteX4" fmla="*/ 0 w 400050"/>
              <a:gd name="connsiteY4" fmla="*/ 3175 h 136525"/>
              <a:gd name="connsiteX0" fmla="*/ 0 w 400050"/>
              <a:gd name="connsiteY0" fmla="*/ 0 h 133350"/>
              <a:gd name="connsiteX1" fmla="*/ 368663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39561"/>
              <a:gd name="connsiteY0" fmla="*/ 0 h 133350"/>
              <a:gd name="connsiteX1" fmla="*/ 408174 w 439561"/>
              <a:gd name="connsiteY1" fmla="*/ 0 h 133350"/>
              <a:gd name="connsiteX2" fmla="*/ 439561 w 439561"/>
              <a:gd name="connsiteY2" fmla="*/ 133350 h 133350"/>
              <a:gd name="connsiteX3" fmla="*/ 39511 w 439561"/>
              <a:gd name="connsiteY3" fmla="*/ 133350 h 133350"/>
              <a:gd name="connsiteX4" fmla="*/ 0 w 439561"/>
              <a:gd name="connsiteY4" fmla="*/ 0 h 133350"/>
              <a:gd name="connsiteX0" fmla="*/ 0 w 445215"/>
              <a:gd name="connsiteY0" fmla="*/ 0 h 133350"/>
              <a:gd name="connsiteX1" fmla="*/ 445215 w 445215"/>
              <a:gd name="connsiteY1" fmla="*/ 0 h 133350"/>
              <a:gd name="connsiteX2" fmla="*/ 439561 w 445215"/>
              <a:gd name="connsiteY2" fmla="*/ 133350 h 133350"/>
              <a:gd name="connsiteX3" fmla="*/ 39511 w 445215"/>
              <a:gd name="connsiteY3" fmla="*/ 133350 h 133350"/>
              <a:gd name="connsiteX4" fmla="*/ 0 w 445215"/>
              <a:gd name="connsiteY4" fmla="*/ 0 h 133350"/>
              <a:gd name="connsiteX0" fmla="*/ 0 w 440276"/>
              <a:gd name="connsiteY0" fmla="*/ 0 h 133350"/>
              <a:gd name="connsiteX1" fmla="*/ 440276 w 440276"/>
              <a:gd name="connsiteY1" fmla="*/ 2899 h 133350"/>
              <a:gd name="connsiteX2" fmla="*/ 439561 w 440276"/>
              <a:gd name="connsiteY2" fmla="*/ 133350 h 133350"/>
              <a:gd name="connsiteX3" fmla="*/ 39511 w 440276"/>
              <a:gd name="connsiteY3" fmla="*/ 133350 h 133350"/>
              <a:gd name="connsiteX4" fmla="*/ 0 w 440276"/>
              <a:gd name="connsiteY4" fmla="*/ 0 h 133350"/>
              <a:gd name="connsiteX0" fmla="*/ 24695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24695 w 400765"/>
              <a:gd name="connsiteY4" fmla="*/ 0 h 130451"/>
              <a:gd name="connsiteX0" fmla="*/ 34573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34573 w 400765"/>
              <a:gd name="connsiteY4" fmla="*/ 0 h 13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65" h="130451">
                <a:moveTo>
                  <a:pt x="34573" y="0"/>
                </a:moveTo>
                <a:lnTo>
                  <a:pt x="400765" y="0"/>
                </a:lnTo>
                <a:cubicBezTo>
                  <a:pt x="400527" y="43484"/>
                  <a:pt x="400288" y="86967"/>
                  <a:pt x="400050" y="130451"/>
                </a:cubicBezTo>
                <a:lnTo>
                  <a:pt x="0" y="130451"/>
                </a:lnTo>
                <a:lnTo>
                  <a:pt x="34573" y="0"/>
                </a:lnTo>
                <a:close/>
              </a:path>
            </a:pathLst>
          </a:custGeom>
          <a:solidFill>
            <a:schemeClr val="accent2">
              <a:lumMod val="50000"/>
            </a:schemeClr>
          </a:solidFill>
          <a:extLst/>
        </p:spPr>
        <p:txBody>
          <a:bodyPr wrap="square" lIns="0" tIns="45711" rIns="91436" bIns="45711" rtlCol="0" anchor="ctr" anchorCtr="0">
            <a:noAutofit/>
          </a:bodyPr>
          <a:lstStyle/>
          <a:p>
            <a:pPr lvl="0" algn="ctr"/>
            <a:r>
              <a:rPr lang="en-US" sz="500" b="0" dirty="0" smtClean="0">
                <a:solidFill>
                  <a:srgbClr val="D4EAF4">
                    <a:alpha val="50000"/>
                  </a:srgbClr>
                </a:solidFill>
                <a:latin typeface="Arial"/>
                <a:cs typeface="Arial"/>
              </a:rPr>
              <a:t> </a:t>
            </a:r>
            <a:endParaRPr lang="en-US" sz="500" b="0" dirty="0">
              <a:solidFill>
                <a:srgbClr val="D4EAF4">
                  <a:alpha val="50000"/>
                </a:srgbClr>
              </a:solidFill>
              <a:latin typeface="Arial"/>
              <a:cs typeface="Arial"/>
            </a:endParaRPr>
          </a:p>
        </p:txBody>
      </p:sp>
      <p:sp>
        <p:nvSpPr>
          <p:cNvPr id="11" name="Title 1"/>
          <p:cNvSpPr>
            <a:spLocks noGrp="1"/>
          </p:cNvSpPr>
          <p:nvPr>
            <p:ph type="title" hasCustomPrompt="1"/>
          </p:nvPr>
        </p:nvSpPr>
        <p:spPr>
          <a:xfrm>
            <a:off x="455085" y="4"/>
            <a:ext cx="8223250" cy="819147"/>
          </a:xfrm>
          <a:prstGeom prst="rect">
            <a:avLst/>
          </a:prstGeom>
        </p:spPr>
        <p:txBody>
          <a:bodyPr wrap="square" lIns="57148" tIns="0" rIns="0" bIns="0" anchor="b" anchorCtr="0">
            <a:noAutofit/>
          </a:bodyPr>
          <a:lstStyle>
            <a:lvl1pPr>
              <a:lnSpc>
                <a:spcPct val="90000"/>
              </a:lnSpc>
              <a:spcBef>
                <a:spcPts val="250"/>
              </a:spcBef>
              <a:defRPr lang="en-US" sz="2800" b="0" spc="-38" baseline="0">
                <a:solidFill>
                  <a:schemeClr val="tx1"/>
                </a:solidFill>
                <a:ea typeface="+mn-ea"/>
              </a:defRPr>
            </a:lvl1pPr>
          </a:lstStyle>
          <a:p>
            <a:pPr marL="0" lvl="0" defTabSz="685586">
              <a:lnSpc>
                <a:spcPct val="80000"/>
              </a:lnSpc>
            </a:pPr>
            <a:r>
              <a:rPr lang="en-US" dirty="0" smtClean="0"/>
              <a:t>CLICK TO EDIT MASTER TITLE STYLE</a:t>
            </a:r>
            <a:endParaRPr lang="en-US" dirty="0"/>
          </a:p>
        </p:txBody>
      </p:sp>
      <p:sp>
        <p:nvSpPr>
          <p:cNvPr id="18" name="Rectangle 4"/>
          <p:cNvSpPr/>
          <p:nvPr userDrawn="1"/>
        </p:nvSpPr>
        <p:spPr>
          <a:xfrm flipH="1">
            <a:off x="0" y="4929717"/>
            <a:ext cx="7904692" cy="146050"/>
          </a:xfrm>
          <a:custGeom>
            <a:avLst/>
            <a:gdLst>
              <a:gd name="connsiteX0" fmla="*/ 0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0 w 8102600"/>
              <a:gd name="connsiteY4" fmla="*/ 0 h 146050"/>
              <a:gd name="connsiteX0" fmla="*/ 296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29634 w 8102600"/>
              <a:gd name="connsiteY4" fmla="*/ 0 h 146050"/>
              <a:gd name="connsiteX0" fmla="*/ 423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42334 w 8102600"/>
              <a:gd name="connsiteY4" fmla="*/ 0 h 14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600" h="146050">
                <a:moveTo>
                  <a:pt x="42334" y="0"/>
                </a:moveTo>
                <a:lnTo>
                  <a:pt x="8102600" y="0"/>
                </a:lnTo>
                <a:lnTo>
                  <a:pt x="8102600" y="146050"/>
                </a:lnTo>
                <a:lnTo>
                  <a:pt x="0" y="146050"/>
                </a:lnTo>
                <a:lnTo>
                  <a:pt x="42334" y="0"/>
                </a:ln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45711" rIns="91421" bIns="45711" rtlCol="0" anchor="ctr"/>
          <a:lstStyle/>
          <a:p>
            <a:pPr algn="l"/>
            <a:fld id="{5266C0E3-FCB2-4D10-9980-6DFC0D8FABCB}" type="slidenum">
              <a:rPr lang="en-US" sz="500" b="0" smtClean="0">
                <a:solidFill>
                  <a:srgbClr val="BFBFBF">
                    <a:alpha val="50000"/>
                  </a:srgbClr>
                </a:solidFill>
                <a:latin typeface="Arial"/>
                <a:cs typeface="Arial"/>
              </a:rPr>
              <a:pPr algn="l"/>
              <a:t>‹#›</a:t>
            </a:fld>
            <a:endParaRPr lang="en-US" sz="500" dirty="0">
              <a:solidFill>
                <a:srgbClr val="BFBFBF">
                  <a:alpha val="50000"/>
                </a:srgbClr>
              </a:solidFill>
              <a:latin typeface="Arial"/>
              <a:cs typeface="Arial"/>
            </a:endParaRPr>
          </a:p>
        </p:txBody>
      </p:sp>
      <p:sp>
        <p:nvSpPr>
          <p:cNvPr id="19" name="TextBox 18"/>
          <p:cNvSpPr txBox="1"/>
          <p:nvPr userDrawn="1"/>
        </p:nvSpPr>
        <p:spPr>
          <a:xfrm>
            <a:off x="6343650" y="4931832"/>
            <a:ext cx="1499121" cy="156634"/>
          </a:xfrm>
          <a:prstGeom prst="rect">
            <a:avLst/>
          </a:prstGeom>
          <a:noFill/>
        </p:spPr>
        <p:txBody>
          <a:bodyPr wrap="none" lIns="91421" tIns="45711" rIns="91421" bIns="45711" rtlCol="0" anchor="ctr" anchorCtr="0">
            <a:noAutofit/>
          </a:bodyPr>
          <a:lstStyle>
            <a:defPPr>
              <a:defRPr lang="en-US"/>
            </a:defPPr>
            <a:lvl1pPr algn="r">
              <a:defRPr sz="1100">
                <a:solidFill>
                  <a:srgbClr val="344A58">
                    <a:alpha val="50000"/>
                  </a:srgbClr>
                </a:solidFill>
                <a:latin typeface="Arial"/>
                <a:cs typeface="Arial"/>
              </a:defRPr>
            </a:lvl1pPr>
          </a:lstStyle>
          <a:p>
            <a:pPr algn="r"/>
            <a:r>
              <a:rPr lang="en-US" sz="500" b="0" i="0" kern="1200" dirty="0" smtClean="0">
                <a:solidFill>
                  <a:schemeClr val="bg1">
                    <a:lumMod val="75000"/>
                    <a:alpha val="50000"/>
                  </a:schemeClr>
                </a:solidFill>
                <a:latin typeface="Arial"/>
                <a:ea typeface="+mn-ea"/>
                <a:cs typeface="Arial"/>
              </a:rPr>
              <a:t>© 2016 Juniper Networks, Inc. All rights reserved.</a:t>
            </a:r>
            <a:endParaRPr lang="en-US" sz="500" b="0" i="0" dirty="0">
              <a:solidFill>
                <a:schemeClr val="bg1">
                  <a:lumMod val="75000"/>
                  <a:alpha val="50000"/>
                </a:schemeClr>
              </a:solidFill>
            </a:endParaRPr>
          </a:p>
        </p:txBody>
      </p:sp>
      <p:sp>
        <p:nvSpPr>
          <p:cNvPr id="9" name="TextBox 8"/>
          <p:cNvSpPr txBox="1"/>
          <p:nvPr userDrawn="1"/>
        </p:nvSpPr>
        <p:spPr>
          <a:xfrm>
            <a:off x="441325" y="4936069"/>
            <a:ext cx="2572808" cy="143827"/>
          </a:xfrm>
          <a:prstGeom prst="rect">
            <a:avLst/>
          </a:prstGeom>
          <a:noFill/>
        </p:spPr>
        <p:txBody>
          <a:bodyPr wrap="none" lIns="57139" tIns="0" rIns="57139" bIns="0" rtlCol="0" anchor="ctr" anchorCtr="0">
            <a:noAutofit/>
          </a:bodyPr>
          <a:lstStyle>
            <a:defPPr>
              <a:defRPr lang="en-US"/>
            </a:defPPr>
            <a:lvl1pPr algn="r">
              <a:defRPr sz="1100">
                <a:solidFill>
                  <a:srgbClr val="344A58">
                    <a:alpha val="50000"/>
                  </a:srgbClr>
                </a:solidFill>
                <a:latin typeface="Arial"/>
                <a:cs typeface="Arial"/>
              </a:defRPr>
            </a:lvl1pPr>
          </a:lstStyle>
          <a:p>
            <a:pPr marL="0" marR="0" indent="0" algn="l" defTabSz="342863" rtl="0" eaLnBrk="1" fontAlgn="auto" latinLnBrk="0" hangingPunct="1">
              <a:lnSpc>
                <a:spcPct val="80000"/>
              </a:lnSpc>
              <a:spcBef>
                <a:spcPts val="0"/>
              </a:spcBef>
              <a:spcAft>
                <a:spcPts val="0"/>
              </a:spcAft>
              <a:buClrTx/>
              <a:buSzTx/>
              <a:buFontTx/>
              <a:buNone/>
              <a:tabLst/>
              <a:defRPr/>
            </a:pPr>
            <a:r>
              <a:rPr lang="en-US" sz="700" b="1" dirty="0" smtClean="0">
                <a:solidFill>
                  <a:schemeClr val="accent3">
                    <a:lumMod val="40000"/>
                    <a:lumOff val="60000"/>
                    <a:alpha val="50000"/>
                  </a:schemeClr>
                </a:solidFill>
                <a:latin typeface="Arial"/>
                <a:cs typeface="Arial"/>
              </a:rPr>
              <a:t>JUNIPER NETWORKS CONFIDENTIAL</a:t>
            </a:r>
            <a:endParaRPr lang="en-US" sz="500" b="0" dirty="0">
              <a:solidFill>
                <a:schemeClr val="accent3">
                  <a:lumMod val="40000"/>
                  <a:lumOff val="60000"/>
                  <a:alpha val="50000"/>
                </a:schemeClr>
              </a:solidFill>
              <a:latin typeface="Arial"/>
              <a:cs typeface="Arial"/>
            </a:endParaRPr>
          </a:p>
        </p:txBody>
      </p:sp>
      <p:pic>
        <p:nvPicPr>
          <p:cNvPr id="13" name="Picture 12" descr="juniper_rgb_black_1800x600.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3008" y="4906433"/>
            <a:ext cx="584200" cy="194733"/>
          </a:xfrm>
          <a:prstGeom prst="rect">
            <a:avLst/>
          </a:prstGeom>
        </p:spPr>
      </p:pic>
    </p:spTree>
    <p:extLst>
      <p:ext uri="{BB962C8B-B14F-4D97-AF65-F5344CB8AC3E}">
        <p14:creationId xmlns:p14="http://schemas.microsoft.com/office/powerpoint/2010/main" val="290502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2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Quote Slide">
    <p:spTree>
      <p:nvGrpSpPr>
        <p:cNvPr id="1" name=""/>
        <p:cNvGrpSpPr/>
        <p:nvPr/>
      </p:nvGrpSpPr>
      <p:grpSpPr>
        <a:xfrm>
          <a:off x="0" y="0"/>
          <a:ext cx="0" cy="0"/>
          <a:chOff x="0" y="0"/>
          <a:chExt cx="0" cy="0"/>
        </a:xfrm>
      </p:grpSpPr>
      <p:pic>
        <p:nvPicPr>
          <p:cNvPr id="2" name="Picture 1" descr="med_2.jpg"/>
          <p:cNvPicPr>
            <a:picLocks noChangeAspect="1"/>
          </p:cNvPicPr>
          <p:nvPr userDrawn="1"/>
        </p:nvPicPr>
        <p:blipFill>
          <a:blip r:embed="rId2">
            <a:alphaModFix amt="69000"/>
            <a:extLst>
              <a:ext uri="{28A0092B-C50C-407E-A947-70E740481C1C}">
                <a14:useLocalDpi xmlns:a14="http://schemas.microsoft.com/office/drawing/2010/main"/>
              </a:ext>
            </a:extLst>
          </a:blip>
          <a:stretch>
            <a:fillRect/>
          </a:stretch>
        </p:blipFill>
        <p:spPr>
          <a:xfrm>
            <a:off x="0" y="1"/>
            <a:ext cx="3017520" cy="5134855"/>
          </a:xfrm>
          <a:prstGeom prst="rect">
            <a:avLst/>
          </a:prstGeom>
        </p:spPr>
      </p:pic>
      <p:pic>
        <p:nvPicPr>
          <p:cNvPr id="13" name="Picture 12" descr="junos_platform copy.png"/>
          <p:cNvPicPr>
            <a:picLocks noChangeAspect="1"/>
          </p:cNvPicPr>
          <p:nvPr userDrawn="1"/>
        </p:nvPicPr>
        <p:blipFill rotWithShape="1">
          <a:blip r:embed="rId3" cstate="screen">
            <a:alphaModFix amt="8000"/>
            <a:extLst>
              <a:ext uri="{28A0092B-C50C-407E-A947-70E740481C1C}">
                <a14:useLocalDpi xmlns:a14="http://schemas.microsoft.com/office/drawing/2010/main"/>
              </a:ext>
            </a:extLst>
          </a:blip>
          <a:srcRect r="-1228"/>
          <a:stretch/>
        </p:blipFill>
        <p:spPr>
          <a:xfrm flipH="1">
            <a:off x="3551767" y="-16934"/>
            <a:ext cx="5592233" cy="5172891"/>
          </a:xfrm>
          <a:prstGeom prst="rect">
            <a:avLst/>
          </a:prstGeom>
        </p:spPr>
      </p:pic>
      <p:pic>
        <p:nvPicPr>
          <p:cNvPr id="18" name="Picture 17" descr="junos_platform.png"/>
          <p:cNvPicPr>
            <a:picLocks noChangeAspect="1"/>
          </p:cNvPicPr>
          <p:nvPr userDrawn="1"/>
        </p:nvPicPr>
        <p:blipFill rotWithShape="1">
          <a:blip r:embed="rId4" cstate="screen">
            <a:alphaModFix amt="30000"/>
            <a:extLst>
              <a:ext uri="{28A0092B-C50C-407E-A947-70E740481C1C}">
                <a14:useLocalDpi xmlns:a14="http://schemas.microsoft.com/office/drawing/2010/main"/>
              </a:ext>
            </a:extLst>
          </a:blip>
          <a:srcRect l="-1524" r="8080" b="52874"/>
          <a:stretch/>
        </p:blipFill>
        <p:spPr>
          <a:xfrm>
            <a:off x="7200902" y="4076704"/>
            <a:ext cx="1943099" cy="1066799"/>
          </a:xfrm>
          <a:prstGeom prst="rect">
            <a:avLst/>
          </a:prstGeom>
        </p:spPr>
      </p:pic>
      <p:sp>
        <p:nvSpPr>
          <p:cNvPr id="20" name="Rectangle 26"/>
          <p:cNvSpPr>
            <a:spLocks noChangeArrowheads="1"/>
          </p:cNvSpPr>
          <p:nvPr userDrawn="1"/>
        </p:nvSpPr>
        <p:spPr bwMode="black">
          <a:xfrm>
            <a:off x="8628732" y="4927600"/>
            <a:ext cx="515268" cy="149226"/>
          </a:xfrm>
          <a:custGeom>
            <a:avLst/>
            <a:gdLst>
              <a:gd name="connsiteX0" fmla="*/ 0 w 400050"/>
              <a:gd name="connsiteY0" fmla="*/ 0 h 133350"/>
              <a:gd name="connsiteX1" fmla="*/ 400050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00050"/>
              <a:gd name="connsiteY0" fmla="*/ 3175 h 136525"/>
              <a:gd name="connsiteX1" fmla="*/ 377825 w 400050"/>
              <a:gd name="connsiteY1" fmla="*/ 0 h 136525"/>
              <a:gd name="connsiteX2" fmla="*/ 400050 w 400050"/>
              <a:gd name="connsiteY2" fmla="*/ 136525 h 136525"/>
              <a:gd name="connsiteX3" fmla="*/ 0 w 400050"/>
              <a:gd name="connsiteY3" fmla="*/ 136525 h 136525"/>
              <a:gd name="connsiteX4" fmla="*/ 0 w 400050"/>
              <a:gd name="connsiteY4" fmla="*/ 3175 h 136525"/>
              <a:gd name="connsiteX0" fmla="*/ 0 w 400050"/>
              <a:gd name="connsiteY0" fmla="*/ 0 h 133350"/>
              <a:gd name="connsiteX1" fmla="*/ 368663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39561"/>
              <a:gd name="connsiteY0" fmla="*/ 0 h 133350"/>
              <a:gd name="connsiteX1" fmla="*/ 408174 w 439561"/>
              <a:gd name="connsiteY1" fmla="*/ 0 h 133350"/>
              <a:gd name="connsiteX2" fmla="*/ 439561 w 439561"/>
              <a:gd name="connsiteY2" fmla="*/ 133350 h 133350"/>
              <a:gd name="connsiteX3" fmla="*/ 39511 w 439561"/>
              <a:gd name="connsiteY3" fmla="*/ 133350 h 133350"/>
              <a:gd name="connsiteX4" fmla="*/ 0 w 439561"/>
              <a:gd name="connsiteY4" fmla="*/ 0 h 133350"/>
              <a:gd name="connsiteX0" fmla="*/ 0 w 445215"/>
              <a:gd name="connsiteY0" fmla="*/ 0 h 133350"/>
              <a:gd name="connsiteX1" fmla="*/ 445215 w 445215"/>
              <a:gd name="connsiteY1" fmla="*/ 0 h 133350"/>
              <a:gd name="connsiteX2" fmla="*/ 439561 w 445215"/>
              <a:gd name="connsiteY2" fmla="*/ 133350 h 133350"/>
              <a:gd name="connsiteX3" fmla="*/ 39511 w 445215"/>
              <a:gd name="connsiteY3" fmla="*/ 133350 h 133350"/>
              <a:gd name="connsiteX4" fmla="*/ 0 w 445215"/>
              <a:gd name="connsiteY4" fmla="*/ 0 h 133350"/>
              <a:gd name="connsiteX0" fmla="*/ 0 w 440276"/>
              <a:gd name="connsiteY0" fmla="*/ 0 h 133350"/>
              <a:gd name="connsiteX1" fmla="*/ 440276 w 440276"/>
              <a:gd name="connsiteY1" fmla="*/ 2899 h 133350"/>
              <a:gd name="connsiteX2" fmla="*/ 439561 w 440276"/>
              <a:gd name="connsiteY2" fmla="*/ 133350 h 133350"/>
              <a:gd name="connsiteX3" fmla="*/ 39511 w 440276"/>
              <a:gd name="connsiteY3" fmla="*/ 133350 h 133350"/>
              <a:gd name="connsiteX4" fmla="*/ 0 w 440276"/>
              <a:gd name="connsiteY4" fmla="*/ 0 h 133350"/>
              <a:gd name="connsiteX0" fmla="*/ 24695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24695 w 400765"/>
              <a:gd name="connsiteY4" fmla="*/ 0 h 130451"/>
              <a:gd name="connsiteX0" fmla="*/ 34573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34573 w 400765"/>
              <a:gd name="connsiteY4" fmla="*/ 0 h 13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65" h="130451">
                <a:moveTo>
                  <a:pt x="34573" y="0"/>
                </a:moveTo>
                <a:lnTo>
                  <a:pt x="400765" y="0"/>
                </a:lnTo>
                <a:cubicBezTo>
                  <a:pt x="400527" y="43484"/>
                  <a:pt x="400288" y="86967"/>
                  <a:pt x="400050" y="130451"/>
                </a:cubicBezTo>
                <a:lnTo>
                  <a:pt x="0" y="130451"/>
                </a:lnTo>
                <a:lnTo>
                  <a:pt x="34573" y="0"/>
                </a:lnTo>
                <a:close/>
              </a:path>
            </a:pathLst>
          </a:custGeom>
          <a:solidFill>
            <a:schemeClr val="accent2">
              <a:lumMod val="50000"/>
            </a:schemeClr>
          </a:solidFill>
          <a:extLst/>
        </p:spPr>
        <p:txBody>
          <a:bodyPr wrap="square" lIns="0" tIns="45711" rIns="91436" bIns="45711" rtlCol="0" anchor="ctr" anchorCtr="0">
            <a:noAutofit/>
          </a:bodyPr>
          <a:lstStyle/>
          <a:p>
            <a:pPr lvl="0" algn="ctr"/>
            <a:r>
              <a:rPr lang="en-US" sz="500" b="0" dirty="0" smtClean="0">
                <a:solidFill>
                  <a:srgbClr val="D4EAF4">
                    <a:alpha val="50000"/>
                  </a:srgbClr>
                </a:solidFill>
                <a:latin typeface="Arial"/>
                <a:cs typeface="Arial"/>
              </a:rPr>
              <a:t> </a:t>
            </a:r>
            <a:endParaRPr lang="en-US" sz="500" b="0" dirty="0">
              <a:solidFill>
                <a:srgbClr val="D4EAF4">
                  <a:alpha val="50000"/>
                </a:srgbClr>
              </a:solidFill>
              <a:latin typeface="Arial"/>
              <a:cs typeface="Arial"/>
            </a:endParaRPr>
          </a:p>
        </p:txBody>
      </p:sp>
      <p:sp>
        <p:nvSpPr>
          <p:cNvPr id="15" name="Content Placeholder 2"/>
          <p:cNvSpPr>
            <a:spLocks noGrp="1"/>
          </p:cNvSpPr>
          <p:nvPr>
            <p:ph idx="1"/>
          </p:nvPr>
        </p:nvSpPr>
        <p:spPr>
          <a:xfrm>
            <a:off x="3376084" y="832812"/>
            <a:ext cx="5302250" cy="3844112"/>
          </a:xfrm>
          <a:prstGeom prst="rect">
            <a:avLst/>
          </a:prstGeom>
        </p:spPr>
        <p:txBody>
          <a:bodyPr lIns="57139" tIns="28571" rIns="57139" bIns="28571"/>
          <a:lstStyle>
            <a:lvl1pPr marL="285736" indent="-285736">
              <a:lnSpc>
                <a:spcPct val="95000"/>
              </a:lnSpc>
              <a:spcBef>
                <a:spcPts val="563"/>
              </a:spcBef>
              <a:buClr>
                <a:schemeClr val="tx1"/>
              </a:buClr>
              <a:buFont typeface="Arial"/>
              <a:buChar char="•"/>
              <a:defRPr sz="2000" b="0">
                <a:solidFill>
                  <a:schemeClr val="accent2"/>
                </a:solidFill>
              </a:defRPr>
            </a:lvl1pPr>
            <a:lvl2pPr marL="557150" indent="-214289">
              <a:lnSpc>
                <a:spcPct val="95000"/>
              </a:lnSpc>
              <a:spcBef>
                <a:spcPts val="250"/>
              </a:spcBef>
              <a:buClr>
                <a:schemeClr val="tx1"/>
              </a:buClr>
              <a:buFont typeface="Arial" panose="020B0604020202020204" pitchFamily="34" charset="0"/>
              <a:buChar char="•"/>
              <a:defRPr sz="1800" baseline="0">
                <a:solidFill>
                  <a:schemeClr val="accent2"/>
                </a:solidFill>
              </a:defRPr>
            </a:lvl2pPr>
            <a:lvl3pPr>
              <a:lnSpc>
                <a:spcPct val="95000"/>
              </a:lnSpc>
              <a:spcBef>
                <a:spcPts val="250"/>
              </a:spcBef>
              <a:buClr>
                <a:schemeClr val="tx1"/>
              </a:buClr>
              <a:defRPr sz="1500" baseline="0">
                <a:solidFill>
                  <a:schemeClr val="accent2"/>
                </a:solidFill>
              </a:defRPr>
            </a:lvl3pPr>
            <a:lvl4pPr marL="1200013" indent="-171432">
              <a:lnSpc>
                <a:spcPct val="95000"/>
              </a:lnSpc>
              <a:spcBef>
                <a:spcPts val="250"/>
              </a:spcBef>
              <a:buClr>
                <a:schemeClr val="tx1"/>
              </a:buClr>
              <a:buFont typeface="Arial" panose="020B0604020202020204" pitchFamily="34" charset="0"/>
              <a:buChar char="•"/>
              <a:defRPr sz="1300" baseline="0">
                <a:solidFill>
                  <a:schemeClr val="accent2"/>
                </a:solidFill>
              </a:defRPr>
            </a:lvl4pPr>
            <a:lvl5pPr>
              <a:defRPr>
                <a:solidFill>
                  <a:srgbClr val="29292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itle 1"/>
          <p:cNvSpPr>
            <a:spLocks noGrp="1"/>
          </p:cNvSpPr>
          <p:nvPr>
            <p:ph type="title" hasCustomPrompt="1"/>
          </p:nvPr>
        </p:nvSpPr>
        <p:spPr>
          <a:xfrm>
            <a:off x="3376084" y="4"/>
            <a:ext cx="5302250" cy="815870"/>
          </a:xfrm>
          <a:prstGeom prst="rect">
            <a:avLst/>
          </a:prstGeom>
        </p:spPr>
        <p:txBody>
          <a:bodyPr wrap="square" lIns="57148" tIns="0" rIns="0" bIns="0" anchor="b" anchorCtr="0">
            <a:noAutofit/>
          </a:bodyPr>
          <a:lstStyle>
            <a:lvl1pPr>
              <a:lnSpc>
                <a:spcPct val="90000"/>
              </a:lnSpc>
              <a:spcBef>
                <a:spcPts val="250"/>
              </a:spcBef>
              <a:defRPr lang="en-US" sz="2800" b="0" spc="-38" baseline="0">
                <a:solidFill>
                  <a:schemeClr val="tx1"/>
                </a:solidFill>
                <a:ea typeface="+mn-ea"/>
              </a:defRPr>
            </a:lvl1pPr>
          </a:lstStyle>
          <a:p>
            <a:pPr marL="0" lvl="0" defTabSz="685586">
              <a:lnSpc>
                <a:spcPct val="80000"/>
              </a:lnSpc>
            </a:pPr>
            <a:r>
              <a:rPr lang="en-US" dirty="0" smtClean="0"/>
              <a:t>CLICK TO EDIT MASTER TITLE STYLE</a:t>
            </a:r>
            <a:endParaRPr lang="en-US" dirty="0"/>
          </a:p>
        </p:txBody>
      </p:sp>
      <p:sp>
        <p:nvSpPr>
          <p:cNvPr id="14" name="Rectangle 4"/>
          <p:cNvSpPr/>
          <p:nvPr userDrawn="1"/>
        </p:nvSpPr>
        <p:spPr>
          <a:xfrm flipH="1">
            <a:off x="0" y="4929717"/>
            <a:ext cx="7904692" cy="146050"/>
          </a:xfrm>
          <a:custGeom>
            <a:avLst/>
            <a:gdLst>
              <a:gd name="connsiteX0" fmla="*/ 0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0 w 8102600"/>
              <a:gd name="connsiteY4" fmla="*/ 0 h 146050"/>
              <a:gd name="connsiteX0" fmla="*/ 296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29634 w 8102600"/>
              <a:gd name="connsiteY4" fmla="*/ 0 h 146050"/>
              <a:gd name="connsiteX0" fmla="*/ 423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42334 w 8102600"/>
              <a:gd name="connsiteY4" fmla="*/ 0 h 14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600" h="146050">
                <a:moveTo>
                  <a:pt x="42334" y="0"/>
                </a:moveTo>
                <a:lnTo>
                  <a:pt x="8102600" y="0"/>
                </a:lnTo>
                <a:lnTo>
                  <a:pt x="8102600" y="146050"/>
                </a:lnTo>
                <a:lnTo>
                  <a:pt x="0" y="146050"/>
                </a:lnTo>
                <a:lnTo>
                  <a:pt x="42334" y="0"/>
                </a:ln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45711" rIns="91421" bIns="45711" rtlCol="0" anchor="ctr"/>
          <a:lstStyle/>
          <a:p>
            <a:pPr algn="l"/>
            <a:fld id="{5266C0E3-FCB2-4D10-9980-6DFC0D8FABCB}" type="slidenum">
              <a:rPr lang="en-US" sz="500" b="0" smtClean="0">
                <a:solidFill>
                  <a:srgbClr val="BFBFBF">
                    <a:alpha val="50000"/>
                  </a:srgbClr>
                </a:solidFill>
                <a:latin typeface="Arial"/>
                <a:cs typeface="Arial"/>
              </a:rPr>
              <a:pPr algn="l"/>
              <a:t>‹#›</a:t>
            </a:fld>
            <a:endParaRPr lang="en-US" sz="500" dirty="0">
              <a:solidFill>
                <a:srgbClr val="BFBFBF">
                  <a:alpha val="50000"/>
                </a:srgbClr>
              </a:solidFill>
              <a:latin typeface="Arial"/>
              <a:cs typeface="Arial"/>
            </a:endParaRPr>
          </a:p>
        </p:txBody>
      </p:sp>
      <p:sp>
        <p:nvSpPr>
          <p:cNvPr id="24" name="TextBox 23"/>
          <p:cNvSpPr txBox="1"/>
          <p:nvPr userDrawn="1"/>
        </p:nvSpPr>
        <p:spPr>
          <a:xfrm>
            <a:off x="6343650" y="4931832"/>
            <a:ext cx="1499121" cy="156634"/>
          </a:xfrm>
          <a:prstGeom prst="rect">
            <a:avLst/>
          </a:prstGeom>
          <a:noFill/>
        </p:spPr>
        <p:txBody>
          <a:bodyPr wrap="none" lIns="91421" tIns="45711" rIns="91421" bIns="45711" rtlCol="0" anchor="ctr" anchorCtr="0">
            <a:noAutofit/>
          </a:bodyPr>
          <a:lstStyle>
            <a:defPPr>
              <a:defRPr lang="en-US"/>
            </a:defPPr>
            <a:lvl1pPr algn="r">
              <a:defRPr sz="1100">
                <a:solidFill>
                  <a:srgbClr val="344A58">
                    <a:alpha val="50000"/>
                  </a:srgbClr>
                </a:solidFill>
                <a:latin typeface="Arial"/>
                <a:cs typeface="Arial"/>
              </a:defRPr>
            </a:lvl1pPr>
          </a:lstStyle>
          <a:p>
            <a:pPr algn="r"/>
            <a:r>
              <a:rPr lang="en-US" sz="500" b="0" i="0" kern="1200" dirty="0" smtClean="0">
                <a:solidFill>
                  <a:schemeClr val="bg1">
                    <a:lumMod val="75000"/>
                    <a:alpha val="50000"/>
                  </a:schemeClr>
                </a:solidFill>
                <a:latin typeface="Arial"/>
                <a:ea typeface="+mn-ea"/>
                <a:cs typeface="Arial"/>
              </a:rPr>
              <a:t>© 2016 Juniper Networks, Inc. All rights reserved.</a:t>
            </a:r>
            <a:endParaRPr lang="en-US" sz="500" b="0" i="0" dirty="0">
              <a:solidFill>
                <a:schemeClr val="bg1">
                  <a:lumMod val="75000"/>
                  <a:alpha val="50000"/>
                </a:schemeClr>
              </a:solidFill>
            </a:endParaRPr>
          </a:p>
        </p:txBody>
      </p:sp>
      <p:sp>
        <p:nvSpPr>
          <p:cNvPr id="17" name="Rectangle 16"/>
          <p:cNvSpPr/>
          <p:nvPr userDrawn="1"/>
        </p:nvSpPr>
        <p:spPr>
          <a:xfrm rot="10800000">
            <a:off x="-3387" y="0"/>
            <a:ext cx="3017520" cy="5143500"/>
          </a:xfrm>
          <a:prstGeom prst="rect">
            <a:avLst/>
          </a:prstGeom>
          <a:gradFill flip="none" rotWithShape="1">
            <a:gsLst>
              <a:gs pos="82000">
                <a:schemeClr val="accent1">
                  <a:lumMod val="50000"/>
                  <a:alpha val="10000"/>
                </a:schemeClr>
              </a:gs>
              <a:gs pos="0">
                <a:schemeClr val="accent1">
                  <a:alpha val="8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sp>
        <p:nvSpPr>
          <p:cNvPr id="12" name="TextBox 11"/>
          <p:cNvSpPr txBox="1"/>
          <p:nvPr userDrawn="1"/>
        </p:nvSpPr>
        <p:spPr>
          <a:xfrm>
            <a:off x="441325" y="4936069"/>
            <a:ext cx="2572808" cy="143827"/>
          </a:xfrm>
          <a:prstGeom prst="rect">
            <a:avLst/>
          </a:prstGeom>
          <a:noFill/>
        </p:spPr>
        <p:txBody>
          <a:bodyPr wrap="none" lIns="57139" tIns="0" rIns="57139" bIns="0" rtlCol="0" anchor="ctr" anchorCtr="0">
            <a:noAutofit/>
          </a:bodyPr>
          <a:lstStyle>
            <a:defPPr>
              <a:defRPr lang="en-US"/>
            </a:defPPr>
            <a:lvl1pPr algn="r">
              <a:defRPr sz="1100">
                <a:solidFill>
                  <a:srgbClr val="344A58">
                    <a:alpha val="50000"/>
                  </a:srgbClr>
                </a:solidFill>
                <a:latin typeface="Arial"/>
                <a:cs typeface="Arial"/>
              </a:defRPr>
            </a:lvl1pPr>
          </a:lstStyle>
          <a:p>
            <a:pPr marL="0" marR="0" indent="0" algn="l" defTabSz="342863" rtl="0" eaLnBrk="1" fontAlgn="auto" latinLnBrk="0" hangingPunct="1">
              <a:lnSpc>
                <a:spcPct val="80000"/>
              </a:lnSpc>
              <a:spcBef>
                <a:spcPts val="0"/>
              </a:spcBef>
              <a:spcAft>
                <a:spcPts val="0"/>
              </a:spcAft>
              <a:buClrTx/>
              <a:buSzTx/>
              <a:buFontTx/>
              <a:buNone/>
              <a:tabLst/>
              <a:defRPr/>
            </a:pPr>
            <a:r>
              <a:rPr lang="en-US" sz="700" b="1" dirty="0" smtClean="0">
                <a:solidFill>
                  <a:schemeClr val="accent3">
                    <a:lumMod val="40000"/>
                    <a:lumOff val="60000"/>
                    <a:alpha val="50000"/>
                  </a:schemeClr>
                </a:solidFill>
                <a:latin typeface="Arial"/>
                <a:cs typeface="Arial"/>
              </a:rPr>
              <a:t>JUNIPER NETWORKS CONFIDENTIAL</a:t>
            </a:r>
            <a:endParaRPr lang="en-US" sz="500" b="0" dirty="0">
              <a:solidFill>
                <a:schemeClr val="accent3">
                  <a:lumMod val="40000"/>
                  <a:lumOff val="60000"/>
                  <a:alpha val="50000"/>
                </a:schemeClr>
              </a:solidFill>
              <a:latin typeface="Arial"/>
              <a:cs typeface="Arial"/>
            </a:endParaRPr>
          </a:p>
        </p:txBody>
      </p:sp>
      <p:pic>
        <p:nvPicPr>
          <p:cNvPr id="19" name="Picture 18" descr="juniper_rgb_black_1800x60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83008" y="4906433"/>
            <a:ext cx="584200" cy="194733"/>
          </a:xfrm>
          <a:prstGeom prst="rect">
            <a:avLst/>
          </a:prstGeom>
        </p:spPr>
      </p:pic>
    </p:spTree>
    <p:extLst>
      <p:ext uri="{BB962C8B-B14F-4D97-AF65-F5344CB8AC3E}">
        <p14:creationId xmlns:p14="http://schemas.microsoft.com/office/powerpoint/2010/main" val="277864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Quote Slide">
    <p:spTree>
      <p:nvGrpSpPr>
        <p:cNvPr id="1" name=""/>
        <p:cNvGrpSpPr/>
        <p:nvPr/>
      </p:nvGrpSpPr>
      <p:grpSpPr>
        <a:xfrm>
          <a:off x="0" y="0"/>
          <a:ext cx="0" cy="0"/>
          <a:chOff x="0" y="0"/>
          <a:chExt cx="0" cy="0"/>
        </a:xfrm>
      </p:grpSpPr>
      <p:pic>
        <p:nvPicPr>
          <p:cNvPr id="3" name="Picture 2" descr="gov_t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3017520" cy="5149280"/>
          </a:xfrm>
          <a:prstGeom prst="rect">
            <a:avLst/>
          </a:prstGeom>
        </p:spPr>
      </p:pic>
      <p:sp>
        <p:nvSpPr>
          <p:cNvPr id="17" name="Rectangle 16"/>
          <p:cNvSpPr/>
          <p:nvPr userDrawn="1"/>
        </p:nvSpPr>
        <p:spPr>
          <a:xfrm rot="10800000">
            <a:off x="-3387" y="0"/>
            <a:ext cx="3017520" cy="5143500"/>
          </a:xfrm>
          <a:prstGeom prst="rect">
            <a:avLst/>
          </a:prstGeom>
          <a:gradFill flip="none" rotWithShape="1">
            <a:gsLst>
              <a:gs pos="82000">
                <a:schemeClr val="accent1">
                  <a:lumMod val="50000"/>
                  <a:alpha val="10000"/>
                </a:schemeClr>
              </a:gs>
              <a:gs pos="0">
                <a:schemeClr val="accent1">
                  <a:alpha val="8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pic>
        <p:nvPicPr>
          <p:cNvPr id="13" name="Picture 12" descr="junos_platform copy.png"/>
          <p:cNvPicPr>
            <a:picLocks noChangeAspect="1"/>
          </p:cNvPicPr>
          <p:nvPr userDrawn="1"/>
        </p:nvPicPr>
        <p:blipFill rotWithShape="1">
          <a:blip r:embed="rId3" cstate="screen">
            <a:alphaModFix amt="8000"/>
            <a:extLst>
              <a:ext uri="{28A0092B-C50C-407E-A947-70E740481C1C}">
                <a14:useLocalDpi xmlns:a14="http://schemas.microsoft.com/office/drawing/2010/main"/>
              </a:ext>
            </a:extLst>
          </a:blip>
          <a:srcRect r="-1228"/>
          <a:stretch/>
        </p:blipFill>
        <p:spPr>
          <a:xfrm flipH="1">
            <a:off x="3551767" y="-16934"/>
            <a:ext cx="5592233" cy="5172891"/>
          </a:xfrm>
          <a:prstGeom prst="rect">
            <a:avLst/>
          </a:prstGeom>
        </p:spPr>
      </p:pic>
      <p:pic>
        <p:nvPicPr>
          <p:cNvPr id="18" name="Picture 17" descr="junos_platform.png"/>
          <p:cNvPicPr>
            <a:picLocks noChangeAspect="1"/>
          </p:cNvPicPr>
          <p:nvPr userDrawn="1"/>
        </p:nvPicPr>
        <p:blipFill rotWithShape="1">
          <a:blip r:embed="rId4" cstate="screen">
            <a:alphaModFix amt="30000"/>
            <a:extLst>
              <a:ext uri="{28A0092B-C50C-407E-A947-70E740481C1C}">
                <a14:useLocalDpi xmlns:a14="http://schemas.microsoft.com/office/drawing/2010/main"/>
              </a:ext>
            </a:extLst>
          </a:blip>
          <a:srcRect l="-1524" r="8080" b="52874"/>
          <a:stretch/>
        </p:blipFill>
        <p:spPr>
          <a:xfrm>
            <a:off x="7200902" y="4076704"/>
            <a:ext cx="1943099" cy="1066799"/>
          </a:xfrm>
          <a:prstGeom prst="rect">
            <a:avLst/>
          </a:prstGeom>
        </p:spPr>
      </p:pic>
      <p:sp>
        <p:nvSpPr>
          <p:cNvPr id="20" name="Rectangle 26"/>
          <p:cNvSpPr>
            <a:spLocks noChangeArrowheads="1"/>
          </p:cNvSpPr>
          <p:nvPr userDrawn="1"/>
        </p:nvSpPr>
        <p:spPr bwMode="black">
          <a:xfrm>
            <a:off x="8628732" y="4927600"/>
            <a:ext cx="515268" cy="149226"/>
          </a:xfrm>
          <a:custGeom>
            <a:avLst/>
            <a:gdLst>
              <a:gd name="connsiteX0" fmla="*/ 0 w 400050"/>
              <a:gd name="connsiteY0" fmla="*/ 0 h 133350"/>
              <a:gd name="connsiteX1" fmla="*/ 400050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00050"/>
              <a:gd name="connsiteY0" fmla="*/ 3175 h 136525"/>
              <a:gd name="connsiteX1" fmla="*/ 377825 w 400050"/>
              <a:gd name="connsiteY1" fmla="*/ 0 h 136525"/>
              <a:gd name="connsiteX2" fmla="*/ 400050 w 400050"/>
              <a:gd name="connsiteY2" fmla="*/ 136525 h 136525"/>
              <a:gd name="connsiteX3" fmla="*/ 0 w 400050"/>
              <a:gd name="connsiteY3" fmla="*/ 136525 h 136525"/>
              <a:gd name="connsiteX4" fmla="*/ 0 w 400050"/>
              <a:gd name="connsiteY4" fmla="*/ 3175 h 136525"/>
              <a:gd name="connsiteX0" fmla="*/ 0 w 400050"/>
              <a:gd name="connsiteY0" fmla="*/ 0 h 133350"/>
              <a:gd name="connsiteX1" fmla="*/ 368663 w 400050"/>
              <a:gd name="connsiteY1" fmla="*/ 0 h 133350"/>
              <a:gd name="connsiteX2" fmla="*/ 400050 w 400050"/>
              <a:gd name="connsiteY2" fmla="*/ 133350 h 133350"/>
              <a:gd name="connsiteX3" fmla="*/ 0 w 400050"/>
              <a:gd name="connsiteY3" fmla="*/ 133350 h 133350"/>
              <a:gd name="connsiteX4" fmla="*/ 0 w 400050"/>
              <a:gd name="connsiteY4" fmla="*/ 0 h 133350"/>
              <a:gd name="connsiteX0" fmla="*/ 0 w 439561"/>
              <a:gd name="connsiteY0" fmla="*/ 0 h 133350"/>
              <a:gd name="connsiteX1" fmla="*/ 408174 w 439561"/>
              <a:gd name="connsiteY1" fmla="*/ 0 h 133350"/>
              <a:gd name="connsiteX2" fmla="*/ 439561 w 439561"/>
              <a:gd name="connsiteY2" fmla="*/ 133350 h 133350"/>
              <a:gd name="connsiteX3" fmla="*/ 39511 w 439561"/>
              <a:gd name="connsiteY3" fmla="*/ 133350 h 133350"/>
              <a:gd name="connsiteX4" fmla="*/ 0 w 439561"/>
              <a:gd name="connsiteY4" fmla="*/ 0 h 133350"/>
              <a:gd name="connsiteX0" fmla="*/ 0 w 445215"/>
              <a:gd name="connsiteY0" fmla="*/ 0 h 133350"/>
              <a:gd name="connsiteX1" fmla="*/ 445215 w 445215"/>
              <a:gd name="connsiteY1" fmla="*/ 0 h 133350"/>
              <a:gd name="connsiteX2" fmla="*/ 439561 w 445215"/>
              <a:gd name="connsiteY2" fmla="*/ 133350 h 133350"/>
              <a:gd name="connsiteX3" fmla="*/ 39511 w 445215"/>
              <a:gd name="connsiteY3" fmla="*/ 133350 h 133350"/>
              <a:gd name="connsiteX4" fmla="*/ 0 w 445215"/>
              <a:gd name="connsiteY4" fmla="*/ 0 h 133350"/>
              <a:gd name="connsiteX0" fmla="*/ 0 w 440276"/>
              <a:gd name="connsiteY0" fmla="*/ 0 h 133350"/>
              <a:gd name="connsiteX1" fmla="*/ 440276 w 440276"/>
              <a:gd name="connsiteY1" fmla="*/ 2899 h 133350"/>
              <a:gd name="connsiteX2" fmla="*/ 439561 w 440276"/>
              <a:gd name="connsiteY2" fmla="*/ 133350 h 133350"/>
              <a:gd name="connsiteX3" fmla="*/ 39511 w 440276"/>
              <a:gd name="connsiteY3" fmla="*/ 133350 h 133350"/>
              <a:gd name="connsiteX4" fmla="*/ 0 w 440276"/>
              <a:gd name="connsiteY4" fmla="*/ 0 h 133350"/>
              <a:gd name="connsiteX0" fmla="*/ 24695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24695 w 400765"/>
              <a:gd name="connsiteY4" fmla="*/ 0 h 130451"/>
              <a:gd name="connsiteX0" fmla="*/ 34573 w 400765"/>
              <a:gd name="connsiteY0" fmla="*/ 0 h 130451"/>
              <a:gd name="connsiteX1" fmla="*/ 400765 w 400765"/>
              <a:gd name="connsiteY1" fmla="*/ 0 h 130451"/>
              <a:gd name="connsiteX2" fmla="*/ 400050 w 400765"/>
              <a:gd name="connsiteY2" fmla="*/ 130451 h 130451"/>
              <a:gd name="connsiteX3" fmla="*/ 0 w 400765"/>
              <a:gd name="connsiteY3" fmla="*/ 130451 h 130451"/>
              <a:gd name="connsiteX4" fmla="*/ 34573 w 400765"/>
              <a:gd name="connsiteY4" fmla="*/ 0 h 13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65" h="130451">
                <a:moveTo>
                  <a:pt x="34573" y="0"/>
                </a:moveTo>
                <a:lnTo>
                  <a:pt x="400765" y="0"/>
                </a:lnTo>
                <a:cubicBezTo>
                  <a:pt x="400527" y="43484"/>
                  <a:pt x="400288" y="86967"/>
                  <a:pt x="400050" y="130451"/>
                </a:cubicBezTo>
                <a:lnTo>
                  <a:pt x="0" y="130451"/>
                </a:lnTo>
                <a:lnTo>
                  <a:pt x="34573" y="0"/>
                </a:lnTo>
                <a:close/>
              </a:path>
            </a:pathLst>
          </a:custGeom>
          <a:solidFill>
            <a:schemeClr val="accent2">
              <a:lumMod val="50000"/>
            </a:schemeClr>
          </a:solidFill>
          <a:extLst/>
        </p:spPr>
        <p:txBody>
          <a:bodyPr wrap="square" lIns="0" tIns="45711" rIns="91436" bIns="45711" rtlCol="0" anchor="ctr" anchorCtr="0">
            <a:noAutofit/>
          </a:bodyPr>
          <a:lstStyle/>
          <a:p>
            <a:pPr lvl="0" algn="ctr"/>
            <a:r>
              <a:rPr lang="en-US" sz="500" b="0" dirty="0" smtClean="0">
                <a:solidFill>
                  <a:srgbClr val="D4EAF4">
                    <a:alpha val="50000"/>
                  </a:srgbClr>
                </a:solidFill>
                <a:latin typeface="Arial"/>
                <a:cs typeface="Arial"/>
              </a:rPr>
              <a:t> </a:t>
            </a:r>
            <a:endParaRPr lang="en-US" sz="500" b="0" dirty="0">
              <a:solidFill>
                <a:srgbClr val="D4EAF4">
                  <a:alpha val="50000"/>
                </a:srgbClr>
              </a:solidFill>
              <a:latin typeface="Arial"/>
              <a:cs typeface="Arial"/>
            </a:endParaRPr>
          </a:p>
        </p:txBody>
      </p:sp>
      <p:sp>
        <p:nvSpPr>
          <p:cNvPr id="15" name="Content Placeholder 2"/>
          <p:cNvSpPr>
            <a:spLocks noGrp="1"/>
          </p:cNvSpPr>
          <p:nvPr>
            <p:ph idx="1"/>
          </p:nvPr>
        </p:nvSpPr>
        <p:spPr>
          <a:xfrm>
            <a:off x="3376246" y="836088"/>
            <a:ext cx="5302089" cy="3840837"/>
          </a:xfrm>
          <a:prstGeom prst="rect">
            <a:avLst/>
          </a:prstGeom>
        </p:spPr>
        <p:txBody>
          <a:bodyPr lIns="57139" tIns="28571" rIns="57139" bIns="28571"/>
          <a:lstStyle>
            <a:lvl1pPr marL="285736" indent="-285736">
              <a:lnSpc>
                <a:spcPct val="95000"/>
              </a:lnSpc>
              <a:spcBef>
                <a:spcPts val="563"/>
              </a:spcBef>
              <a:buClr>
                <a:schemeClr val="tx1"/>
              </a:buClr>
              <a:buFont typeface="Arial"/>
              <a:buChar char="•"/>
              <a:defRPr sz="2000" b="0">
                <a:solidFill>
                  <a:schemeClr val="accent2"/>
                </a:solidFill>
              </a:defRPr>
            </a:lvl1pPr>
            <a:lvl2pPr marL="557150" indent="-214289">
              <a:lnSpc>
                <a:spcPct val="95000"/>
              </a:lnSpc>
              <a:spcBef>
                <a:spcPts val="250"/>
              </a:spcBef>
              <a:buClr>
                <a:schemeClr val="tx1"/>
              </a:buClr>
              <a:buFont typeface="Arial" panose="020B0604020202020204" pitchFamily="34" charset="0"/>
              <a:buChar char="•"/>
              <a:defRPr sz="1800" baseline="0">
                <a:solidFill>
                  <a:schemeClr val="accent2"/>
                </a:solidFill>
              </a:defRPr>
            </a:lvl2pPr>
            <a:lvl3pPr>
              <a:lnSpc>
                <a:spcPct val="95000"/>
              </a:lnSpc>
              <a:spcBef>
                <a:spcPts val="250"/>
              </a:spcBef>
              <a:buClr>
                <a:schemeClr val="tx1"/>
              </a:buClr>
              <a:defRPr sz="1500" baseline="0">
                <a:solidFill>
                  <a:schemeClr val="accent2"/>
                </a:solidFill>
              </a:defRPr>
            </a:lvl3pPr>
            <a:lvl4pPr marL="1200013" indent="-171432">
              <a:lnSpc>
                <a:spcPct val="95000"/>
              </a:lnSpc>
              <a:spcBef>
                <a:spcPts val="250"/>
              </a:spcBef>
              <a:buClr>
                <a:schemeClr val="tx1"/>
              </a:buClr>
              <a:buFont typeface="Arial" panose="020B0604020202020204" pitchFamily="34" charset="0"/>
              <a:buChar char="•"/>
              <a:defRPr sz="1300" baseline="0">
                <a:solidFill>
                  <a:schemeClr val="accent2"/>
                </a:solidFill>
              </a:defRPr>
            </a:lvl4pPr>
            <a:lvl5pPr>
              <a:defRPr>
                <a:solidFill>
                  <a:srgbClr val="29292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itle 1"/>
          <p:cNvSpPr>
            <a:spLocks noGrp="1"/>
          </p:cNvSpPr>
          <p:nvPr>
            <p:ph type="title" hasCustomPrompt="1"/>
          </p:nvPr>
        </p:nvSpPr>
        <p:spPr>
          <a:xfrm>
            <a:off x="3376084" y="4"/>
            <a:ext cx="5302250" cy="819147"/>
          </a:xfrm>
          <a:prstGeom prst="rect">
            <a:avLst/>
          </a:prstGeom>
        </p:spPr>
        <p:txBody>
          <a:bodyPr wrap="square" lIns="57148" tIns="0" rIns="0" bIns="0" anchor="b" anchorCtr="0">
            <a:noAutofit/>
          </a:bodyPr>
          <a:lstStyle>
            <a:lvl1pPr>
              <a:lnSpc>
                <a:spcPct val="90000"/>
              </a:lnSpc>
              <a:spcBef>
                <a:spcPts val="250"/>
              </a:spcBef>
              <a:defRPr lang="en-US" sz="2800" b="0" spc="-38" baseline="0">
                <a:solidFill>
                  <a:schemeClr val="tx1"/>
                </a:solidFill>
                <a:ea typeface="+mn-ea"/>
              </a:defRPr>
            </a:lvl1pPr>
          </a:lstStyle>
          <a:p>
            <a:pPr marL="0" lvl="0" defTabSz="685586">
              <a:lnSpc>
                <a:spcPct val="80000"/>
              </a:lnSpc>
            </a:pPr>
            <a:r>
              <a:rPr lang="en-US" dirty="0" smtClean="0"/>
              <a:t>CLICK TO EDIT MASTER TITLE STYLE</a:t>
            </a:r>
            <a:endParaRPr lang="en-US" dirty="0"/>
          </a:p>
        </p:txBody>
      </p:sp>
      <p:sp>
        <p:nvSpPr>
          <p:cNvPr id="14" name="Rectangle 4"/>
          <p:cNvSpPr/>
          <p:nvPr userDrawn="1"/>
        </p:nvSpPr>
        <p:spPr>
          <a:xfrm flipH="1">
            <a:off x="0" y="4929717"/>
            <a:ext cx="7904692" cy="146050"/>
          </a:xfrm>
          <a:custGeom>
            <a:avLst/>
            <a:gdLst>
              <a:gd name="connsiteX0" fmla="*/ 0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0 w 8102600"/>
              <a:gd name="connsiteY4" fmla="*/ 0 h 146050"/>
              <a:gd name="connsiteX0" fmla="*/ 296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29634 w 8102600"/>
              <a:gd name="connsiteY4" fmla="*/ 0 h 146050"/>
              <a:gd name="connsiteX0" fmla="*/ 42334 w 8102600"/>
              <a:gd name="connsiteY0" fmla="*/ 0 h 146050"/>
              <a:gd name="connsiteX1" fmla="*/ 8102600 w 8102600"/>
              <a:gd name="connsiteY1" fmla="*/ 0 h 146050"/>
              <a:gd name="connsiteX2" fmla="*/ 8102600 w 8102600"/>
              <a:gd name="connsiteY2" fmla="*/ 146050 h 146050"/>
              <a:gd name="connsiteX3" fmla="*/ 0 w 8102600"/>
              <a:gd name="connsiteY3" fmla="*/ 146050 h 146050"/>
              <a:gd name="connsiteX4" fmla="*/ 42334 w 8102600"/>
              <a:gd name="connsiteY4" fmla="*/ 0 h 14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600" h="146050">
                <a:moveTo>
                  <a:pt x="42334" y="0"/>
                </a:moveTo>
                <a:lnTo>
                  <a:pt x="8102600" y="0"/>
                </a:lnTo>
                <a:lnTo>
                  <a:pt x="8102600" y="146050"/>
                </a:lnTo>
                <a:lnTo>
                  <a:pt x="0" y="146050"/>
                </a:lnTo>
                <a:lnTo>
                  <a:pt x="42334" y="0"/>
                </a:ln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45711" rIns="91421" bIns="45711" rtlCol="0" anchor="ctr"/>
          <a:lstStyle/>
          <a:p>
            <a:pPr algn="l"/>
            <a:fld id="{5266C0E3-FCB2-4D10-9980-6DFC0D8FABCB}" type="slidenum">
              <a:rPr lang="en-US" sz="500" b="0" smtClean="0">
                <a:solidFill>
                  <a:srgbClr val="BFBFBF">
                    <a:alpha val="50000"/>
                  </a:srgbClr>
                </a:solidFill>
                <a:latin typeface="Arial"/>
                <a:cs typeface="Arial"/>
              </a:rPr>
              <a:pPr algn="l"/>
              <a:t>‹#›</a:t>
            </a:fld>
            <a:endParaRPr lang="en-US" sz="500" dirty="0">
              <a:solidFill>
                <a:srgbClr val="BFBFBF">
                  <a:alpha val="50000"/>
                </a:srgbClr>
              </a:solidFill>
              <a:latin typeface="Arial"/>
              <a:cs typeface="Arial"/>
            </a:endParaRPr>
          </a:p>
        </p:txBody>
      </p:sp>
      <p:sp>
        <p:nvSpPr>
          <p:cNvPr id="24" name="TextBox 23"/>
          <p:cNvSpPr txBox="1"/>
          <p:nvPr userDrawn="1"/>
        </p:nvSpPr>
        <p:spPr>
          <a:xfrm>
            <a:off x="6343650" y="4931832"/>
            <a:ext cx="1499121" cy="156634"/>
          </a:xfrm>
          <a:prstGeom prst="rect">
            <a:avLst/>
          </a:prstGeom>
          <a:noFill/>
        </p:spPr>
        <p:txBody>
          <a:bodyPr wrap="none" lIns="91421" tIns="45711" rIns="91421" bIns="45711" rtlCol="0" anchor="ctr" anchorCtr="0">
            <a:noAutofit/>
          </a:bodyPr>
          <a:lstStyle>
            <a:defPPr>
              <a:defRPr lang="en-US"/>
            </a:defPPr>
            <a:lvl1pPr algn="r">
              <a:defRPr sz="1100">
                <a:solidFill>
                  <a:srgbClr val="344A58">
                    <a:alpha val="50000"/>
                  </a:srgbClr>
                </a:solidFill>
                <a:latin typeface="Arial"/>
                <a:cs typeface="Arial"/>
              </a:defRPr>
            </a:lvl1pPr>
          </a:lstStyle>
          <a:p>
            <a:pPr algn="r"/>
            <a:r>
              <a:rPr lang="en-US" sz="500" b="0" i="0" kern="1200" dirty="0" smtClean="0">
                <a:solidFill>
                  <a:schemeClr val="bg1">
                    <a:lumMod val="75000"/>
                    <a:alpha val="50000"/>
                  </a:schemeClr>
                </a:solidFill>
                <a:latin typeface="Arial"/>
                <a:ea typeface="+mn-ea"/>
                <a:cs typeface="Arial"/>
              </a:rPr>
              <a:t>© 2016 Juniper Networks, Inc. All rights reserved.</a:t>
            </a:r>
            <a:endParaRPr lang="en-US" sz="500" b="0" i="0" dirty="0">
              <a:solidFill>
                <a:schemeClr val="bg1">
                  <a:lumMod val="75000"/>
                  <a:alpha val="50000"/>
                </a:schemeClr>
              </a:solidFill>
            </a:endParaRPr>
          </a:p>
        </p:txBody>
      </p:sp>
      <p:sp>
        <p:nvSpPr>
          <p:cNvPr id="12" name="TextBox 11"/>
          <p:cNvSpPr txBox="1"/>
          <p:nvPr userDrawn="1"/>
        </p:nvSpPr>
        <p:spPr>
          <a:xfrm>
            <a:off x="441325" y="4936069"/>
            <a:ext cx="2572808" cy="143827"/>
          </a:xfrm>
          <a:prstGeom prst="rect">
            <a:avLst/>
          </a:prstGeom>
          <a:noFill/>
        </p:spPr>
        <p:txBody>
          <a:bodyPr wrap="none" lIns="57139" tIns="0" rIns="57139" bIns="0" rtlCol="0" anchor="ctr" anchorCtr="0">
            <a:noAutofit/>
          </a:bodyPr>
          <a:lstStyle>
            <a:defPPr>
              <a:defRPr lang="en-US"/>
            </a:defPPr>
            <a:lvl1pPr algn="r">
              <a:defRPr sz="1100">
                <a:solidFill>
                  <a:srgbClr val="344A58">
                    <a:alpha val="50000"/>
                  </a:srgbClr>
                </a:solidFill>
                <a:latin typeface="Arial"/>
                <a:cs typeface="Arial"/>
              </a:defRPr>
            </a:lvl1pPr>
          </a:lstStyle>
          <a:p>
            <a:pPr marL="0" marR="0" indent="0" algn="l" defTabSz="342863" rtl="0" eaLnBrk="1" fontAlgn="auto" latinLnBrk="0" hangingPunct="1">
              <a:lnSpc>
                <a:spcPct val="80000"/>
              </a:lnSpc>
              <a:spcBef>
                <a:spcPts val="0"/>
              </a:spcBef>
              <a:spcAft>
                <a:spcPts val="0"/>
              </a:spcAft>
              <a:buClrTx/>
              <a:buSzTx/>
              <a:buFontTx/>
              <a:buNone/>
              <a:tabLst/>
              <a:defRPr/>
            </a:pPr>
            <a:r>
              <a:rPr lang="en-US" sz="700" b="1" dirty="0" smtClean="0">
                <a:solidFill>
                  <a:schemeClr val="accent3">
                    <a:lumMod val="40000"/>
                    <a:lumOff val="60000"/>
                    <a:alpha val="50000"/>
                  </a:schemeClr>
                </a:solidFill>
                <a:latin typeface="Arial"/>
                <a:cs typeface="Arial"/>
              </a:rPr>
              <a:t>JUNIPER NETWORKS CONFIDENTIAL</a:t>
            </a:r>
            <a:endParaRPr lang="en-US" sz="500" b="0" dirty="0">
              <a:solidFill>
                <a:schemeClr val="accent3">
                  <a:lumMod val="40000"/>
                  <a:lumOff val="60000"/>
                  <a:alpha val="50000"/>
                </a:schemeClr>
              </a:solidFill>
              <a:latin typeface="Arial"/>
              <a:cs typeface="Arial"/>
            </a:endParaRPr>
          </a:p>
        </p:txBody>
      </p:sp>
      <p:pic>
        <p:nvPicPr>
          <p:cNvPr id="19" name="Picture 18" descr="juniper_rgb_black_1800x60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83008" y="4906433"/>
            <a:ext cx="584200" cy="194733"/>
          </a:xfrm>
          <a:prstGeom prst="rect">
            <a:avLst/>
          </a:prstGeom>
        </p:spPr>
      </p:pic>
    </p:spTree>
    <p:extLst>
      <p:ext uri="{BB962C8B-B14F-4D97-AF65-F5344CB8AC3E}">
        <p14:creationId xmlns:p14="http://schemas.microsoft.com/office/powerpoint/2010/main" val="124309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2" name="Picture 1" descr="ty_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8" name="Rectangle 17"/>
          <p:cNvSpPr/>
          <p:nvPr userDrawn="1"/>
        </p:nvSpPr>
        <p:spPr>
          <a:xfrm rot="10800000">
            <a:off x="0" y="0"/>
            <a:ext cx="9144000" cy="5143500"/>
          </a:xfrm>
          <a:prstGeom prst="rect">
            <a:avLst/>
          </a:prstGeom>
          <a:gradFill flip="none" rotWithShape="1">
            <a:gsLst>
              <a:gs pos="100000">
                <a:schemeClr val="accent1">
                  <a:lumMod val="50000"/>
                  <a:alpha val="10000"/>
                </a:schemeClr>
              </a:gs>
              <a:gs pos="0">
                <a:schemeClr val="accent1">
                  <a:alpha val="8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sp>
        <p:nvSpPr>
          <p:cNvPr id="4" name="TextBox 3"/>
          <p:cNvSpPr txBox="1"/>
          <p:nvPr userDrawn="1"/>
        </p:nvSpPr>
        <p:spPr>
          <a:xfrm>
            <a:off x="1" y="753535"/>
            <a:ext cx="9143999" cy="1447798"/>
          </a:xfrm>
          <a:prstGeom prst="rect">
            <a:avLst/>
          </a:prstGeom>
          <a:solidFill>
            <a:srgbClr val="0A658D">
              <a:alpha val="32000"/>
            </a:srgbClr>
          </a:solidFill>
          <a:ln>
            <a:noFill/>
          </a:ln>
        </p:spPr>
        <p:txBody>
          <a:bodyPr wrap="square" lIns="45643" tIns="22821" rIns="45643" bIns="22821" rtlCol="0">
            <a:noAutofit/>
          </a:bodyPr>
          <a:lstStyle/>
          <a:p>
            <a:pPr algn="ctr">
              <a:lnSpc>
                <a:spcPct val="90000"/>
              </a:lnSpc>
            </a:pPr>
            <a:r>
              <a:rPr lang="en-US" sz="8800" b="1" spc="-300" dirty="0" smtClean="0">
                <a:solidFill>
                  <a:schemeClr val="bg1"/>
                </a:solidFill>
                <a:effectLst>
                  <a:outerShdw blurRad="247650" dist="38100" dir="5400000" algn="t" rotWithShape="0">
                    <a:prstClr val="black">
                      <a:alpha val="40000"/>
                    </a:prstClr>
                  </a:outerShdw>
                </a:effectLst>
                <a:latin typeface="Arial"/>
                <a:cs typeface="Arial"/>
              </a:rPr>
              <a:t>Thank you</a:t>
            </a:r>
          </a:p>
        </p:txBody>
      </p:sp>
      <p:cxnSp>
        <p:nvCxnSpPr>
          <p:cNvPr id="5" name="Straight Connector 4"/>
          <p:cNvCxnSpPr/>
          <p:nvPr userDrawn="1"/>
        </p:nvCxnSpPr>
        <p:spPr>
          <a:xfrm>
            <a:off x="0" y="753533"/>
            <a:ext cx="9144000" cy="0"/>
          </a:xfrm>
          <a:prstGeom prst="line">
            <a:avLst/>
          </a:prstGeom>
          <a:ln w="1905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201333"/>
            <a:ext cx="9144000" cy="0"/>
          </a:xfrm>
          <a:prstGeom prst="line">
            <a:avLst/>
          </a:prstGeom>
          <a:ln w="1905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30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085" y="4"/>
            <a:ext cx="8223250" cy="1015079"/>
          </a:xfrm>
          <a:prstGeom prst="rect">
            <a:avLst/>
          </a:prstGeom>
        </p:spPr>
        <p:txBody>
          <a:bodyPr wrap="square" lIns="57148" tIns="0" rIns="0" bIns="0" anchor="b" anchorCtr="0">
            <a:noAutofit/>
          </a:bodyPr>
          <a:lstStyle>
            <a:lvl1pPr>
              <a:lnSpc>
                <a:spcPct val="90000"/>
              </a:lnSpc>
              <a:spcBef>
                <a:spcPts val="250"/>
              </a:spcBef>
              <a:defRPr lang="en-US" sz="2800" b="0" spc="-38" baseline="0">
                <a:solidFill>
                  <a:schemeClr val="tx1"/>
                </a:solidFill>
                <a:ea typeface="+mn-ea"/>
              </a:defRPr>
            </a:lvl1pPr>
          </a:lstStyle>
          <a:p>
            <a:pPr marL="0" lvl="0" defTabSz="685586">
              <a:lnSpc>
                <a:spcPct val="80000"/>
              </a:lnSpc>
            </a:pPr>
            <a:r>
              <a:rPr lang="en-US" dirty="0" smtClean="0"/>
              <a:t>CLICK TO EDIT MASTER TITLE STYLE</a:t>
            </a:r>
            <a:endParaRPr lang="en-US" dirty="0"/>
          </a:p>
        </p:txBody>
      </p:sp>
      <p:sp>
        <p:nvSpPr>
          <p:cNvPr id="5" name="Content Placeholder 5"/>
          <p:cNvSpPr>
            <a:spLocks noGrp="1"/>
          </p:cNvSpPr>
          <p:nvPr>
            <p:ph sz="quarter" idx="11"/>
          </p:nvPr>
        </p:nvSpPr>
        <p:spPr>
          <a:xfrm>
            <a:off x="455085" y="1072589"/>
            <a:ext cx="8223250" cy="370284"/>
          </a:xfrm>
          <a:prstGeom prst="rect">
            <a:avLst/>
          </a:prstGeom>
        </p:spPr>
        <p:txBody>
          <a:bodyPr lIns="68676" tIns="34337" rIns="68676" bIns="34337"/>
          <a:lstStyle>
            <a:lvl1pPr marL="0" indent="0">
              <a:lnSpc>
                <a:spcPct val="95000"/>
              </a:lnSpc>
              <a:spcBef>
                <a:spcPts val="250"/>
              </a:spcBef>
              <a:buNone/>
              <a:defRPr sz="2000" cap="none" spc="-38" baseline="0">
                <a:solidFill>
                  <a:schemeClr val="accent2"/>
                </a:solidFill>
              </a:defRPr>
            </a:lvl1pPr>
            <a:lvl2pPr marL="342863" indent="0">
              <a:buNone/>
              <a:defRPr sz="2100">
                <a:solidFill>
                  <a:schemeClr val="tx1"/>
                </a:solidFill>
              </a:defRPr>
            </a:lvl2pPr>
            <a:lvl3pPr marL="685723" indent="0">
              <a:buNone/>
              <a:defRPr sz="1500">
                <a:solidFill>
                  <a:schemeClr val="tx1"/>
                </a:solidFill>
              </a:defRPr>
            </a:lvl3pPr>
            <a:lvl4pPr marL="1028582" indent="0">
              <a:buNone/>
              <a:defRPr sz="1400">
                <a:solidFill>
                  <a:schemeClr val="tx1"/>
                </a:solidFill>
              </a:defRPr>
            </a:lvl4pPr>
            <a:lvl5pPr marL="1371443" indent="0">
              <a:buNone/>
              <a:defRPr sz="1400">
                <a:solidFill>
                  <a:schemeClr val="tx1"/>
                </a:solidFill>
              </a:defRPr>
            </a:lvl5pPr>
          </a:lstStyle>
          <a:p>
            <a:pPr lvl="0"/>
            <a:r>
              <a:rPr lang="en-US" smtClean="0"/>
              <a:t>Click to edit Master text styles</a:t>
            </a:r>
          </a:p>
        </p:txBody>
      </p:sp>
      <p:sp>
        <p:nvSpPr>
          <p:cNvPr id="15" name="Rectangle 14"/>
          <p:cNvSpPr/>
          <p:nvPr/>
        </p:nvSpPr>
        <p:spPr>
          <a:xfrm>
            <a:off x="1" y="4933950"/>
            <a:ext cx="7857067" cy="139700"/>
          </a:xfrm>
          <a:prstGeom prst="rect">
            <a:avLst/>
          </a:prstGeom>
          <a:solidFill>
            <a:srgbClr val="1E1E1E"/>
          </a:solidFill>
          <a:ln>
            <a:noFill/>
          </a:ln>
          <a:effectLst/>
        </p:spPr>
        <p:style>
          <a:lnRef idx="1">
            <a:schemeClr val="accent1"/>
          </a:lnRef>
          <a:fillRef idx="3">
            <a:schemeClr val="accent1"/>
          </a:fillRef>
          <a:effectRef idx="2">
            <a:schemeClr val="accent1"/>
          </a:effectRef>
          <a:fontRef idx="minor">
            <a:schemeClr val="lt1"/>
          </a:fontRef>
        </p:style>
        <p:txBody>
          <a:bodyPr lIns="182880" tIns="45713" rIns="91425" bIns="45713" rtlCol="0" anchor="ctr"/>
          <a:lstStyle/>
          <a:p>
            <a:pPr algn="l"/>
            <a:fld id="{5266C0E3-FCB2-4D10-9980-6DFC0D8FABCB}" type="slidenum">
              <a:rPr lang="en-US" sz="500" smtClean="0">
                <a:solidFill>
                  <a:srgbClr val="BFBFBF">
                    <a:alpha val="50000"/>
                  </a:srgbClr>
                </a:solidFill>
                <a:latin typeface="Arial"/>
                <a:cs typeface="Arial"/>
              </a:rPr>
              <a:pPr algn="l"/>
              <a:t>‹#›</a:t>
            </a:fld>
            <a:endParaRPr lang="en-US" sz="500" dirty="0">
              <a:latin typeface="Arial"/>
              <a:cs typeface="Arial"/>
            </a:endParaRPr>
          </a:p>
        </p:txBody>
      </p:sp>
      <p:sp>
        <p:nvSpPr>
          <p:cNvPr id="16" name="Rectangle 15"/>
          <p:cNvSpPr/>
          <p:nvPr/>
        </p:nvSpPr>
        <p:spPr>
          <a:xfrm>
            <a:off x="8695267" y="4933950"/>
            <a:ext cx="448732" cy="139700"/>
          </a:xfrm>
          <a:prstGeom prst="rect">
            <a:avLst/>
          </a:prstGeom>
          <a:solidFill>
            <a:srgbClr val="1E1E1E"/>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pic>
        <p:nvPicPr>
          <p:cNvPr id="21" name="Picture 20" descr="juniper_rgb_black_sm.pn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017935" y="4929329"/>
            <a:ext cx="537633" cy="163669"/>
          </a:xfrm>
          <a:prstGeom prst="rect">
            <a:avLst/>
          </a:prstGeom>
        </p:spPr>
      </p:pic>
      <p:sp>
        <p:nvSpPr>
          <p:cNvPr id="8" name="TextBox 7"/>
          <p:cNvSpPr txBox="1"/>
          <p:nvPr/>
        </p:nvSpPr>
        <p:spPr>
          <a:xfrm>
            <a:off x="6343650" y="4931832"/>
            <a:ext cx="1499121" cy="156634"/>
          </a:xfrm>
          <a:prstGeom prst="rect">
            <a:avLst/>
          </a:prstGeom>
          <a:noFill/>
        </p:spPr>
        <p:txBody>
          <a:bodyPr wrap="none" lIns="91421" tIns="45711" rIns="91421" bIns="45711" rtlCol="0" anchor="ctr" anchorCtr="0">
            <a:noAutofit/>
          </a:bodyPr>
          <a:lstStyle>
            <a:defPPr>
              <a:defRPr lang="en-US"/>
            </a:defPPr>
            <a:lvl1pPr algn="r">
              <a:defRPr sz="1100">
                <a:solidFill>
                  <a:srgbClr val="344A58">
                    <a:alpha val="50000"/>
                  </a:srgbClr>
                </a:solidFill>
                <a:latin typeface="Arial"/>
                <a:cs typeface="Arial"/>
              </a:defRPr>
            </a:lvl1pPr>
          </a:lstStyle>
          <a:p>
            <a:pPr algn="r"/>
            <a:r>
              <a:rPr lang="en-US" sz="500" b="0" i="0" kern="1200" dirty="0" smtClean="0">
                <a:solidFill>
                  <a:schemeClr val="bg1">
                    <a:lumMod val="75000"/>
                    <a:alpha val="50000"/>
                  </a:schemeClr>
                </a:solidFill>
                <a:latin typeface="Arial"/>
                <a:ea typeface="+mn-ea"/>
                <a:cs typeface="Arial"/>
              </a:rPr>
              <a:t>© 2017 Juniper Networks, Inc. All rights reserved.</a:t>
            </a:r>
            <a:endParaRPr lang="en-US" sz="500" b="0" i="0" dirty="0">
              <a:solidFill>
                <a:schemeClr val="bg1">
                  <a:lumMod val="75000"/>
                  <a:alpha val="50000"/>
                </a:schemeClr>
              </a:solidFill>
            </a:endParaRPr>
          </a:p>
        </p:txBody>
      </p:sp>
    </p:spTree>
    <p:extLst>
      <p:ext uri="{BB962C8B-B14F-4D97-AF65-F5344CB8AC3E}">
        <p14:creationId xmlns:p14="http://schemas.microsoft.com/office/powerpoint/2010/main" val="1619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711187"/>
      </p:ext>
    </p:extLst>
  </p:cSld>
  <p:clrMap bg1="lt1" tx1="dk1" bg2="lt2" tx2="dk2" accent1="accent1" accent2="accent2" accent3="accent3" accent4="accent4" accent5="accent5" accent6="accent6" hlink="hlink" folHlink="folHlink"/>
  <p:sldLayoutIdLst>
    <p:sldLayoutId id="2147483922" r:id="rId1"/>
    <p:sldLayoutId id="2147483924" r:id="rId2"/>
    <p:sldLayoutId id="2147483935" r:id="rId3"/>
    <p:sldLayoutId id="2147483953" r:id="rId4"/>
    <p:sldLayoutId id="2147483963" r:id="rId5"/>
    <p:sldLayoutId id="2147483968" r:id="rId6"/>
    <p:sldLayoutId id="2147483969" r:id="rId7"/>
    <p:sldLayoutId id="2147484000" r:id="rId8"/>
    <p:sldLayoutId id="214748400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342863" rtl="0" eaLnBrk="1" latinLnBrk="0" hangingPunct="1">
        <a:spcBef>
          <a:spcPct val="0"/>
        </a:spcBef>
        <a:buNone/>
        <a:defRPr sz="2500" b="1" i="0" kern="1200">
          <a:solidFill>
            <a:schemeClr val="accent6"/>
          </a:solidFill>
          <a:latin typeface="Arial"/>
          <a:ea typeface="+mj-ea"/>
          <a:cs typeface="Arial"/>
        </a:defRPr>
      </a:lvl1pPr>
    </p:titleStyle>
    <p:bodyStyle>
      <a:lvl1pPr marL="257147" indent="-257147" algn="l" defTabSz="342863" rtl="0" eaLnBrk="1" latinLnBrk="0" hangingPunct="1">
        <a:spcBef>
          <a:spcPct val="20000"/>
        </a:spcBef>
        <a:buFont typeface="Arial"/>
        <a:buChar char="•"/>
        <a:defRPr sz="2400" kern="1200">
          <a:solidFill>
            <a:schemeClr val="tx1">
              <a:lumMod val="50000"/>
            </a:schemeClr>
          </a:solidFill>
          <a:latin typeface="Arial"/>
          <a:ea typeface="+mn-ea"/>
          <a:cs typeface="Arial"/>
        </a:defRPr>
      </a:lvl1pPr>
      <a:lvl2pPr marL="557150" indent="-214289" algn="l" defTabSz="342863" rtl="0" eaLnBrk="1" latinLnBrk="0" hangingPunct="1">
        <a:spcBef>
          <a:spcPct val="20000"/>
        </a:spcBef>
        <a:buFont typeface="Arial"/>
        <a:buChar char="–"/>
        <a:defRPr sz="2300" kern="1200">
          <a:solidFill>
            <a:schemeClr val="tx1">
              <a:lumMod val="50000"/>
            </a:schemeClr>
          </a:solidFill>
          <a:latin typeface="Arial"/>
          <a:ea typeface="+mn-ea"/>
          <a:cs typeface="Arial"/>
        </a:defRPr>
      </a:lvl2pPr>
      <a:lvl3pPr marL="857155" indent="-171432" algn="l" defTabSz="342863" rtl="0" eaLnBrk="1" latinLnBrk="0" hangingPunct="1">
        <a:spcBef>
          <a:spcPct val="20000"/>
        </a:spcBef>
        <a:buFont typeface="Arial"/>
        <a:buChar char="•"/>
        <a:defRPr sz="1800" kern="1200">
          <a:solidFill>
            <a:schemeClr val="tx1">
              <a:lumMod val="50000"/>
            </a:schemeClr>
          </a:solidFill>
          <a:latin typeface="Arial"/>
          <a:ea typeface="+mn-ea"/>
          <a:cs typeface="Arial"/>
        </a:defRPr>
      </a:lvl3pPr>
      <a:lvl4pPr marL="1200013" indent="-171432" algn="l" defTabSz="342863" rtl="0" eaLnBrk="1" latinLnBrk="0" hangingPunct="1">
        <a:spcBef>
          <a:spcPct val="20000"/>
        </a:spcBef>
        <a:buFont typeface="Arial"/>
        <a:buChar char="–"/>
        <a:defRPr sz="1500" kern="1200">
          <a:solidFill>
            <a:schemeClr val="tx1">
              <a:lumMod val="50000"/>
            </a:schemeClr>
          </a:solidFill>
          <a:latin typeface="Arial"/>
          <a:ea typeface="+mn-ea"/>
          <a:cs typeface="Arial"/>
        </a:defRPr>
      </a:lvl4pPr>
      <a:lvl5pPr marL="1542875" indent="-171432" algn="l" defTabSz="342863" rtl="0" eaLnBrk="1" latinLnBrk="0" hangingPunct="1">
        <a:spcBef>
          <a:spcPct val="20000"/>
        </a:spcBef>
        <a:buFont typeface="Arial"/>
        <a:buChar char="»"/>
        <a:defRPr sz="1500" kern="1200">
          <a:solidFill>
            <a:schemeClr val="tx1">
              <a:lumMod val="50000"/>
            </a:schemeClr>
          </a:solidFill>
          <a:latin typeface="Arial"/>
          <a:ea typeface="+mn-ea"/>
          <a:cs typeface="Arial"/>
        </a:defRPr>
      </a:lvl5pPr>
      <a:lvl6pPr marL="1885736" indent="-171432" algn="l" defTabSz="342863" rtl="0" eaLnBrk="1" latinLnBrk="0" hangingPunct="1">
        <a:spcBef>
          <a:spcPct val="20000"/>
        </a:spcBef>
        <a:buFont typeface="Arial"/>
        <a:buChar char="•"/>
        <a:defRPr sz="1500" kern="1200">
          <a:solidFill>
            <a:schemeClr val="tx1"/>
          </a:solidFill>
          <a:latin typeface="+mn-lt"/>
          <a:ea typeface="+mn-ea"/>
          <a:cs typeface="+mn-cs"/>
        </a:defRPr>
      </a:lvl6pPr>
      <a:lvl7pPr marL="2228598" indent="-171432" algn="l" defTabSz="342863" rtl="0" eaLnBrk="1" latinLnBrk="0" hangingPunct="1">
        <a:spcBef>
          <a:spcPct val="20000"/>
        </a:spcBef>
        <a:buFont typeface="Arial"/>
        <a:buChar char="•"/>
        <a:defRPr sz="1500" kern="1200">
          <a:solidFill>
            <a:schemeClr val="tx1"/>
          </a:solidFill>
          <a:latin typeface="+mn-lt"/>
          <a:ea typeface="+mn-ea"/>
          <a:cs typeface="+mn-cs"/>
        </a:defRPr>
      </a:lvl7pPr>
      <a:lvl8pPr marL="2571461" indent="-171432" algn="l" defTabSz="342863" rtl="0" eaLnBrk="1" latinLnBrk="0" hangingPunct="1">
        <a:spcBef>
          <a:spcPct val="20000"/>
        </a:spcBef>
        <a:buFont typeface="Arial"/>
        <a:buChar char="•"/>
        <a:defRPr sz="1500" kern="1200">
          <a:solidFill>
            <a:schemeClr val="tx1"/>
          </a:solidFill>
          <a:latin typeface="+mn-lt"/>
          <a:ea typeface="+mn-ea"/>
          <a:cs typeface="+mn-cs"/>
        </a:defRPr>
      </a:lvl8pPr>
      <a:lvl9pPr marL="2914322" indent="-171432" algn="l" defTabSz="34286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3" rtl="0" eaLnBrk="1" latinLnBrk="0" hangingPunct="1">
        <a:defRPr sz="1400" kern="1200">
          <a:solidFill>
            <a:schemeClr val="tx1"/>
          </a:solidFill>
          <a:latin typeface="+mn-lt"/>
          <a:ea typeface="+mn-ea"/>
          <a:cs typeface="+mn-cs"/>
        </a:defRPr>
      </a:lvl1pPr>
      <a:lvl2pPr marL="342863" algn="l" defTabSz="342863" rtl="0" eaLnBrk="1" latinLnBrk="0" hangingPunct="1">
        <a:defRPr sz="1400" kern="1200">
          <a:solidFill>
            <a:schemeClr val="tx1"/>
          </a:solidFill>
          <a:latin typeface="+mn-lt"/>
          <a:ea typeface="+mn-ea"/>
          <a:cs typeface="+mn-cs"/>
        </a:defRPr>
      </a:lvl2pPr>
      <a:lvl3pPr marL="685723" algn="l" defTabSz="342863" rtl="0" eaLnBrk="1" latinLnBrk="0" hangingPunct="1">
        <a:defRPr sz="1400" kern="1200">
          <a:solidFill>
            <a:schemeClr val="tx1"/>
          </a:solidFill>
          <a:latin typeface="+mn-lt"/>
          <a:ea typeface="+mn-ea"/>
          <a:cs typeface="+mn-cs"/>
        </a:defRPr>
      </a:lvl3pPr>
      <a:lvl4pPr marL="1028585" algn="l" defTabSz="342863" rtl="0" eaLnBrk="1" latinLnBrk="0" hangingPunct="1">
        <a:defRPr sz="1400" kern="1200">
          <a:solidFill>
            <a:schemeClr val="tx1"/>
          </a:solidFill>
          <a:latin typeface="+mn-lt"/>
          <a:ea typeface="+mn-ea"/>
          <a:cs typeface="+mn-cs"/>
        </a:defRPr>
      </a:lvl4pPr>
      <a:lvl5pPr marL="1371446" algn="l" defTabSz="342863" rtl="0" eaLnBrk="1" latinLnBrk="0" hangingPunct="1">
        <a:defRPr sz="1400" kern="1200">
          <a:solidFill>
            <a:schemeClr val="tx1"/>
          </a:solidFill>
          <a:latin typeface="+mn-lt"/>
          <a:ea typeface="+mn-ea"/>
          <a:cs typeface="+mn-cs"/>
        </a:defRPr>
      </a:lvl5pPr>
      <a:lvl6pPr marL="1714307" algn="l" defTabSz="342863" rtl="0" eaLnBrk="1" latinLnBrk="0" hangingPunct="1">
        <a:defRPr sz="1400" kern="1200">
          <a:solidFill>
            <a:schemeClr val="tx1"/>
          </a:solidFill>
          <a:latin typeface="+mn-lt"/>
          <a:ea typeface="+mn-ea"/>
          <a:cs typeface="+mn-cs"/>
        </a:defRPr>
      </a:lvl6pPr>
      <a:lvl7pPr marL="2057168" algn="l" defTabSz="342863" rtl="0" eaLnBrk="1" latinLnBrk="0" hangingPunct="1">
        <a:defRPr sz="1400" kern="1200">
          <a:solidFill>
            <a:schemeClr val="tx1"/>
          </a:solidFill>
          <a:latin typeface="+mn-lt"/>
          <a:ea typeface="+mn-ea"/>
          <a:cs typeface="+mn-cs"/>
        </a:defRPr>
      </a:lvl7pPr>
      <a:lvl8pPr marL="2400028" algn="l" defTabSz="342863" rtl="0" eaLnBrk="1" latinLnBrk="0" hangingPunct="1">
        <a:defRPr sz="1400" kern="1200">
          <a:solidFill>
            <a:schemeClr val="tx1"/>
          </a:solidFill>
          <a:latin typeface="+mn-lt"/>
          <a:ea typeface="+mn-ea"/>
          <a:cs typeface="+mn-cs"/>
        </a:defRPr>
      </a:lvl8pPr>
      <a:lvl9pPr marL="2742890" algn="l" defTabSz="34286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www.juniper.net/documentation/en_US/release-independent/junos/topics/reference/general/mpc-mx-series-supported.html"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www.juniper.net/documentation/en_US/release-independent/junos/topics/reference/general/mpc-mx-series-supported.html"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oleObject" Target="../embeddings/oleObject2.bin"/><Relationship Id="rId4" Type="http://schemas.openxmlformats.org/officeDocument/2006/relationships/image" Target="../media/image45.png"/></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hyperlink" Target="https://junipernetworks.sharepoint.com/teams/RBU/plm/Edge/collateral/Documents/Sales/MX%20Buying%20Guide.pptx" TargetMode="External"/><Relationship Id="rId2" Type="http://schemas.openxmlformats.org/officeDocument/2006/relationships/hyperlink" Target="https://junipernetworks.sharepoint.com/teams/RBU/plm/Edge/collateral/SitePages/Home.aspx"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2082398"/>
            <a:ext cx="6113415" cy="1923604"/>
          </a:xfrm>
        </p:spPr>
        <p:txBody>
          <a:bodyPr/>
          <a:lstStyle/>
          <a:p>
            <a:r>
              <a:rPr lang="en-US" sz="2750" dirty="0"/>
              <a:t>MX BANDWIDTH CHARACTERIZATION</a:t>
            </a:r>
            <a:br>
              <a:rPr lang="en-US" sz="2750" dirty="0"/>
            </a:br>
            <a:r>
              <a:rPr lang="en-US" sz="1250" dirty="0"/>
              <a:t>All future Bandwidth capacities should be considered targets and subject to change</a:t>
            </a:r>
          </a:p>
        </p:txBody>
      </p:sp>
      <p:sp>
        <p:nvSpPr>
          <p:cNvPr id="3" name="Content Placeholder 2"/>
          <p:cNvSpPr>
            <a:spLocks noGrp="1"/>
          </p:cNvSpPr>
          <p:nvPr>
            <p:ph sz="quarter" idx="10"/>
          </p:nvPr>
        </p:nvSpPr>
        <p:spPr/>
        <p:txBody>
          <a:bodyPr/>
          <a:lstStyle/>
          <a:p>
            <a:r>
              <a:rPr lang="en-US" dirty="0" smtClean="0"/>
              <a:t>Q3 </a:t>
            </a:r>
            <a:r>
              <a:rPr lang="en-US" dirty="0" smtClean="0"/>
              <a:t>2018</a:t>
            </a:r>
            <a:endParaRPr lang="en-US" dirty="0"/>
          </a:p>
        </p:txBody>
      </p:sp>
      <p:sp>
        <p:nvSpPr>
          <p:cNvPr id="2" name="Content Placeholder 1"/>
          <p:cNvSpPr>
            <a:spLocks noGrp="1"/>
          </p:cNvSpPr>
          <p:nvPr>
            <p:ph sz="quarter" idx="11"/>
          </p:nvPr>
        </p:nvSpPr>
        <p:spPr/>
        <p:txBody>
          <a:bodyPr/>
          <a:lstStyle/>
          <a:p>
            <a:r>
              <a:rPr lang="en-US" dirty="0" smtClean="0"/>
              <a:t>Routing PLM Team</a:t>
            </a:r>
            <a:endParaRPr lang="en-US" dirty="0"/>
          </a:p>
        </p:txBody>
      </p:sp>
    </p:spTree>
    <p:extLst>
      <p:ext uri="{BB962C8B-B14F-4D97-AF65-F5344CB8AC3E}">
        <p14:creationId xmlns:p14="http://schemas.microsoft.com/office/powerpoint/2010/main" val="32479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MX240, MX480 and MX960 Line Rate Ports</a:t>
            </a:r>
          </a:p>
        </p:txBody>
      </p:sp>
      <p:graphicFrame>
        <p:nvGraphicFramePr>
          <p:cNvPr id="5" name="Table 4"/>
          <p:cNvGraphicFramePr>
            <a:graphicFrameLocks noGrp="1"/>
          </p:cNvGraphicFramePr>
          <p:nvPr>
            <p:extLst/>
          </p:nvPr>
        </p:nvGraphicFramePr>
        <p:xfrm>
          <a:off x="430608" y="3062297"/>
          <a:ext cx="5143499" cy="1446205"/>
        </p:xfrm>
        <a:graphic>
          <a:graphicData uri="http://schemas.openxmlformats.org/drawingml/2006/table">
            <a:tbl>
              <a:tblPr firstRow="1" firstCol="1" bandRow="1">
                <a:effectLst>
                  <a:outerShdw blurRad="190500" dist="63500" dir="5400000" algn="ctr" rotWithShape="0">
                    <a:srgbClr val="000000">
                      <a:alpha val="15000"/>
                    </a:srgbClr>
                  </a:outerShdw>
                </a:effectLst>
                <a:tableStyleId>{85BE263C-DBD7-4A20-BB59-AAB30ACAA65A}</a:tableStyleId>
              </a:tblPr>
              <a:tblGrid>
                <a:gridCol w="1022674">
                  <a:extLst>
                    <a:ext uri="{9D8B030D-6E8A-4147-A177-3AD203B41FA5}">
                      <a16:colId xmlns:a16="http://schemas.microsoft.com/office/drawing/2014/main" val="20000"/>
                    </a:ext>
                  </a:extLst>
                </a:gridCol>
                <a:gridCol w="824165">
                  <a:extLst>
                    <a:ext uri="{9D8B030D-6E8A-4147-A177-3AD203B41FA5}">
                      <a16:colId xmlns:a16="http://schemas.microsoft.com/office/drawing/2014/main" val="20001"/>
                    </a:ext>
                  </a:extLst>
                </a:gridCol>
                <a:gridCol w="824165">
                  <a:extLst>
                    <a:ext uri="{9D8B030D-6E8A-4147-A177-3AD203B41FA5}">
                      <a16:colId xmlns:a16="http://schemas.microsoft.com/office/drawing/2014/main" val="20002"/>
                    </a:ext>
                  </a:extLst>
                </a:gridCol>
                <a:gridCol w="824165">
                  <a:extLst>
                    <a:ext uri="{9D8B030D-6E8A-4147-A177-3AD203B41FA5}">
                      <a16:colId xmlns:a16="http://schemas.microsoft.com/office/drawing/2014/main" val="20003"/>
                    </a:ext>
                  </a:extLst>
                </a:gridCol>
                <a:gridCol w="824165">
                  <a:extLst>
                    <a:ext uri="{9D8B030D-6E8A-4147-A177-3AD203B41FA5}">
                      <a16:colId xmlns:a16="http://schemas.microsoft.com/office/drawing/2014/main" val="20004"/>
                    </a:ext>
                  </a:extLst>
                </a:gridCol>
                <a:gridCol w="824165">
                  <a:extLst>
                    <a:ext uri="{9D8B030D-6E8A-4147-A177-3AD203B41FA5}">
                      <a16:colId xmlns:a16="http://schemas.microsoft.com/office/drawing/2014/main" val="20005"/>
                    </a:ext>
                  </a:extLst>
                </a:gridCol>
              </a:tblGrid>
              <a:tr h="289241">
                <a:tc>
                  <a:txBody>
                    <a:bodyPr/>
                    <a:lstStyle/>
                    <a:p>
                      <a:pPr marL="0" algn="ctr" defTabSz="548551" rtl="0" eaLnBrk="1" latinLnBrk="0" hangingPunct="1"/>
                      <a:r>
                        <a:rPr lang="en-US" sz="1000" dirty="0">
                          <a:latin typeface="Arial" panose="020B0604020202020204" pitchFamily="34" charset="0"/>
                          <a:cs typeface="Arial" panose="020B0604020202020204" pitchFamily="34" charset="0"/>
                        </a:rPr>
                        <a:t>Interface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Arial" panose="020B0604020202020204" pitchFamily="34" charset="0"/>
                          <a:cs typeface="Arial" panose="020B0604020202020204" pitchFamily="34" charset="0"/>
                        </a:rPr>
                        <a:t>2H 2012</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Arial" panose="020B0604020202020204" pitchFamily="34" charset="0"/>
                          <a:cs typeface="Arial" panose="020B0604020202020204" pitchFamily="34" charset="0"/>
                        </a:rPr>
                        <a:t>1H 2013</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Arial" panose="020B0604020202020204" pitchFamily="34" charset="0"/>
                          <a:cs typeface="Arial" panose="020B0604020202020204" pitchFamily="34" charset="0"/>
                        </a:rPr>
                        <a:t>2H 2013</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Arial" panose="020B0604020202020204" pitchFamily="34" charset="0"/>
                          <a:cs typeface="Arial" panose="020B0604020202020204" pitchFamily="34" charset="0"/>
                        </a:rPr>
                        <a:t>2015</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latin typeface="Arial" panose="020B0604020202020204" pitchFamily="34" charset="0"/>
                          <a:cs typeface="Arial" panose="020B0604020202020204" pitchFamily="34" charset="0"/>
                        </a:rPr>
                        <a:t>2018+</a:t>
                      </a:r>
                      <a:endParaRPr lang="en-US" sz="1000" i="0" dirty="0">
                        <a:solidFill>
                          <a:schemeClr val="tx1">
                            <a:lumMod val="50000"/>
                          </a:schemeClr>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9241">
                <a:tc>
                  <a:txBody>
                    <a:bodyPr/>
                    <a:lstStyle/>
                    <a:p>
                      <a:pPr marL="0" algn="ctr" defTabSz="548551" rtl="0" eaLnBrk="1" latinLnBrk="0" hangingPunct="1"/>
                      <a:r>
                        <a:rPr lang="en-US" sz="1000" kern="1200" dirty="0">
                          <a:latin typeface="Arial" panose="020B0604020202020204" pitchFamily="34" charset="0"/>
                          <a:cs typeface="Arial" panose="020B0604020202020204" pitchFamily="34" charset="0"/>
                        </a:rPr>
                        <a:t>1GE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1000" dirty="0">
                          <a:solidFill>
                            <a:schemeClr val="accent2"/>
                          </a:solidFill>
                          <a:latin typeface="Arial" panose="020B0604020202020204" pitchFamily="34" charset="0"/>
                          <a:cs typeface="Arial" panose="020B0604020202020204" pitchFamily="34" charset="0"/>
                        </a:rPr>
                        <a:t>440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algn="ctr"/>
                      <a:endParaRPr lang="en-US" sz="1400" b="1"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9241">
                <a:tc>
                  <a:txBody>
                    <a:bodyPr/>
                    <a:lstStyle/>
                    <a:p>
                      <a:pPr marL="0" algn="ctr" defTabSz="548551" rtl="0" eaLnBrk="1" latinLnBrk="0" hangingPunct="1"/>
                      <a:r>
                        <a:rPr lang="en-US" sz="1000" kern="1200" dirty="0">
                          <a:latin typeface="Arial" panose="020B0604020202020204" pitchFamily="34" charset="0"/>
                          <a:cs typeface="Arial" panose="020B0604020202020204" pitchFamily="34" charset="0"/>
                        </a:rPr>
                        <a:t>10GE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176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256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286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528</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648</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9241">
                <a:tc>
                  <a:txBody>
                    <a:bodyPr/>
                    <a:lstStyle/>
                    <a:p>
                      <a:pPr marL="0" algn="ctr" defTabSz="548551" rtl="0" eaLnBrk="1" latinLnBrk="0" hangingPunct="1"/>
                      <a:r>
                        <a:rPr lang="en-US" sz="1000" kern="1200" dirty="0">
                          <a:latin typeface="Arial" panose="020B0604020202020204" pitchFamily="34" charset="0"/>
                          <a:cs typeface="Arial" panose="020B0604020202020204" pitchFamily="34" charset="0"/>
                        </a:rPr>
                        <a:t>40GE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000" dirty="0">
                          <a:solidFill>
                            <a:schemeClr val="accent2"/>
                          </a:solidFill>
                          <a:latin typeface="Arial" panose="020B0604020202020204" pitchFamily="34" charset="0"/>
                          <a:cs typeface="Arial" panose="020B0604020202020204" pitchFamily="34" charset="0"/>
                        </a:rPr>
                        <a:t>33</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000" dirty="0">
                          <a:solidFill>
                            <a:schemeClr val="accent2"/>
                          </a:solidFill>
                          <a:latin typeface="Arial" panose="020B0604020202020204" pitchFamily="34" charset="0"/>
                          <a:cs typeface="Arial" panose="020B0604020202020204" pitchFamily="34" charset="0"/>
                        </a:rPr>
                        <a:t>66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132</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accent2"/>
                          </a:solidFill>
                          <a:latin typeface="Arial" panose="020B0604020202020204" pitchFamily="34" charset="0"/>
                          <a:cs typeface="Arial" panose="020B0604020202020204" pitchFamily="34" charset="0"/>
                        </a:rPr>
                        <a:t>154</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9241">
                <a:tc>
                  <a:txBody>
                    <a:bodyPr/>
                    <a:lstStyle/>
                    <a:p>
                      <a:pPr marL="0" algn="ctr" defTabSz="548551" rtl="0" eaLnBrk="1" latinLnBrk="0" hangingPunct="1"/>
                      <a:r>
                        <a:rPr lang="en-US" sz="1000" kern="1200" dirty="0">
                          <a:latin typeface="Arial" panose="020B0604020202020204" pitchFamily="34" charset="0"/>
                          <a:cs typeface="Arial" panose="020B0604020202020204" pitchFamily="34" charset="0"/>
                        </a:rPr>
                        <a:t>100GE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11</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22</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22</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44</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154</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nvPr>
        </p:nvGraphicFramePr>
        <p:xfrm>
          <a:off x="430609" y="1174671"/>
          <a:ext cx="5143503" cy="1437900"/>
        </p:xfrm>
        <a:graphic>
          <a:graphicData uri="http://schemas.openxmlformats.org/drawingml/2006/table">
            <a:tbl>
              <a:tblPr firstRow="1" firstCol="1" bandRow="1">
                <a:effectLst>
                  <a:outerShdw blurRad="190500" dist="63500" dir="5400000" algn="tl" rotWithShape="0">
                    <a:prstClr val="black">
                      <a:alpha val="15000"/>
                    </a:prstClr>
                  </a:outerShdw>
                </a:effectLst>
                <a:tableStyleId>{85BE263C-DBD7-4A20-BB59-AAB30ACAA65A}</a:tableStyleId>
              </a:tblPr>
              <a:tblGrid>
                <a:gridCol w="1020563">
                  <a:extLst>
                    <a:ext uri="{9D8B030D-6E8A-4147-A177-3AD203B41FA5}">
                      <a16:colId xmlns:a16="http://schemas.microsoft.com/office/drawing/2014/main" val="20000"/>
                    </a:ext>
                  </a:extLst>
                </a:gridCol>
                <a:gridCol w="824588">
                  <a:extLst>
                    <a:ext uri="{9D8B030D-6E8A-4147-A177-3AD203B41FA5}">
                      <a16:colId xmlns:a16="http://schemas.microsoft.com/office/drawing/2014/main" val="20001"/>
                    </a:ext>
                  </a:extLst>
                </a:gridCol>
                <a:gridCol w="824588">
                  <a:extLst>
                    <a:ext uri="{9D8B030D-6E8A-4147-A177-3AD203B41FA5}">
                      <a16:colId xmlns:a16="http://schemas.microsoft.com/office/drawing/2014/main" val="20002"/>
                    </a:ext>
                  </a:extLst>
                </a:gridCol>
                <a:gridCol w="824588">
                  <a:extLst>
                    <a:ext uri="{9D8B030D-6E8A-4147-A177-3AD203B41FA5}">
                      <a16:colId xmlns:a16="http://schemas.microsoft.com/office/drawing/2014/main" val="20003"/>
                    </a:ext>
                  </a:extLst>
                </a:gridCol>
                <a:gridCol w="824588">
                  <a:extLst>
                    <a:ext uri="{9D8B030D-6E8A-4147-A177-3AD203B41FA5}">
                      <a16:colId xmlns:a16="http://schemas.microsoft.com/office/drawing/2014/main" val="20004"/>
                    </a:ext>
                  </a:extLst>
                </a:gridCol>
                <a:gridCol w="824588">
                  <a:extLst>
                    <a:ext uri="{9D8B030D-6E8A-4147-A177-3AD203B41FA5}">
                      <a16:colId xmlns:a16="http://schemas.microsoft.com/office/drawing/2014/main" val="20005"/>
                    </a:ext>
                  </a:extLst>
                </a:gridCol>
              </a:tblGrid>
              <a:tr h="287580">
                <a:tc>
                  <a:txBody>
                    <a:bodyPr/>
                    <a:lstStyle/>
                    <a:p>
                      <a:pPr marL="0" algn="ctr" defTabSz="548551" rtl="0" eaLnBrk="1" latinLnBrk="0" hangingPunct="1"/>
                      <a:r>
                        <a:rPr lang="en-US" sz="1000" dirty="0">
                          <a:latin typeface="Arial" panose="020B0604020202020204" pitchFamily="34" charset="0"/>
                          <a:cs typeface="Arial" panose="020B0604020202020204" pitchFamily="34" charset="0"/>
                        </a:rPr>
                        <a:t>Interface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Arial" panose="020B0604020202020204" pitchFamily="34" charset="0"/>
                          <a:cs typeface="Arial" panose="020B0604020202020204" pitchFamily="34" charset="0"/>
                        </a:rPr>
                        <a:t>1H 2012</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2H 2012</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2H 2013</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2015</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2018+</a:t>
                      </a:r>
                      <a:endParaRPr lang="en-US" sz="1000" i="0" dirty="0">
                        <a:solidFill>
                          <a:schemeClr val="tx1">
                            <a:lumMod val="50000"/>
                          </a:schemeClr>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287580">
                <a:tc>
                  <a:txBody>
                    <a:bodyPr/>
                    <a:lstStyle/>
                    <a:p>
                      <a:pPr marL="0" algn="ctr" defTabSz="548551" rtl="0" eaLnBrk="1" latinLnBrk="0" hangingPunct="1"/>
                      <a:r>
                        <a:rPr lang="en-US" sz="1000" kern="1200" dirty="0">
                          <a:latin typeface="Arial" panose="020B0604020202020204" pitchFamily="34" charset="0"/>
                          <a:cs typeface="Arial" panose="020B0604020202020204" pitchFamily="34" charset="0"/>
                        </a:rPr>
                        <a:t>1GE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1000" dirty="0">
                          <a:solidFill>
                            <a:schemeClr val="accent2"/>
                          </a:solidFill>
                          <a:latin typeface="Arial" panose="020B0604020202020204" pitchFamily="34" charset="0"/>
                          <a:cs typeface="Arial" panose="020B0604020202020204" pitchFamily="34" charset="0"/>
                        </a:rPr>
                        <a:t>40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ctr"/>
                      <a:endParaRPr lang="en-US" sz="1400" b="1"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7580">
                <a:tc>
                  <a:txBody>
                    <a:bodyPr/>
                    <a:lstStyle/>
                    <a:p>
                      <a:pPr marL="0" algn="ctr" defTabSz="548551" rtl="0" eaLnBrk="1" latinLnBrk="0" hangingPunct="1"/>
                      <a:r>
                        <a:rPr lang="en-US" sz="1000" kern="1200" dirty="0">
                          <a:latin typeface="Arial" panose="020B0604020202020204" pitchFamily="34" charset="0"/>
                          <a:cs typeface="Arial" panose="020B0604020202020204" pitchFamily="34" charset="0"/>
                        </a:rPr>
                        <a:t>10GE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16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24</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48</a:t>
                      </a:r>
                      <a:r>
                        <a:rPr lang="en-US" sz="1000" u="sng" baseline="30000" dirty="0">
                          <a:solidFill>
                            <a:schemeClr val="accent2"/>
                          </a:solidFill>
                          <a:latin typeface="Arial" panose="020B0604020202020204" pitchFamily="34" charset="0"/>
                          <a:cs typeface="Arial" panose="020B0604020202020204" pitchFamily="34" charset="0"/>
                        </a:rPr>
                        <a:t> </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b="0" dirty="0">
                          <a:solidFill>
                            <a:schemeClr val="accent2"/>
                          </a:solidFill>
                          <a:latin typeface="Arial" panose="020B0604020202020204" pitchFamily="34" charset="0"/>
                          <a:cs typeface="Arial" panose="020B0604020202020204" pitchFamily="34" charset="0"/>
                        </a:rPr>
                        <a:t>60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87580">
                <a:tc>
                  <a:txBody>
                    <a:bodyPr/>
                    <a:lstStyle/>
                    <a:p>
                      <a:pPr marL="0" algn="ctr" defTabSz="548551" rtl="0" eaLnBrk="1" latinLnBrk="0" hangingPunct="1"/>
                      <a:r>
                        <a:rPr lang="en-US" sz="1000" kern="1200" dirty="0">
                          <a:latin typeface="Arial" panose="020B0604020202020204" pitchFamily="34" charset="0"/>
                          <a:cs typeface="Arial" panose="020B0604020202020204" pitchFamily="34" charset="0"/>
                        </a:rPr>
                        <a:t>40GE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000" dirty="0">
                          <a:solidFill>
                            <a:schemeClr val="accent2"/>
                          </a:solidFill>
                          <a:latin typeface="Arial" panose="020B0604020202020204" pitchFamily="34" charset="0"/>
                          <a:cs typeface="Arial" panose="020B0604020202020204" pitchFamily="34" charset="0"/>
                        </a:rPr>
                        <a:t>3</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a:txBody>
                    <a:bodyPr/>
                    <a:lstStyle/>
                    <a:p>
                      <a:pPr algn="ctr"/>
                      <a:r>
                        <a:rPr lang="en-US" sz="1000" dirty="0">
                          <a:solidFill>
                            <a:schemeClr val="accent2"/>
                          </a:solidFill>
                          <a:latin typeface="Arial" panose="020B0604020202020204" pitchFamily="34" charset="0"/>
                          <a:cs typeface="Arial" panose="020B0604020202020204" pitchFamily="34" charset="0"/>
                        </a:rPr>
                        <a:t>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12</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accent2"/>
                          </a:solidFill>
                          <a:latin typeface="Arial" panose="020B0604020202020204" pitchFamily="34" charset="0"/>
                          <a:cs typeface="Arial" panose="020B0604020202020204" pitchFamily="34" charset="0"/>
                        </a:rPr>
                        <a:t>15</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287580">
                <a:tc>
                  <a:txBody>
                    <a:bodyPr/>
                    <a:lstStyle/>
                    <a:p>
                      <a:pPr marL="0" algn="ctr" defTabSz="548551" rtl="0" eaLnBrk="1" latinLnBrk="0" hangingPunct="1"/>
                      <a:r>
                        <a:rPr lang="en-US" sz="1000" kern="1200" dirty="0">
                          <a:latin typeface="Arial" panose="020B0604020202020204" pitchFamily="34" charset="0"/>
                          <a:cs typeface="Arial" panose="020B0604020202020204" pitchFamily="34" charset="0"/>
                        </a:rPr>
                        <a:t>100GE</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accent2"/>
                          </a:solidFill>
                          <a:latin typeface="Arial" panose="020B0604020202020204" pitchFamily="34" charset="0"/>
                          <a:cs typeface="Arial" panose="020B0604020202020204" pitchFamily="34" charset="0"/>
                        </a:rPr>
                        <a:t>1</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4</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b="0" dirty="0">
                          <a:solidFill>
                            <a:schemeClr val="accent2"/>
                          </a:solidFill>
                          <a:latin typeface="Arial" panose="020B0604020202020204" pitchFamily="34" charset="0"/>
                          <a:cs typeface="Arial" panose="020B0604020202020204" pitchFamily="34" charset="0"/>
                        </a:rPr>
                        <a:t>15</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6"/>
          <p:cNvSpPr/>
          <p:nvPr/>
        </p:nvSpPr>
        <p:spPr>
          <a:xfrm>
            <a:off x="430609" y="932374"/>
            <a:ext cx="4707641" cy="242297"/>
          </a:xfrm>
          <a:prstGeom prst="rect">
            <a:avLst/>
          </a:prstGeom>
          <a:noFill/>
          <a:ln w="6350" cmpd="sng">
            <a:noFill/>
          </a:ln>
          <a:effectLst>
            <a:outerShdw blurRad="152400" dist="127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57056" tIns="28527" rIns="57056" bIns="28527" rtlCol="0" anchor="ctr"/>
          <a:lstStyle/>
          <a:p>
            <a:r>
              <a:rPr lang="en-US" sz="1125" b="1" dirty="0">
                <a:solidFill>
                  <a:schemeClr val="accent2"/>
                </a:solidFill>
                <a:latin typeface="Arial" panose="020B0604020202020204" pitchFamily="34" charset="0"/>
              </a:rPr>
              <a:t>Per Slot Capacity</a:t>
            </a:r>
          </a:p>
        </p:txBody>
      </p:sp>
      <p:sp>
        <p:nvSpPr>
          <p:cNvPr id="10" name="Rectangle 9"/>
          <p:cNvSpPr/>
          <p:nvPr/>
        </p:nvSpPr>
        <p:spPr>
          <a:xfrm>
            <a:off x="428625" y="2816461"/>
            <a:ext cx="4707641" cy="242297"/>
          </a:xfrm>
          <a:prstGeom prst="rect">
            <a:avLst/>
          </a:prstGeom>
          <a:noFill/>
          <a:ln w="6350" cmpd="sng">
            <a:noFill/>
          </a:ln>
          <a:effectLst>
            <a:outerShdw blurRad="152400" dist="127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57056" tIns="28527" rIns="57056" bIns="28527" rtlCol="0" anchor="ctr"/>
          <a:lstStyle/>
          <a:p>
            <a:r>
              <a:rPr lang="en-US" sz="1125" b="1" dirty="0">
                <a:solidFill>
                  <a:schemeClr val="accent2"/>
                </a:solidFill>
                <a:latin typeface="Arial" panose="020B0604020202020204" pitchFamily="34" charset="0"/>
              </a:rPr>
              <a:t>Per Chassis Capacity</a:t>
            </a:r>
          </a:p>
        </p:txBody>
      </p:sp>
      <p:pic>
        <p:nvPicPr>
          <p:cNvPr id="11" name="Picture 10" descr="\\.PSF\Host\Volumes\EP File Share\Touch\Project Juniper Analyst Day\Development\T1351\Artwork\mx960-front-low.png"/>
          <p:cNvPicPr>
            <a:picLocks noChangeAspect="1" noChangeArrowheads="1"/>
          </p:cNvPicPr>
          <p:nvPr/>
        </p:nvPicPr>
        <p:blipFill>
          <a:blip r:embed="rId2" cstate="print"/>
          <a:srcRect b="1378"/>
          <a:stretch>
            <a:fillRect/>
          </a:stretch>
        </p:blipFill>
        <p:spPr bwMode="auto">
          <a:xfrm>
            <a:off x="7432529" y="1997900"/>
            <a:ext cx="1060394" cy="1528929"/>
          </a:xfrm>
          <a:prstGeom prst="rect">
            <a:avLst/>
          </a:prstGeom>
          <a:noFill/>
          <a:effectLst/>
        </p:spPr>
      </p:pic>
      <p:pic>
        <p:nvPicPr>
          <p:cNvPr id="12" name="Picture 17" descr="MX480_FrontWtop"/>
          <p:cNvPicPr>
            <a:picLocks noChangeAspect="1" noChangeArrowheads="1"/>
          </p:cNvPicPr>
          <p:nvPr/>
        </p:nvPicPr>
        <p:blipFill>
          <a:blip r:embed="rId3" cstate="print"/>
          <a:srcRect t="4575" b="11979"/>
          <a:stretch>
            <a:fillRect/>
          </a:stretch>
        </p:blipFill>
        <p:spPr bwMode="auto">
          <a:xfrm>
            <a:off x="6699526" y="2475112"/>
            <a:ext cx="1202326" cy="1044483"/>
          </a:xfrm>
          <a:prstGeom prst="rect">
            <a:avLst/>
          </a:prstGeom>
          <a:noFill/>
          <a:effectLst/>
        </p:spPr>
      </p:pic>
      <p:pic>
        <p:nvPicPr>
          <p:cNvPr id="13" name="Picture 60" descr="MX240_FrontWtop"/>
          <p:cNvPicPr>
            <a:picLocks noChangeAspect="1" noChangeArrowheads="1"/>
          </p:cNvPicPr>
          <p:nvPr/>
        </p:nvPicPr>
        <p:blipFill>
          <a:blip r:embed="rId4" cstate="print"/>
          <a:srcRect b="13169"/>
          <a:stretch>
            <a:fillRect/>
          </a:stretch>
        </p:blipFill>
        <p:spPr bwMode="auto">
          <a:xfrm>
            <a:off x="6032745" y="2864635"/>
            <a:ext cx="1193826" cy="645397"/>
          </a:xfrm>
          <a:prstGeom prst="rect">
            <a:avLst/>
          </a:prstGeom>
          <a:noFill/>
          <a:effectLst/>
        </p:spPr>
      </p:pic>
    </p:spTree>
    <p:extLst>
      <p:ext uri="{BB962C8B-B14F-4D97-AF65-F5344CB8AC3E}">
        <p14:creationId xmlns:p14="http://schemas.microsoft.com/office/powerpoint/2010/main" val="389420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MX2K Line Rate Ports</a:t>
            </a:r>
          </a:p>
        </p:txBody>
      </p:sp>
      <p:graphicFrame>
        <p:nvGraphicFramePr>
          <p:cNvPr id="8" name="Table 7"/>
          <p:cNvGraphicFramePr>
            <a:graphicFrameLocks noGrp="1"/>
          </p:cNvGraphicFramePr>
          <p:nvPr>
            <p:extLst/>
          </p:nvPr>
        </p:nvGraphicFramePr>
        <p:xfrm>
          <a:off x="428625" y="3086370"/>
          <a:ext cx="5143501" cy="1614177"/>
        </p:xfrm>
        <a:graphic>
          <a:graphicData uri="http://schemas.openxmlformats.org/drawingml/2006/table">
            <a:tbl>
              <a:tblPr firstRow="1" firstCol="1" bandRow="1">
                <a:effectLst>
                  <a:outerShdw blurRad="190500" dist="63500" dir="5400000" algn="tl" rotWithShape="0">
                    <a:prstClr val="black">
                      <a:alpha val="15000"/>
                    </a:prstClr>
                  </a:outerShdw>
                </a:effectLst>
                <a:tableStyleId>{85BE263C-DBD7-4A20-BB59-AAB30ACAA65A}</a:tableStyleId>
              </a:tblPr>
              <a:tblGrid>
                <a:gridCol w="1003021">
                  <a:extLst>
                    <a:ext uri="{9D8B030D-6E8A-4147-A177-3AD203B41FA5}">
                      <a16:colId xmlns:a16="http://schemas.microsoft.com/office/drawing/2014/main" val="20000"/>
                    </a:ext>
                  </a:extLst>
                </a:gridCol>
                <a:gridCol w="690080">
                  <a:extLst>
                    <a:ext uri="{9D8B030D-6E8A-4147-A177-3AD203B41FA5}">
                      <a16:colId xmlns:a16="http://schemas.microsoft.com/office/drawing/2014/main" val="20001"/>
                    </a:ext>
                  </a:extLst>
                </a:gridCol>
                <a:gridCol w="690080">
                  <a:extLst>
                    <a:ext uri="{9D8B030D-6E8A-4147-A177-3AD203B41FA5}">
                      <a16:colId xmlns:a16="http://schemas.microsoft.com/office/drawing/2014/main" val="20002"/>
                    </a:ext>
                  </a:extLst>
                </a:gridCol>
                <a:gridCol w="690080">
                  <a:extLst>
                    <a:ext uri="{9D8B030D-6E8A-4147-A177-3AD203B41FA5}">
                      <a16:colId xmlns:a16="http://schemas.microsoft.com/office/drawing/2014/main" val="20003"/>
                    </a:ext>
                  </a:extLst>
                </a:gridCol>
                <a:gridCol w="690080">
                  <a:extLst>
                    <a:ext uri="{9D8B030D-6E8A-4147-A177-3AD203B41FA5}">
                      <a16:colId xmlns:a16="http://schemas.microsoft.com/office/drawing/2014/main" val="20004"/>
                    </a:ext>
                  </a:extLst>
                </a:gridCol>
                <a:gridCol w="690080">
                  <a:extLst>
                    <a:ext uri="{9D8B030D-6E8A-4147-A177-3AD203B41FA5}">
                      <a16:colId xmlns:a16="http://schemas.microsoft.com/office/drawing/2014/main" val="20005"/>
                    </a:ext>
                  </a:extLst>
                </a:gridCol>
                <a:gridCol w="690080">
                  <a:extLst>
                    <a:ext uri="{9D8B030D-6E8A-4147-A177-3AD203B41FA5}">
                      <a16:colId xmlns:a16="http://schemas.microsoft.com/office/drawing/2014/main" val="20006"/>
                    </a:ext>
                  </a:extLst>
                </a:gridCol>
              </a:tblGrid>
              <a:tr h="270516">
                <a:tc>
                  <a:txBody>
                    <a:bodyPr/>
                    <a:lstStyle/>
                    <a:p>
                      <a:pPr algn="ctr"/>
                      <a:r>
                        <a:rPr lang="en-US" sz="1000" dirty="0">
                          <a:latin typeface="Arial" panose="020B0604020202020204" pitchFamily="34" charset="0"/>
                          <a:cs typeface="Arial" panose="020B0604020202020204" pitchFamily="34" charset="0"/>
                        </a:rPr>
                        <a:t>Interface</a:t>
                      </a:r>
                      <a:endParaRPr lang="en-US" sz="1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2012</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2013</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2014</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2015</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2016</a:t>
                      </a:r>
                      <a:endParaRPr lang="en-US" sz="1000" i="0" dirty="0">
                        <a:solidFill>
                          <a:schemeClr val="tx1">
                            <a:lumMod val="50000"/>
                          </a:schemeClr>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2018+</a:t>
                      </a:r>
                      <a:endParaRPr lang="en-US" sz="1000" i="0" dirty="0">
                        <a:solidFill>
                          <a:schemeClr val="tx1">
                            <a:lumMod val="50000"/>
                          </a:schemeClr>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270516">
                <a:tc>
                  <a:txBody>
                    <a:bodyPr/>
                    <a:lstStyle/>
                    <a:p>
                      <a:pPr algn="ctr"/>
                      <a:r>
                        <a:rPr lang="en-US" sz="1000" dirty="0">
                          <a:latin typeface="Arial" panose="020B0604020202020204" pitchFamily="34" charset="0"/>
                          <a:cs typeface="Arial" panose="020B0604020202020204" pitchFamily="34" charset="0"/>
                        </a:rPr>
                        <a:t>1GE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6">
                  <a:txBody>
                    <a:bodyPr/>
                    <a:lstStyle/>
                    <a:p>
                      <a:pPr algn="ctr"/>
                      <a:r>
                        <a:rPr lang="en-US" sz="1000" dirty="0">
                          <a:solidFill>
                            <a:schemeClr val="accent2"/>
                          </a:solidFill>
                          <a:latin typeface="Arial" panose="020B0604020202020204" pitchFamily="34" charset="0"/>
                          <a:cs typeface="Arial" panose="020B0604020202020204" pitchFamily="34" charset="0"/>
                        </a:rPr>
                        <a:t>800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4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516">
                <a:tc>
                  <a:txBody>
                    <a:bodyPr/>
                    <a:lstStyle/>
                    <a:p>
                      <a:pPr algn="ctr"/>
                      <a:r>
                        <a:rPr lang="en-US" sz="1000" dirty="0">
                          <a:latin typeface="Arial" panose="020B0604020202020204" pitchFamily="34" charset="0"/>
                          <a:cs typeface="Arial" panose="020B0604020202020204" pitchFamily="34" charset="0"/>
                        </a:rPr>
                        <a:t>10GE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320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520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960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lang="en-US" sz="1000" dirty="0">
                          <a:solidFill>
                            <a:schemeClr val="accent2"/>
                          </a:solidFill>
                          <a:latin typeface="Arial" panose="020B0604020202020204" pitchFamily="34" charset="0"/>
                          <a:cs typeface="Arial" panose="020B0604020202020204" pitchFamily="34" charset="0"/>
                        </a:rPr>
                        <a:t>1920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a:txBody>
                    <a:bodyPr/>
                    <a:lstStyle/>
                    <a:p>
                      <a:pPr algn="ctr"/>
                      <a:r>
                        <a:rPr lang="en-US" sz="1000" b="0" dirty="0">
                          <a:solidFill>
                            <a:schemeClr val="accent2"/>
                          </a:solidFill>
                          <a:latin typeface="Arial" panose="020B0604020202020204" pitchFamily="34" charset="0"/>
                          <a:cs typeface="Arial" panose="020B0604020202020204" pitchFamily="34" charset="0"/>
                        </a:rPr>
                        <a:t>2560</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61597">
                <a:tc>
                  <a:txBody>
                    <a:bodyPr/>
                    <a:lstStyle/>
                    <a:p>
                      <a:pPr algn="ctr"/>
                      <a:r>
                        <a:rPr lang="en-US" sz="1000" dirty="0">
                          <a:latin typeface="Arial" panose="020B0604020202020204" pitchFamily="34" charset="0"/>
                          <a:cs typeface="Arial" panose="020B0604020202020204" pitchFamily="34" charset="0"/>
                        </a:rPr>
                        <a:t>40GE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lang="en-US" sz="1000" dirty="0">
                          <a:solidFill>
                            <a:schemeClr val="accent2"/>
                          </a:solidFill>
                          <a:latin typeface="Arial" panose="020B0604020202020204" pitchFamily="34" charset="0"/>
                          <a:cs typeface="Arial" panose="020B0604020202020204" pitchFamily="34" charset="0"/>
                        </a:rPr>
                        <a:t>60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a:txBody>
                    <a:bodyPr/>
                    <a:lstStyle/>
                    <a:p>
                      <a:pPr algn="ctr"/>
                      <a:r>
                        <a:rPr lang="en-US" sz="1000" dirty="0">
                          <a:solidFill>
                            <a:schemeClr val="accent2"/>
                          </a:solidFill>
                          <a:latin typeface="Arial" panose="020B0604020202020204" pitchFamily="34" charset="0"/>
                          <a:cs typeface="Arial" panose="020B0604020202020204" pitchFamily="34" charset="0"/>
                        </a:rPr>
                        <a:t>120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lang="en-US" sz="1000" baseline="0" dirty="0">
                          <a:solidFill>
                            <a:schemeClr val="accent2"/>
                          </a:solidFill>
                          <a:latin typeface="Arial" panose="020B0604020202020204" pitchFamily="34" charset="0"/>
                          <a:cs typeface="Arial" panose="020B0604020202020204" pitchFamily="34" charset="0"/>
                        </a:rPr>
                        <a:t>480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sz="1600" dirty="0">
                        <a:solidFill>
                          <a:schemeClr val="accent2"/>
                        </a:solidFill>
                        <a:latin typeface="Arial" panose="020B0604020202020204" pitchFamily="34" charset="0"/>
                        <a:cs typeface="Arial" panose="020B0604020202020204" pitchFamily="34" charset="0"/>
                      </a:endParaRPr>
                    </a:p>
                  </a:txBody>
                  <a:tcPr marL="109728" marR="109728"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b="0" dirty="0">
                          <a:solidFill>
                            <a:schemeClr val="accent2"/>
                          </a:solidFill>
                          <a:latin typeface="Arial" panose="020B0604020202020204" pitchFamily="34" charset="0"/>
                          <a:cs typeface="Arial" panose="020B0604020202020204" pitchFamily="34" charset="0"/>
                        </a:rPr>
                        <a:t>640</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270516">
                <a:tc>
                  <a:txBody>
                    <a:bodyPr/>
                    <a:lstStyle/>
                    <a:p>
                      <a:pPr algn="ctr"/>
                      <a:r>
                        <a:rPr lang="en-US" sz="1000" dirty="0">
                          <a:latin typeface="Arial" panose="020B0604020202020204" pitchFamily="34" charset="0"/>
                          <a:cs typeface="Arial" panose="020B0604020202020204" pitchFamily="34" charset="0"/>
                        </a:rPr>
                        <a:t>100GE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40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80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lang="en-US" sz="1000" dirty="0">
                          <a:solidFill>
                            <a:schemeClr val="accent2"/>
                          </a:solidFill>
                          <a:latin typeface="Arial" panose="020B0604020202020204" pitchFamily="34" charset="0"/>
                          <a:cs typeface="Arial" panose="020B0604020202020204" pitchFamily="34" charset="0"/>
                        </a:rPr>
                        <a:t>320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accent2"/>
                          </a:solidFill>
                          <a:latin typeface="Arial" panose="020B0604020202020204" pitchFamily="34" charset="0"/>
                          <a:cs typeface="Arial" panose="020B0604020202020204" pitchFamily="34" charset="0"/>
                        </a:rPr>
                        <a:t>800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270516">
                <a:tc>
                  <a:txBody>
                    <a:bodyPr/>
                    <a:lstStyle/>
                    <a:p>
                      <a:pPr algn="ctr"/>
                      <a:r>
                        <a:rPr lang="en-US" sz="1000" dirty="0">
                          <a:latin typeface="Arial" panose="020B0604020202020204" pitchFamily="34" charset="0"/>
                          <a:cs typeface="Arial" panose="020B0604020202020204" pitchFamily="34" charset="0"/>
                        </a:rPr>
                        <a:t>400GE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ct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accent2"/>
                        </a:solidFill>
                        <a:latin typeface="Arial" panose="020B0604020202020204" pitchFamily="34" charset="0"/>
                        <a:cs typeface="Arial" panose="020B0604020202020204" pitchFamily="34" charset="0"/>
                      </a:endParaRPr>
                    </a:p>
                  </a:txBody>
                  <a:tcPr marL="109728" marR="109728"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160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nvPr>
        </p:nvGraphicFramePr>
        <p:xfrm>
          <a:off x="432590" y="1174669"/>
          <a:ext cx="5143500" cy="1573974"/>
        </p:xfrm>
        <a:graphic>
          <a:graphicData uri="http://schemas.openxmlformats.org/drawingml/2006/table">
            <a:tbl>
              <a:tblPr firstRow="1" firstCol="1" bandRow="1">
                <a:effectLst>
                  <a:outerShdw blurRad="190500" dist="63500" dir="5400000" algn="tl" rotWithShape="0">
                    <a:prstClr val="black">
                      <a:alpha val="15000"/>
                    </a:prstClr>
                  </a:outerShdw>
                </a:effectLst>
                <a:tableStyleId>{85BE263C-DBD7-4A20-BB59-AAB30ACAA65A}</a:tableStyleId>
              </a:tblPr>
              <a:tblGrid>
                <a:gridCol w="844811">
                  <a:extLst>
                    <a:ext uri="{9D8B030D-6E8A-4147-A177-3AD203B41FA5}">
                      <a16:colId xmlns:a16="http://schemas.microsoft.com/office/drawing/2014/main" val="20000"/>
                    </a:ext>
                  </a:extLst>
                </a:gridCol>
                <a:gridCol w="716448">
                  <a:extLst>
                    <a:ext uri="{9D8B030D-6E8A-4147-A177-3AD203B41FA5}">
                      <a16:colId xmlns:a16="http://schemas.microsoft.com/office/drawing/2014/main" val="20001"/>
                    </a:ext>
                  </a:extLst>
                </a:gridCol>
                <a:gridCol w="716448">
                  <a:extLst>
                    <a:ext uri="{9D8B030D-6E8A-4147-A177-3AD203B41FA5}">
                      <a16:colId xmlns:a16="http://schemas.microsoft.com/office/drawing/2014/main" val="20002"/>
                    </a:ext>
                  </a:extLst>
                </a:gridCol>
                <a:gridCol w="716448">
                  <a:extLst>
                    <a:ext uri="{9D8B030D-6E8A-4147-A177-3AD203B41FA5}">
                      <a16:colId xmlns:a16="http://schemas.microsoft.com/office/drawing/2014/main" val="20003"/>
                    </a:ext>
                  </a:extLst>
                </a:gridCol>
                <a:gridCol w="716448">
                  <a:extLst>
                    <a:ext uri="{9D8B030D-6E8A-4147-A177-3AD203B41FA5}">
                      <a16:colId xmlns:a16="http://schemas.microsoft.com/office/drawing/2014/main" val="20004"/>
                    </a:ext>
                  </a:extLst>
                </a:gridCol>
                <a:gridCol w="716449">
                  <a:extLst>
                    <a:ext uri="{9D8B030D-6E8A-4147-A177-3AD203B41FA5}">
                      <a16:colId xmlns:a16="http://schemas.microsoft.com/office/drawing/2014/main" val="20005"/>
                    </a:ext>
                  </a:extLst>
                </a:gridCol>
                <a:gridCol w="716448">
                  <a:extLst>
                    <a:ext uri="{9D8B030D-6E8A-4147-A177-3AD203B41FA5}">
                      <a16:colId xmlns:a16="http://schemas.microsoft.com/office/drawing/2014/main" val="20006"/>
                    </a:ext>
                  </a:extLst>
                </a:gridCol>
              </a:tblGrid>
              <a:tr h="262329">
                <a:tc>
                  <a:txBody>
                    <a:bodyPr/>
                    <a:lstStyle/>
                    <a:p>
                      <a:pPr algn="ctr"/>
                      <a:r>
                        <a:rPr lang="en-US" sz="1000" dirty="0">
                          <a:latin typeface="Arial" panose="020B0604020202020204" pitchFamily="34" charset="0"/>
                          <a:cs typeface="Arial" panose="020B0604020202020204" pitchFamily="34" charset="0"/>
                        </a:rPr>
                        <a:t>Interface</a:t>
                      </a:r>
                      <a:endParaRPr lang="en-US" sz="1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548551" rtl="0" eaLnBrk="1" latinLnBrk="0" hangingPunct="1"/>
                      <a:r>
                        <a:rPr lang="en-US" sz="1000" kern="1200" dirty="0">
                          <a:latin typeface="Arial" panose="020B0604020202020204" pitchFamily="34" charset="0"/>
                          <a:cs typeface="Arial" panose="020B0604020202020204" pitchFamily="34" charset="0"/>
                        </a:rPr>
                        <a:t>2012</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baseline="0" dirty="0">
                          <a:latin typeface="Arial" panose="020B0604020202020204" pitchFamily="34" charset="0"/>
                          <a:cs typeface="Arial" panose="020B0604020202020204" pitchFamily="34" charset="0"/>
                        </a:rPr>
                        <a:t>2013</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2014</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2015</a:t>
                      </a:r>
                      <a:endParaRPr lang="en-US" sz="1000" i="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2016</a:t>
                      </a:r>
                      <a:endParaRPr lang="en-US" sz="1000" i="0" dirty="0">
                        <a:solidFill>
                          <a:schemeClr val="tx1">
                            <a:lumMod val="50000"/>
                          </a:schemeClr>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2018+</a:t>
                      </a:r>
                      <a:endParaRPr lang="en-US" sz="1000" i="0" dirty="0">
                        <a:solidFill>
                          <a:schemeClr val="tx1">
                            <a:lumMod val="50000"/>
                          </a:schemeClr>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262329">
                <a:tc>
                  <a:txBody>
                    <a:bodyPr/>
                    <a:lstStyle/>
                    <a:p>
                      <a:pPr algn="ctr"/>
                      <a:r>
                        <a:rPr lang="en-US" sz="1000" dirty="0">
                          <a:latin typeface="Arial" panose="020B0604020202020204" pitchFamily="34" charset="0"/>
                          <a:cs typeface="Arial" panose="020B0604020202020204" pitchFamily="34" charset="0"/>
                        </a:rPr>
                        <a:t>1GE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6">
                  <a:txBody>
                    <a:bodyPr/>
                    <a:lstStyle/>
                    <a:p>
                      <a:pPr marL="0" algn="ctr" defTabSz="548551" rtl="0" eaLnBrk="1" latinLnBrk="0" hangingPunct="1"/>
                      <a:r>
                        <a:rPr lang="en-US" sz="1000" kern="1200" dirty="0">
                          <a:solidFill>
                            <a:schemeClr val="accent2"/>
                          </a:solidFill>
                          <a:latin typeface="Arial" panose="020B0604020202020204" pitchFamily="34" charset="0"/>
                          <a:cs typeface="Arial" panose="020B0604020202020204" pitchFamily="34" charset="0"/>
                        </a:rPr>
                        <a:t>40</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solidFill>
                          <a:schemeClr val="accent2"/>
                        </a:solidFill>
                        <a:latin typeface="Arial" panose="020B0604020202020204" pitchFamily="34" charset="0"/>
                        <a:cs typeface="Arial" panose="020B0604020202020204" pitchFamily="34" charset="0"/>
                      </a:endParaRPr>
                    </a:p>
                  </a:txBody>
                  <a:tcPr marL="109728" marR="109728"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62329">
                <a:tc>
                  <a:txBody>
                    <a:bodyPr/>
                    <a:lstStyle/>
                    <a:p>
                      <a:pPr algn="ctr"/>
                      <a:r>
                        <a:rPr lang="en-US" sz="1000" dirty="0">
                          <a:latin typeface="Arial" panose="020B0604020202020204" pitchFamily="34" charset="0"/>
                          <a:cs typeface="Arial" panose="020B0604020202020204" pitchFamily="34" charset="0"/>
                        </a:rPr>
                        <a:t>10GE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548551" rtl="0" eaLnBrk="1" latinLnBrk="0" hangingPunct="1"/>
                      <a:r>
                        <a:rPr lang="en-US" sz="1000" kern="1200" dirty="0">
                          <a:solidFill>
                            <a:schemeClr val="accent2"/>
                          </a:solidFill>
                          <a:latin typeface="Arial" panose="020B0604020202020204" pitchFamily="34" charset="0"/>
                          <a:cs typeface="Arial" panose="020B0604020202020204" pitchFamily="34" charset="0"/>
                        </a:rPr>
                        <a:t>16</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48</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lang="en-US" sz="1000" dirty="0">
                          <a:solidFill>
                            <a:schemeClr val="accent2"/>
                          </a:solidFill>
                          <a:latin typeface="Arial" panose="020B0604020202020204" pitchFamily="34" charset="0"/>
                          <a:cs typeface="Arial" panose="020B0604020202020204" pitchFamily="34" charset="0"/>
                        </a:rPr>
                        <a:t>96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a:txBody>
                    <a:bodyPr/>
                    <a:lstStyle/>
                    <a:p>
                      <a:pPr algn="ctr"/>
                      <a:r>
                        <a:rPr lang="en-US" sz="1000" b="0" kern="1200" dirty="0">
                          <a:solidFill>
                            <a:schemeClr val="accent2"/>
                          </a:solidFill>
                          <a:latin typeface="Arial" panose="020B0604020202020204" pitchFamily="34" charset="0"/>
                          <a:ea typeface="+mn-ea"/>
                          <a:cs typeface="Arial" panose="020B0604020202020204" pitchFamily="34" charset="0"/>
                        </a:rPr>
                        <a:t>128</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62329">
                <a:tc>
                  <a:txBody>
                    <a:bodyPr/>
                    <a:lstStyle/>
                    <a:p>
                      <a:pPr algn="ctr"/>
                      <a:r>
                        <a:rPr lang="en-US" sz="1000" dirty="0">
                          <a:latin typeface="Arial" panose="020B0604020202020204" pitchFamily="34" charset="0"/>
                          <a:cs typeface="Arial" panose="020B0604020202020204" pitchFamily="34" charset="0"/>
                        </a:rPr>
                        <a:t>40GE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algn="ctr" defTabSz="548551" rtl="0" eaLnBrk="1" latinLnBrk="0" hangingPunct="1"/>
                      <a:r>
                        <a:rPr lang="en-US" sz="1000" kern="1200" dirty="0">
                          <a:solidFill>
                            <a:schemeClr val="accent2"/>
                          </a:solidFill>
                          <a:latin typeface="Arial" panose="020B0604020202020204" pitchFamily="34" charset="0"/>
                          <a:cs typeface="Arial" panose="020B0604020202020204" pitchFamily="34" charset="0"/>
                        </a:rPr>
                        <a:t>3</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a:txBody>
                    <a:bodyPr/>
                    <a:lstStyle/>
                    <a:p>
                      <a:pPr algn="ctr"/>
                      <a:r>
                        <a:rPr lang="en-US" sz="1000" dirty="0">
                          <a:solidFill>
                            <a:schemeClr val="accent2"/>
                          </a:solidFill>
                          <a:latin typeface="Arial" panose="020B0604020202020204" pitchFamily="34" charset="0"/>
                          <a:cs typeface="Arial" panose="020B0604020202020204" pitchFamily="34" charset="0"/>
                        </a:rPr>
                        <a:t>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lang="en-US" sz="1000" baseline="0" dirty="0">
                          <a:solidFill>
                            <a:schemeClr val="accent2"/>
                          </a:solidFill>
                          <a:latin typeface="Arial" panose="020B0604020202020204" pitchFamily="34" charset="0"/>
                          <a:cs typeface="Arial" panose="020B0604020202020204" pitchFamily="34" charset="0"/>
                        </a:rPr>
                        <a:t>24</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sz="1600" dirty="0">
                        <a:solidFill>
                          <a:schemeClr val="accent2"/>
                        </a:solidFill>
                        <a:latin typeface="Arial" panose="020B0604020202020204" pitchFamily="34" charset="0"/>
                        <a:cs typeface="Arial" panose="020B0604020202020204" pitchFamily="34" charset="0"/>
                      </a:endParaRPr>
                    </a:p>
                  </a:txBody>
                  <a:tcPr marL="109728" marR="109728"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b="0" kern="1200" dirty="0">
                          <a:solidFill>
                            <a:schemeClr val="accent2"/>
                          </a:solidFill>
                          <a:latin typeface="Arial" panose="020B0604020202020204" pitchFamily="34" charset="0"/>
                          <a:ea typeface="+mn-ea"/>
                          <a:cs typeface="Arial" panose="020B0604020202020204" pitchFamily="34" charset="0"/>
                        </a:rPr>
                        <a:t>32</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262329">
                <a:tc>
                  <a:txBody>
                    <a:bodyPr/>
                    <a:lstStyle/>
                    <a:p>
                      <a:pPr algn="ctr"/>
                      <a:r>
                        <a:rPr lang="en-US" sz="1000" dirty="0">
                          <a:latin typeface="Arial" panose="020B0604020202020204" pitchFamily="34" charset="0"/>
                          <a:cs typeface="Arial" panose="020B0604020202020204" pitchFamily="34" charset="0"/>
                        </a:rPr>
                        <a:t>100GE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548551" rtl="0" eaLnBrk="1" latinLnBrk="0" hangingPunct="1"/>
                      <a:r>
                        <a:rPr lang="en-US" sz="1000" kern="1200" dirty="0">
                          <a:solidFill>
                            <a:schemeClr val="accent2"/>
                          </a:solidFill>
                          <a:latin typeface="Arial" panose="020B0604020202020204" pitchFamily="34" charset="0"/>
                          <a:cs typeface="Arial" panose="020B0604020202020204" pitchFamily="34" charset="0"/>
                        </a:rPr>
                        <a:t>1</a:t>
                      </a:r>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4</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lang="en-US" sz="1000" dirty="0">
                          <a:solidFill>
                            <a:schemeClr val="accent2"/>
                          </a:solidFill>
                          <a:latin typeface="Arial" panose="020B0604020202020204" pitchFamily="34" charset="0"/>
                          <a:cs typeface="Arial" panose="020B0604020202020204" pitchFamily="34" charset="0"/>
                        </a:rPr>
                        <a:t>16</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4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accent2"/>
                          </a:solidFill>
                          <a:latin typeface="Arial" panose="020B0604020202020204" pitchFamily="34" charset="0"/>
                          <a:cs typeface="Arial" panose="020B0604020202020204" pitchFamily="34" charset="0"/>
                        </a:rPr>
                        <a:t>40</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262329">
                <a:tc>
                  <a:txBody>
                    <a:bodyPr/>
                    <a:lstStyle/>
                    <a:p>
                      <a:pPr algn="ctr"/>
                      <a:r>
                        <a:rPr lang="en-US" sz="1000" dirty="0">
                          <a:latin typeface="Arial" panose="020B0604020202020204" pitchFamily="34" charset="0"/>
                          <a:cs typeface="Arial" panose="020B0604020202020204" pitchFamily="34" charset="0"/>
                        </a:rPr>
                        <a:t>400GE</a:t>
                      </a:r>
                      <a:endParaRPr lang="en-US" sz="1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marL="0" algn="ctr" defTabSz="548551" rtl="0" eaLnBrk="1" latinLnBrk="0" hangingPunct="1"/>
                      <a:endParaRPr lang="en-US" sz="1000" kern="1200" dirty="0">
                        <a:solidFill>
                          <a:schemeClr val="accent2"/>
                        </a:solidFill>
                        <a:latin typeface="Arial" panose="020B0604020202020204" pitchFamily="34" charset="0"/>
                        <a:ea typeface="+mn-ea"/>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dirty="0">
                        <a:solidFill>
                          <a:schemeClr val="accent2"/>
                        </a:solidFill>
                        <a:latin typeface="Arial" panose="020B0604020202020204" pitchFamily="34" charset="0"/>
                        <a:cs typeface="Arial" panose="020B0604020202020204" pitchFamily="34" charset="0"/>
                      </a:endParaRPr>
                    </a:p>
                  </a:txBody>
                  <a:tcPr marL="109728" marR="109728"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600" b="1" dirty="0">
                        <a:solidFill>
                          <a:schemeClr val="accent2"/>
                        </a:solidFill>
                        <a:latin typeface="Arial" panose="020B0604020202020204" pitchFamily="34" charset="0"/>
                        <a:cs typeface="Arial" panose="020B0604020202020204" pitchFamily="34" charset="0"/>
                      </a:endParaRPr>
                    </a:p>
                  </a:txBody>
                  <a:tcPr marL="109728" marR="109728"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8</a:t>
                      </a:r>
                      <a:endParaRPr lang="en-US" sz="1000" b="1" dirty="0">
                        <a:solidFill>
                          <a:schemeClr val="accent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2" name="Picture 81" descr="MX2010_Front_HR.jp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7273" y="2119329"/>
            <a:ext cx="808906" cy="258121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MX2020_Front_TJ.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6580" y="1174671"/>
            <a:ext cx="858074" cy="352587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30609" y="932374"/>
            <a:ext cx="4707641" cy="242297"/>
          </a:xfrm>
          <a:prstGeom prst="rect">
            <a:avLst/>
          </a:prstGeom>
          <a:noFill/>
          <a:ln w="6350" cmpd="sng">
            <a:noFill/>
          </a:ln>
          <a:effectLst>
            <a:outerShdw blurRad="152400" dist="127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57056" tIns="28527" rIns="57056" bIns="28527" rtlCol="0" anchor="ctr"/>
          <a:lstStyle/>
          <a:p>
            <a:r>
              <a:rPr lang="en-US" sz="1125" b="1" dirty="0">
                <a:solidFill>
                  <a:schemeClr val="accent2"/>
                </a:solidFill>
                <a:latin typeface="Arial" panose="020B0604020202020204" pitchFamily="34" charset="0"/>
              </a:rPr>
              <a:t>Per Slot Capacity</a:t>
            </a:r>
          </a:p>
        </p:txBody>
      </p:sp>
      <p:sp>
        <p:nvSpPr>
          <p:cNvPr id="16" name="Rectangle 15"/>
          <p:cNvSpPr/>
          <p:nvPr/>
        </p:nvSpPr>
        <p:spPr>
          <a:xfrm>
            <a:off x="428625" y="2816461"/>
            <a:ext cx="4707641" cy="242297"/>
          </a:xfrm>
          <a:prstGeom prst="rect">
            <a:avLst/>
          </a:prstGeom>
          <a:noFill/>
          <a:ln w="6350" cmpd="sng">
            <a:noFill/>
          </a:ln>
          <a:effectLst>
            <a:outerShdw blurRad="152400" dist="127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57056" tIns="28527" rIns="57056" bIns="28527" rtlCol="0" anchor="ctr"/>
          <a:lstStyle/>
          <a:p>
            <a:r>
              <a:rPr lang="en-US" sz="1125" b="1" dirty="0">
                <a:solidFill>
                  <a:schemeClr val="accent2"/>
                </a:solidFill>
                <a:latin typeface="Arial" panose="020B0604020202020204" pitchFamily="34" charset="0"/>
              </a:rPr>
              <a:t>Per Chassis Capacity</a:t>
            </a:r>
          </a:p>
        </p:txBody>
      </p:sp>
    </p:spTree>
    <p:extLst>
      <p:ext uri="{BB962C8B-B14F-4D97-AF65-F5344CB8AC3E}">
        <p14:creationId xmlns:p14="http://schemas.microsoft.com/office/powerpoint/2010/main" val="246320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8625" y="1381125"/>
            <a:ext cx="1047750" cy="3306961"/>
          </a:xfrm>
          <a:prstGeom prst="rect">
            <a:avLst/>
          </a:prstGeom>
          <a:solidFill>
            <a:srgbClr val="FFFFFF"/>
          </a:solidFill>
          <a:ln w="6350" cmpd="sng">
            <a:solidFill>
              <a:srgbClr val="A6A6A6"/>
            </a:solidFill>
          </a:ln>
          <a:effectLst>
            <a:outerShdw blurRad="190500" dist="635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vert="horz" lIns="57056" tIns="28527" rIns="57056" bIns="28527" rtlCol="0" anchor="ctr"/>
          <a:lstStyle/>
          <a:p>
            <a:endParaRPr lang="en-US" sz="1500" dirty="0">
              <a:solidFill>
                <a:schemeClr val="accent2"/>
              </a:solidFill>
              <a:latin typeface="Arial" panose="020B0604020202020204" pitchFamily="34" charset="0"/>
            </a:endParaRPr>
          </a:p>
          <a:p>
            <a:endParaRPr lang="en-US" sz="1500" dirty="0">
              <a:solidFill>
                <a:schemeClr val="accent2"/>
              </a:solidFill>
              <a:latin typeface="Arial" panose="020B0604020202020204" pitchFamily="34" charset="0"/>
            </a:endParaRPr>
          </a:p>
        </p:txBody>
      </p:sp>
      <p:graphicFrame>
        <p:nvGraphicFramePr>
          <p:cNvPr id="3" name="Table 2"/>
          <p:cNvGraphicFramePr>
            <a:graphicFrameLocks noGrp="1"/>
          </p:cNvGraphicFramePr>
          <p:nvPr>
            <p:extLst/>
          </p:nvPr>
        </p:nvGraphicFramePr>
        <p:xfrm>
          <a:off x="1579766" y="1020122"/>
          <a:ext cx="7046314" cy="3659974"/>
        </p:xfrm>
        <a:graphic>
          <a:graphicData uri="http://schemas.openxmlformats.org/drawingml/2006/table">
            <a:tbl>
              <a:tblPr firstRow="1" bandRow="1">
                <a:effectLst>
                  <a:outerShdw blurRad="190500" dist="63500" dir="5400000" algn="tl" rotWithShape="0">
                    <a:prstClr val="black">
                      <a:alpha val="15000"/>
                    </a:prstClr>
                  </a:outerShdw>
                </a:effectLst>
                <a:tableStyleId>{9DCAF9ED-07DC-4A11-8D7F-57B35C25682E}</a:tableStyleId>
              </a:tblPr>
              <a:tblGrid>
                <a:gridCol w="1944484">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714375">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95325">
                  <a:extLst>
                    <a:ext uri="{9D8B030D-6E8A-4147-A177-3AD203B41FA5}">
                      <a16:colId xmlns:a16="http://schemas.microsoft.com/office/drawing/2014/main" val="20004"/>
                    </a:ext>
                  </a:extLst>
                </a:gridCol>
                <a:gridCol w="971550">
                  <a:extLst>
                    <a:ext uri="{9D8B030D-6E8A-4147-A177-3AD203B41FA5}">
                      <a16:colId xmlns:a16="http://schemas.microsoft.com/office/drawing/2014/main" val="20005"/>
                    </a:ext>
                  </a:extLst>
                </a:gridCol>
                <a:gridCol w="901305">
                  <a:extLst>
                    <a:ext uri="{9D8B030D-6E8A-4147-A177-3AD203B41FA5}">
                      <a16:colId xmlns:a16="http://schemas.microsoft.com/office/drawing/2014/main" val="20006"/>
                    </a:ext>
                  </a:extLst>
                </a:gridCol>
              </a:tblGrid>
              <a:tr h="456619">
                <a:tc>
                  <a:txBody>
                    <a:bodyPr/>
                    <a:lstStyle/>
                    <a:p>
                      <a:pPr algn="ctr"/>
                      <a:r>
                        <a:rPr lang="en-US" sz="1000" dirty="0">
                          <a:latin typeface="Arial" panose="020B0604020202020204" pitchFamily="34" charset="0"/>
                          <a:cs typeface="Arial" panose="020B0604020202020204" pitchFamily="34" charset="0"/>
                        </a:rPr>
                        <a:t>MPC Type/Description</a:t>
                      </a: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Total</a:t>
                      </a:r>
                      <a:r>
                        <a:rPr lang="en-US" sz="1000" baseline="0" dirty="0">
                          <a:latin typeface="Arial" panose="020B0604020202020204" pitchFamily="34" charset="0"/>
                          <a:cs typeface="Arial" panose="020B0604020202020204" pitchFamily="34" charset="0"/>
                        </a:rPr>
                        <a:t> MPC </a:t>
                      </a:r>
                    </a:p>
                    <a:p>
                      <a:pPr algn="ctr"/>
                      <a:r>
                        <a:rPr lang="en-US" sz="1000" baseline="0" dirty="0">
                          <a:latin typeface="Arial" panose="020B0604020202020204" pitchFamily="34" charset="0"/>
                          <a:cs typeface="Arial" panose="020B0604020202020204" pitchFamily="34" charset="0"/>
                        </a:rPr>
                        <a:t>PFE Bandwidth</a:t>
                      </a:r>
                      <a:endParaRPr lang="en-US" sz="1000" dirty="0">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10G</a:t>
                      </a:r>
                      <a:r>
                        <a:rPr lang="ru-RU"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Optic</a:t>
                      </a: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100G Optic</a:t>
                      </a: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40G Optic</a:t>
                      </a: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Availability on </a:t>
                      </a:r>
                    </a:p>
                    <a:p>
                      <a:pPr algn="ctr"/>
                      <a:r>
                        <a:rPr lang="en-US" sz="1000" dirty="0">
                          <a:latin typeface="Arial" panose="020B0604020202020204" pitchFamily="34" charset="0"/>
                          <a:cs typeface="Arial" panose="020B0604020202020204" pitchFamily="34" charset="0"/>
                        </a:rPr>
                        <a:t>MX240/480/960</a:t>
                      </a: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Supported on</a:t>
                      </a:r>
                    </a:p>
                    <a:p>
                      <a:pPr algn="ctr"/>
                      <a:r>
                        <a:rPr lang="en-US" sz="1000" dirty="0">
                          <a:latin typeface="Arial" panose="020B0604020202020204" pitchFamily="34" charset="0"/>
                          <a:cs typeface="Arial" panose="020B0604020202020204" pitchFamily="34" charset="0"/>
                        </a:rPr>
                        <a:t>MX2K</a:t>
                      </a: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385539">
                <a:tc>
                  <a:txBody>
                    <a:bodyPr/>
                    <a:lstStyle/>
                    <a:p>
                      <a:pPr algn="ctr"/>
                      <a:r>
                        <a:rPr lang="en-US" sz="1000" dirty="0">
                          <a:solidFill>
                            <a:schemeClr val="accent2"/>
                          </a:solidFill>
                          <a:latin typeface="Arial" panose="020B0604020202020204" pitchFamily="34" charset="0"/>
                          <a:cs typeface="Arial" panose="020B0604020202020204" pitchFamily="34" charset="0"/>
                        </a:rPr>
                        <a:t>MPC 1 &amp; MPC2</a:t>
                      </a:r>
                      <a:r>
                        <a:rPr lang="en-US" sz="1000" baseline="0" dirty="0">
                          <a:solidFill>
                            <a:schemeClr val="accent2"/>
                          </a:solidFill>
                          <a:latin typeface="Arial" panose="020B0604020202020204" pitchFamily="34" charset="0"/>
                          <a:cs typeface="Arial" panose="020B0604020202020204" pitchFamily="34" charset="0"/>
                        </a:rPr>
                        <a:t>  (</a:t>
                      </a:r>
                      <a:r>
                        <a:rPr lang="en-US" sz="1000" dirty="0">
                          <a:solidFill>
                            <a:schemeClr val="accent2"/>
                          </a:solidFill>
                          <a:latin typeface="Arial" panose="020B0604020202020204" pitchFamily="34" charset="0"/>
                          <a:cs typeface="Arial" panose="020B0604020202020204" pitchFamily="34" charset="0"/>
                        </a:rPr>
                        <a:t>-Q/-EQ)</a:t>
                      </a:r>
                    </a:p>
                    <a:p>
                      <a:pPr algn="ctr"/>
                      <a:r>
                        <a:rPr lang="en-US" sz="1000" dirty="0">
                          <a:solidFill>
                            <a:schemeClr val="accent2"/>
                          </a:solidFill>
                          <a:latin typeface="Arial" panose="020B0604020202020204" pitchFamily="34" charset="0"/>
                          <a:cs typeface="Arial" panose="020B0604020202020204" pitchFamily="34" charset="0"/>
                        </a:rPr>
                        <a:t>2 MIC</a:t>
                      </a:r>
                      <a:r>
                        <a:rPr lang="en-US" sz="1000" baseline="0" dirty="0">
                          <a:solidFill>
                            <a:schemeClr val="accent2"/>
                          </a:solidFill>
                          <a:latin typeface="Arial" panose="020B0604020202020204" pitchFamily="34" charset="0"/>
                          <a:cs typeface="Arial" panose="020B0604020202020204" pitchFamily="34" charset="0"/>
                        </a:rPr>
                        <a:t> slots</a:t>
                      </a:r>
                      <a:r>
                        <a:rPr lang="en-US" sz="1000" dirty="0">
                          <a:solidFill>
                            <a:schemeClr val="accent2"/>
                          </a:solidFill>
                          <a:latin typeface="Arial" panose="020B0604020202020204" pitchFamily="34" charset="0"/>
                          <a:cs typeface="Arial" panose="020B0604020202020204" pitchFamily="34" charset="0"/>
                        </a:rPr>
                        <a:t> (1GE,10GE</a:t>
                      </a:r>
                      <a:r>
                        <a:rPr lang="en-US" sz="1000" baseline="0" dirty="0">
                          <a:solidFill>
                            <a:schemeClr val="accent2"/>
                          </a:solidFill>
                          <a:latin typeface="Arial" panose="020B0604020202020204" pitchFamily="34" charset="0"/>
                          <a:cs typeface="Arial" panose="020B0604020202020204" pitchFamily="34" charset="0"/>
                        </a:rPr>
                        <a:t>)</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40</a:t>
                      </a:r>
                      <a:r>
                        <a:rPr lang="en-US" sz="1000" baseline="0" dirty="0">
                          <a:solidFill>
                            <a:schemeClr val="accent2"/>
                          </a:solidFill>
                          <a:latin typeface="Arial" panose="020B0604020202020204" pitchFamily="34" charset="0"/>
                          <a:cs typeface="Arial" panose="020B0604020202020204" pitchFamily="34" charset="0"/>
                        </a:rPr>
                        <a:t> &amp; </a:t>
                      </a:r>
                      <a:r>
                        <a:rPr lang="en-US" sz="1000" dirty="0">
                          <a:solidFill>
                            <a:schemeClr val="accent2"/>
                          </a:solidFill>
                          <a:latin typeface="Arial" panose="020B0604020202020204" pitchFamily="34" charset="0"/>
                          <a:cs typeface="Arial" panose="020B0604020202020204" pitchFamily="34" charset="0"/>
                        </a:rPr>
                        <a:t>80 </a:t>
                      </a:r>
                      <a:r>
                        <a:rPr lang="en-US" sz="1000" dirty="0" err="1">
                          <a:solidFill>
                            <a:schemeClr val="accent2"/>
                          </a:solidFill>
                          <a:latin typeface="Arial" panose="020B0604020202020204" pitchFamily="34" charset="0"/>
                          <a:cs typeface="Arial" panose="020B0604020202020204" pitchFamily="34" charset="0"/>
                        </a:rPr>
                        <a:t>Gbps</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XFP</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N/A</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N/A</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2010</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2H2012</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85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u="none" strike="noStrike" dirty="0">
                          <a:solidFill>
                            <a:schemeClr val="accent2"/>
                          </a:solidFill>
                          <a:latin typeface="Arial" panose="020B0604020202020204" pitchFamily="34" charset="0"/>
                          <a:cs typeface="Arial" panose="020B0604020202020204" pitchFamily="34" charset="0"/>
                        </a:rPr>
                        <a:t>16</a:t>
                      </a:r>
                      <a:r>
                        <a:rPr lang="en-US" sz="1000" u="none" strike="noStrike" baseline="0" dirty="0">
                          <a:solidFill>
                            <a:schemeClr val="accent2"/>
                          </a:solidFill>
                          <a:latin typeface="Arial" panose="020B0604020202020204" pitchFamily="34" charset="0"/>
                          <a:cs typeface="Arial" panose="020B0604020202020204" pitchFamily="34" charset="0"/>
                        </a:rPr>
                        <a:t> x </a:t>
                      </a:r>
                      <a:r>
                        <a:rPr lang="en-US" sz="1000" u="none" strike="noStrike" dirty="0">
                          <a:solidFill>
                            <a:schemeClr val="accent2"/>
                          </a:solidFill>
                          <a:latin typeface="Arial" panose="020B0604020202020204" pitchFamily="34" charset="0"/>
                          <a:cs typeface="Arial" panose="020B0604020202020204" pitchFamily="34" charset="0"/>
                        </a:rPr>
                        <a:t>10GE Fixed MPC</a:t>
                      </a:r>
                      <a:endParaRPr lang="en-US" sz="1000" b="0" u="none" strike="noStrike"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160 </a:t>
                      </a:r>
                      <a:r>
                        <a:rPr lang="en-US" sz="1000" dirty="0" err="1">
                          <a:solidFill>
                            <a:schemeClr val="accent2"/>
                          </a:solidFill>
                          <a:latin typeface="Arial" panose="020B0604020202020204" pitchFamily="34" charset="0"/>
                          <a:cs typeface="Arial" panose="020B0604020202020204" pitchFamily="34" charset="0"/>
                        </a:rPr>
                        <a:t>Gbps</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SFP+</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N/A</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N/A</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2010</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2H2012</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752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MPC3</a:t>
                      </a:r>
                      <a:endParaRPr lang="en-US" sz="1000" baseline="0" dirty="0">
                        <a:solidFill>
                          <a:schemeClr val="accent2"/>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2 MIC slots (100GE,40GE,10GE)</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130 </a:t>
                      </a:r>
                      <a:r>
                        <a:rPr lang="en-US" sz="1000" dirty="0" err="1">
                          <a:solidFill>
                            <a:schemeClr val="accent2"/>
                          </a:solidFill>
                          <a:latin typeface="Arial" panose="020B0604020202020204" pitchFamily="34" charset="0"/>
                          <a:cs typeface="Arial" panose="020B0604020202020204" pitchFamily="34" charset="0"/>
                        </a:rPr>
                        <a:t>Gbps</a:t>
                      </a:r>
                      <a:r>
                        <a:rPr lang="en-US" sz="1000" dirty="0">
                          <a:solidFill>
                            <a:schemeClr val="accent2"/>
                          </a:solidFill>
                          <a:latin typeface="Arial" panose="020B0604020202020204" pitchFamily="34" charset="0"/>
                          <a:cs typeface="Arial" panose="020B0604020202020204" pitchFamily="34" charset="0"/>
                        </a:rPr>
                        <a:t> </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CFP &amp; CXP</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QSFP+</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2012</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2H2012</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525780">
                <a:tc>
                  <a:txBody>
                    <a:bodyPr/>
                    <a:lstStyle/>
                    <a:p>
                      <a:pPr algn="ctr"/>
                      <a:r>
                        <a:rPr lang="en-US" sz="1000" baseline="0" dirty="0">
                          <a:solidFill>
                            <a:schemeClr val="accent2"/>
                          </a:solidFill>
                          <a:latin typeface="Arial" panose="020B0604020202020204" pitchFamily="34" charset="0"/>
                          <a:cs typeface="Arial" panose="020B0604020202020204" pitchFamily="34" charset="0"/>
                        </a:rPr>
                        <a:t>MPC4</a:t>
                      </a:r>
                    </a:p>
                    <a:p>
                      <a:pPr algn="ctr"/>
                      <a:r>
                        <a:rPr lang="en-US" sz="1000" baseline="0" dirty="0">
                          <a:solidFill>
                            <a:schemeClr val="accent2"/>
                          </a:solidFill>
                          <a:latin typeface="Arial" panose="020B0604020202020204" pitchFamily="34" charset="0"/>
                          <a:cs typeface="Arial" panose="020B0604020202020204" pitchFamily="34" charset="0"/>
                        </a:rPr>
                        <a:t>32 x 10GE Fixed MPC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accent2"/>
                          </a:solidFill>
                          <a:latin typeface="Arial" panose="020B0604020202020204" pitchFamily="34" charset="0"/>
                          <a:cs typeface="Arial" panose="020B0604020202020204" pitchFamily="34" charset="0"/>
                        </a:rPr>
                        <a:t>2x100GE + 8x10GE Fixed MPC</a:t>
                      </a:r>
                      <a:endParaRPr lang="en-US" sz="1000" b="0" baseline="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260 </a:t>
                      </a:r>
                      <a:r>
                        <a:rPr lang="en-US" sz="1000" dirty="0" err="1">
                          <a:solidFill>
                            <a:schemeClr val="accent2"/>
                          </a:solidFill>
                          <a:latin typeface="Arial" panose="020B0604020202020204" pitchFamily="34" charset="0"/>
                          <a:cs typeface="Arial" panose="020B0604020202020204" pitchFamily="34" charset="0"/>
                        </a:rPr>
                        <a:t>Gbps</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CFP</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N/A</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1H2013</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1H2013</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525780">
                <a:tc>
                  <a:txBody>
                    <a:bodyPr/>
                    <a:lstStyle/>
                    <a:p>
                      <a:pPr algn="ctr"/>
                      <a:r>
                        <a:rPr lang="en-US" sz="1000" dirty="0">
                          <a:solidFill>
                            <a:schemeClr val="accent2"/>
                          </a:solidFill>
                          <a:latin typeface="Arial" panose="020B0604020202020204" pitchFamily="34" charset="0"/>
                          <a:cs typeface="Arial" panose="020B0604020202020204" pitchFamily="34" charset="0"/>
                        </a:rPr>
                        <a:t>MPC5: 240G HQOS MPC</a:t>
                      </a:r>
                    </a:p>
                    <a:p>
                      <a:pPr algn="ctr"/>
                      <a:r>
                        <a:rPr lang="en-US" sz="1000" dirty="0">
                          <a:solidFill>
                            <a:schemeClr val="accent2"/>
                          </a:solidFill>
                          <a:latin typeface="Arial" panose="020B0604020202020204" pitchFamily="34" charset="0"/>
                          <a:cs typeface="Arial" panose="020B0604020202020204" pitchFamily="34" charset="0"/>
                        </a:rPr>
                        <a:t>24</a:t>
                      </a:r>
                      <a:r>
                        <a:rPr lang="en-US" sz="1000" baseline="0" dirty="0">
                          <a:solidFill>
                            <a:schemeClr val="accent2"/>
                          </a:solidFill>
                          <a:latin typeface="Arial" panose="020B0604020202020204" pitchFamily="34" charset="0"/>
                          <a:cs typeface="Arial" panose="020B0604020202020204" pitchFamily="34" charset="0"/>
                        </a:rPr>
                        <a:t>x10GE or 6x40GE Fixed MPC</a:t>
                      </a:r>
                    </a:p>
                    <a:p>
                      <a:pPr algn="ctr"/>
                      <a:r>
                        <a:rPr lang="en-US" sz="1000" baseline="0" dirty="0">
                          <a:solidFill>
                            <a:schemeClr val="accent2"/>
                          </a:solidFill>
                          <a:latin typeface="Arial" panose="020B0604020202020204" pitchFamily="34" charset="0"/>
                          <a:cs typeface="Arial" panose="020B0604020202020204" pitchFamily="34" charset="0"/>
                        </a:rPr>
                        <a:t>2x100GE + 4x10GE Fixed MPC</a:t>
                      </a:r>
                      <a:endParaRPr lang="en-US" sz="1000" b="0" baseline="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240 </a:t>
                      </a:r>
                      <a:r>
                        <a:rPr lang="en-US" sz="1000" dirty="0" err="1">
                          <a:solidFill>
                            <a:schemeClr val="accent2"/>
                          </a:solidFill>
                          <a:latin typeface="Arial" panose="020B0604020202020204" pitchFamily="34" charset="0"/>
                          <a:cs typeface="Arial" panose="020B0604020202020204" pitchFamily="34" charset="0"/>
                        </a:rPr>
                        <a:t>Gbps</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CFP2</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QSFP+</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2H2014</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2H2014</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42316">
                <a:tc>
                  <a:txBody>
                    <a:bodyPr/>
                    <a:lstStyle/>
                    <a:p>
                      <a:pPr marL="0" marR="0" indent="0" algn="ctr" rtl="0" eaLnBrk="1" fontAlgn="auto" latinLnBrk="0" hangingPunct="1">
                        <a:spcBef>
                          <a:spcPts val="0"/>
                        </a:spcBef>
                        <a:spcAft>
                          <a:spcPts val="0"/>
                        </a:spcAft>
                      </a:pPr>
                      <a:r>
                        <a:rPr lang="en-US" sz="1000" b="0" i="0" u="none" strike="noStrike" kern="1200" dirty="0">
                          <a:solidFill>
                            <a:schemeClr val="accent2"/>
                          </a:solidFill>
                          <a:effectLst/>
                          <a:latin typeface="Arial" panose="020B0604020202020204" pitchFamily="34" charset="0"/>
                          <a:cs typeface="Arial" panose="020B0604020202020204" pitchFamily="34" charset="0"/>
                        </a:rPr>
                        <a:t>MPC2E-NG</a:t>
                      </a:r>
                      <a:r>
                        <a:rPr lang="en-US" sz="1000" b="0" i="0" u="none" strike="noStrike" kern="1200" baseline="0" dirty="0">
                          <a:solidFill>
                            <a:schemeClr val="accent2"/>
                          </a:solidFill>
                          <a:effectLst/>
                          <a:latin typeface="Arial" panose="020B0604020202020204" pitchFamily="34" charset="0"/>
                          <a:cs typeface="Arial" panose="020B0604020202020204" pitchFamily="34" charset="0"/>
                        </a:rPr>
                        <a:t> and </a:t>
                      </a:r>
                      <a:r>
                        <a:rPr lang="en-US" sz="1000" b="0" i="0" u="none" strike="noStrike" kern="1200" dirty="0">
                          <a:solidFill>
                            <a:schemeClr val="accent2"/>
                          </a:solidFill>
                          <a:effectLst/>
                          <a:latin typeface="Arial" panose="020B0604020202020204" pitchFamily="34" charset="0"/>
                          <a:cs typeface="Arial" panose="020B0604020202020204" pitchFamily="34" charset="0"/>
                        </a:rPr>
                        <a:t>MPC3E-NG</a:t>
                      </a:r>
                      <a:endParaRPr lang="en-US" sz="1000" b="0" i="0" u="none" strike="noStrike" dirty="0">
                        <a:solidFill>
                          <a:schemeClr val="accent2"/>
                        </a:solidFill>
                        <a:effectLst/>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000" b="0" i="0" u="none" strike="noStrike" kern="1200" dirty="0">
                          <a:solidFill>
                            <a:schemeClr val="accent2"/>
                          </a:solidFill>
                          <a:effectLst/>
                          <a:latin typeface="Arial" panose="020B0604020202020204" pitchFamily="34" charset="0"/>
                          <a:cs typeface="Arial" panose="020B0604020202020204" pitchFamily="34" charset="0"/>
                        </a:rPr>
                        <a:t>80G/130G</a:t>
                      </a:r>
                      <a:endParaRPr lang="en-US" sz="1000" b="0" i="0" u="none" strike="noStrike" dirty="0">
                        <a:solidFill>
                          <a:schemeClr val="accent2"/>
                        </a:solidFill>
                        <a:effectLst/>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indent="0" algn="ctr" rtl="0" eaLnBrk="1" fontAlgn="auto" latinLnBrk="0" hangingPunct="1">
                        <a:spcBef>
                          <a:spcPts val="0"/>
                        </a:spcBef>
                        <a:spcAft>
                          <a:spcPts val="0"/>
                        </a:spcAft>
                      </a:pPr>
                      <a:endParaRPr lang="en-US" sz="1600" b="0" i="0" u="none" strike="noStrike" dirty="0">
                        <a:solidFill>
                          <a:schemeClr val="accent2"/>
                        </a:solidFill>
                        <a:effectLst/>
                        <a:latin typeface="Arial" panose="020B0604020202020204" pitchFamily="34" charset="0"/>
                        <a:cs typeface="Arial" panose="020B0604020202020204" pitchFamily="34" charset="0"/>
                      </a:endParaRPr>
                    </a:p>
                  </a:txBody>
                  <a:tcPr marL="54864" marR="54864"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000" b="0" i="0" u="none" strike="noStrike" kern="1200" dirty="0">
                          <a:solidFill>
                            <a:schemeClr val="accent2"/>
                          </a:solidFill>
                          <a:effectLst/>
                          <a:latin typeface="Arial" panose="020B0604020202020204" pitchFamily="34" charset="0"/>
                          <a:cs typeface="Arial" panose="020B0604020202020204" pitchFamily="34" charset="0"/>
                        </a:rPr>
                        <a:t>CFP</a:t>
                      </a:r>
                      <a:endParaRPr lang="en-US" sz="1000" b="0" i="0" u="none" strike="noStrike" dirty="0">
                        <a:solidFill>
                          <a:schemeClr val="accent2"/>
                        </a:solidFill>
                        <a:effectLst/>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algn="ctr" rtl="0" eaLnBrk="1" fontAlgn="ctr" latinLnBrk="0" hangingPunct="1">
                        <a:spcBef>
                          <a:spcPts val="0"/>
                        </a:spcBef>
                        <a:spcAft>
                          <a:spcPts val="0"/>
                        </a:spcAft>
                      </a:pPr>
                      <a:endParaRPr lang="en-US" sz="1600" b="0" i="0" u="none" strike="noStrike" dirty="0">
                        <a:solidFill>
                          <a:schemeClr val="accent2"/>
                        </a:solidFill>
                        <a:effectLst/>
                        <a:latin typeface="Arial" panose="020B0604020202020204" pitchFamily="34" charset="0"/>
                        <a:cs typeface="Arial" panose="020B0604020202020204" pitchFamily="34" charset="0"/>
                      </a:endParaRPr>
                    </a:p>
                  </a:txBody>
                  <a:tcPr marL="54864" marR="54864"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000" b="0" i="0" u="none" strike="noStrike" kern="1200" dirty="0">
                          <a:solidFill>
                            <a:schemeClr val="accent2"/>
                          </a:solidFill>
                          <a:effectLst/>
                          <a:latin typeface="Arial" panose="020B0604020202020204" pitchFamily="34" charset="0"/>
                          <a:cs typeface="Arial" panose="020B0604020202020204" pitchFamily="34" charset="0"/>
                        </a:rPr>
                        <a:t>2015</a:t>
                      </a:r>
                      <a:endParaRPr lang="en-US" sz="1000" b="0" i="0" u="none" strike="noStrike" dirty="0">
                        <a:solidFill>
                          <a:schemeClr val="accent2"/>
                        </a:solidFill>
                        <a:effectLst/>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000" b="0" i="0" u="none" strike="noStrike" kern="1200" dirty="0">
                          <a:solidFill>
                            <a:schemeClr val="accent2"/>
                          </a:solidFill>
                          <a:effectLst/>
                          <a:latin typeface="Arial" panose="020B0604020202020204" pitchFamily="34" charset="0"/>
                          <a:cs typeface="Arial" panose="020B0604020202020204" pitchFamily="34" charset="0"/>
                        </a:rPr>
                        <a:t>2015</a:t>
                      </a:r>
                      <a:endParaRPr lang="en-US" sz="1000" b="0" i="0" u="none" strike="noStrike" dirty="0">
                        <a:solidFill>
                          <a:schemeClr val="accent2"/>
                        </a:solidFill>
                        <a:effectLst/>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463182">
                <a:tc>
                  <a:txBody>
                    <a:bodyPr/>
                    <a:lstStyle/>
                    <a:p>
                      <a:pPr algn="ctr"/>
                      <a:r>
                        <a:rPr lang="en-US" sz="1000" dirty="0">
                          <a:solidFill>
                            <a:schemeClr val="accent2"/>
                          </a:solidFill>
                          <a:latin typeface="Arial" panose="020B0604020202020204" pitchFamily="34" charset="0"/>
                          <a:cs typeface="Arial" panose="020B0604020202020204" pitchFamily="34" charset="0"/>
                        </a:rPr>
                        <a:t>MPC6: MX2020</a:t>
                      </a:r>
                      <a:r>
                        <a:rPr lang="en-US" sz="1000" baseline="0" dirty="0">
                          <a:solidFill>
                            <a:schemeClr val="accent2"/>
                          </a:solidFill>
                          <a:latin typeface="Arial" panose="020B0604020202020204" pitchFamily="34" charset="0"/>
                          <a:cs typeface="Arial" panose="020B0604020202020204" pitchFamily="34" charset="0"/>
                        </a:rPr>
                        <a:t> 480G</a:t>
                      </a:r>
                      <a:r>
                        <a:rPr lang="en-US" sz="1000" dirty="0">
                          <a:solidFill>
                            <a:schemeClr val="accent2"/>
                          </a:solidFill>
                          <a:latin typeface="Arial" panose="020B0604020202020204" pitchFamily="34" charset="0"/>
                          <a:cs typeface="Arial" panose="020B0604020202020204" pitchFamily="34" charset="0"/>
                        </a:rPr>
                        <a:t> MPC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2 MIC</a:t>
                      </a:r>
                      <a:r>
                        <a:rPr lang="en-US" sz="1000" baseline="0" dirty="0">
                          <a:solidFill>
                            <a:schemeClr val="accent2"/>
                          </a:solidFill>
                          <a:latin typeface="Arial" panose="020B0604020202020204" pitchFamily="34" charset="0"/>
                          <a:cs typeface="Arial" panose="020B0604020202020204" pitchFamily="34" charset="0"/>
                        </a:rPr>
                        <a:t> slots</a:t>
                      </a:r>
                      <a:r>
                        <a:rPr lang="en-US" sz="1000" dirty="0">
                          <a:solidFill>
                            <a:schemeClr val="accent2"/>
                          </a:solidFill>
                          <a:latin typeface="Arial" panose="020B0604020202020204" pitchFamily="34" charset="0"/>
                          <a:cs typeface="Arial" panose="020B0604020202020204" pitchFamily="34" charset="0"/>
                        </a:rPr>
                        <a:t> (10GE, 100</a:t>
                      </a:r>
                      <a:r>
                        <a:rPr lang="en-US" sz="1000" baseline="0" dirty="0">
                          <a:solidFill>
                            <a:schemeClr val="accent2"/>
                          </a:solidFill>
                          <a:latin typeface="Arial" panose="020B0604020202020204" pitchFamily="34" charset="0"/>
                          <a:cs typeface="Arial" panose="020B0604020202020204" pitchFamily="34" charset="0"/>
                        </a:rPr>
                        <a:t>GE</a:t>
                      </a:r>
                      <a:r>
                        <a:rPr lang="en-US" sz="1000" dirty="0">
                          <a:solidFill>
                            <a:schemeClr val="accent2"/>
                          </a:solidFill>
                          <a:latin typeface="Arial" panose="020B0604020202020204" pitchFamily="34" charset="0"/>
                          <a:cs typeface="Arial" panose="020B0604020202020204" pitchFamily="34" charset="0"/>
                        </a:rPr>
                        <a:t>)</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480 </a:t>
                      </a:r>
                      <a:r>
                        <a:rPr lang="en-US" sz="1000" dirty="0" err="1">
                          <a:solidFill>
                            <a:schemeClr val="accent2"/>
                          </a:solidFill>
                          <a:latin typeface="Arial" panose="020B0604020202020204" pitchFamily="34" charset="0"/>
                          <a:cs typeface="Arial" panose="020B0604020202020204" pitchFamily="34" charset="0"/>
                        </a:rPr>
                        <a:t>Gbps</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CFP2</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N/A</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000" dirty="0">
                          <a:solidFill>
                            <a:schemeClr val="accent2"/>
                          </a:solidFill>
                          <a:latin typeface="Arial" panose="020B0604020202020204" pitchFamily="34" charset="0"/>
                          <a:cs typeface="Arial" panose="020B0604020202020204" pitchFamily="34" charset="0"/>
                        </a:rPr>
                        <a:t>NO</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1H2014</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dirty="0">
                <a:latin typeface="+mn-lt"/>
                <a:cs typeface="Calibri"/>
              </a:rPr>
              <a:t>Shipping MX MPC and client optics summary</a:t>
            </a:r>
          </a:p>
        </p:txBody>
      </p:sp>
      <p:pic>
        <p:nvPicPr>
          <p:cNvPr id="6" name="Picture 4" descr="MX_MPC1"/>
          <p:cNvPicPr>
            <a:picLocks noChangeAspect="1" noChangeArrowheads="1"/>
          </p:cNvPicPr>
          <p:nvPr/>
        </p:nvPicPr>
        <p:blipFill>
          <a:blip r:embed="rId3" cstate="print"/>
          <a:srcRect/>
          <a:stretch>
            <a:fillRect/>
          </a:stretch>
        </p:blipFill>
        <p:spPr bwMode="auto">
          <a:xfrm rot="16200000">
            <a:off x="695398" y="1237341"/>
            <a:ext cx="490756" cy="904350"/>
          </a:xfrm>
          <a:prstGeom prst="rect">
            <a:avLst/>
          </a:prstGeom>
          <a:noFill/>
          <a:ln w="9525">
            <a:noFill/>
            <a:miter lim="800000"/>
            <a:headEnd/>
            <a:tailEnd/>
          </a:ln>
        </p:spPr>
      </p:pic>
      <p:pic>
        <p:nvPicPr>
          <p:cNvPr id="7" name="Picture 4" descr="MPC_M_16XGE_SFPP"/>
          <p:cNvPicPr>
            <a:picLocks noChangeAspect="1" noChangeArrowheads="1"/>
          </p:cNvPicPr>
          <p:nvPr/>
        </p:nvPicPr>
        <p:blipFill>
          <a:blip r:embed="rId4" cstate="print"/>
          <a:srcRect/>
          <a:stretch>
            <a:fillRect/>
          </a:stretch>
        </p:blipFill>
        <p:spPr bwMode="auto">
          <a:xfrm rot="16200000">
            <a:off x="730020" y="1636714"/>
            <a:ext cx="452971" cy="897176"/>
          </a:xfrm>
          <a:prstGeom prst="rect">
            <a:avLst/>
          </a:prstGeom>
          <a:noFill/>
          <a:ln w="9525">
            <a:noFill/>
            <a:miter lim="800000"/>
            <a:headEnd/>
            <a:tailEnd/>
          </a:ln>
        </p:spPr>
      </p:pic>
      <p:pic>
        <p:nvPicPr>
          <p:cNvPr id="11" name="Picture 2" descr="C:\Documents and Settings\smiles\Desktop\Working Data\Tiny\32x10.JPG"/>
          <p:cNvPicPr>
            <a:picLocks noChangeAspect="1" noChangeArrowheads="1"/>
          </p:cNvPicPr>
          <p:nvPr/>
        </p:nvPicPr>
        <p:blipFill>
          <a:blip r:embed="rId5" cstate="print">
            <a:clrChange>
              <a:clrFrom>
                <a:srgbClr val="FFFFFF"/>
              </a:clrFrom>
              <a:clrTo>
                <a:srgbClr val="FFFFFF">
                  <a:alpha val="0"/>
                </a:srgbClr>
              </a:clrTo>
            </a:clrChange>
          </a:blip>
          <a:srcRect l="11811" t="1376" r="73166" b="4129"/>
          <a:stretch>
            <a:fillRect/>
          </a:stretch>
        </p:blipFill>
        <p:spPr bwMode="auto">
          <a:xfrm rot="16200000">
            <a:off x="831041" y="2494705"/>
            <a:ext cx="224176" cy="923926"/>
          </a:xfrm>
          <a:prstGeom prst="rect">
            <a:avLst/>
          </a:prstGeom>
          <a:noFill/>
        </p:spPr>
      </p:pic>
      <p:sp>
        <p:nvSpPr>
          <p:cNvPr id="12" name="Rounded Rectangle 11"/>
          <p:cNvSpPr/>
          <p:nvPr/>
        </p:nvSpPr>
        <p:spPr>
          <a:xfrm>
            <a:off x="466725" y="2209974"/>
            <a:ext cx="962025" cy="529009"/>
          </a:xfrm>
          <a:prstGeom prst="roundRect">
            <a:avLst>
              <a:gd name="adj" fmla="val 10000"/>
            </a:avLst>
          </a:prstGeom>
          <a:blipFill rotWithShape="1">
            <a:blip r:embed="rId6"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4" name="Group 81"/>
          <p:cNvGrpSpPr/>
          <p:nvPr/>
        </p:nvGrpSpPr>
        <p:grpSpPr>
          <a:xfrm>
            <a:off x="561975" y="4383825"/>
            <a:ext cx="824696" cy="98746"/>
            <a:chOff x="4833290" y="4317494"/>
            <a:chExt cx="2887497" cy="294987"/>
          </a:xfrm>
        </p:grpSpPr>
        <p:grpSp>
          <p:nvGrpSpPr>
            <p:cNvPr id="8" name="Group 34"/>
            <p:cNvGrpSpPr/>
            <p:nvPr/>
          </p:nvGrpSpPr>
          <p:grpSpPr>
            <a:xfrm>
              <a:off x="4833290" y="4317494"/>
              <a:ext cx="2887497" cy="294987"/>
              <a:chOff x="-1075758" y="1341194"/>
              <a:chExt cx="2887497" cy="294987"/>
            </a:xfrm>
          </p:grpSpPr>
          <p:sp>
            <p:nvSpPr>
              <p:cNvPr id="17" name="Rounded Rectangle 16"/>
              <p:cNvSpPr/>
              <p:nvPr/>
            </p:nvSpPr>
            <p:spPr>
              <a:xfrm>
                <a:off x="-1075758" y="1341194"/>
                <a:ext cx="2887497" cy="294987"/>
              </a:xfrm>
              <a:prstGeom prst="roundRect">
                <a:avLst>
                  <a:gd name="adj" fmla="val 10000"/>
                </a:avLst>
              </a:prstGeom>
              <a:blipFill rotWithShape="0">
                <a:blip r:embed="rId7"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pic>
            <p:nvPicPr>
              <p:cNvPr id="18" name="Picture 5" descr="C:\Documents and Settings\smiles\Desktop\Working Data\Tiny\Native Tiny4x100"/>
              <p:cNvPicPr>
                <a:picLocks noChangeAspect="1" noChangeArrowheads="1"/>
              </p:cNvPicPr>
              <p:nvPr/>
            </p:nvPicPr>
            <p:blipFill>
              <a:blip r:embed="rId8" cstate="print"/>
              <a:srcRect t="11284" r="70727" b="9409"/>
              <a:stretch>
                <a:fillRect/>
              </a:stretch>
            </p:blipFill>
            <p:spPr bwMode="auto">
              <a:xfrm rot="16200000">
                <a:off x="278717" y="235053"/>
                <a:ext cx="223022" cy="2497784"/>
              </a:xfrm>
              <a:prstGeom prst="rect">
                <a:avLst/>
              </a:prstGeom>
              <a:noFill/>
            </p:spPr>
          </p:pic>
        </p:grpSp>
        <p:cxnSp>
          <p:nvCxnSpPr>
            <p:cNvPr id="15" name="Straight Connector 14"/>
            <p:cNvCxnSpPr>
              <a:stCxn id="18" idx="3"/>
              <a:endCxn id="18" idx="1"/>
            </p:cNvCxnSpPr>
            <p:nvPr/>
          </p:nvCxnSpPr>
          <p:spPr>
            <a:xfrm>
              <a:off x="6299276" y="4348734"/>
              <a:ext cx="0" cy="223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6" name="Picture 4" descr="MPC_M_16XGE_SFPP"/>
          <p:cNvPicPr>
            <a:picLocks noChangeAspect="1" noChangeArrowheads="1"/>
          </p:cNvPicPr>
          <p:nvPr/>
        </p:nvPicPr>
        <p:blipFill>
          <a:blip r:embed="rId4" cstate="print"/>
          <a:srcRect/>
          <a:stretch>
            <a:fillRect/>
          </a:stretch>
        </p:blipFill>
        <p:spPr bwMode="auto">
          <a:xfrm rot="16200000">
            <a:off x="673943" y="3100553"/>
            <a:ext cx="538375" cy="897176"/>
          </a:xfrm>
          <a:prstGeom prst="rect">
            <a:avLst/>
          </a:prstGeom>
          <a:noFill/>
          <a:ln w="9525">
            <a:noFill/>
            <a:miter lim="800000"/>
            <a:headEnd/>
            <a:tailEnd/>
          </a:ln>
        </p:spPr>
      </p:pic>
      <p:pic>
        <p:nvPicPr>
          <p:cNvPr id="16" name="Picture 4" descr="MX_MPC1"/>
          <p:cNvPicPr>
            <a:picLocks noChangeAspect="1" noChangeArrowheads="1"/>
          </p:cNvPicPr>
          <p:nvPr/>
        </p:nvPicPr>
        <p:blipFill>
          <a:blip r:embed="rId3" cstate="print"/>
          <a:srcRect/>
          <a:stretch>
            <a:fillRect/>
          </a:stretch>
        </p:blipFill>
        <p:spPr bwMode="auto">
          <a:xfrm rot="16200000">
            <a:off x="707122" y="3577350"/>
            <a:ext cx="490756" cy="904350"/>
          </a:xfrm>
          <a:prstGeom prst="rect">
            <a:avLst/>
          </a:prstGeom>
          <a:noFill/>
          <a:ln w="9525">
            <a:noFill/>
            <a:miter lim="800000"/>
            <a:headEnd/>
            <a:tailEnd/>
          </a:ln>
        </p:spPr>
      </p:pic>
    </p:spTree>
    <p:extLst>
      <p:ext uri="{BB962C8B-B14F-4D97-AF65-F5344CB8AC3E}">
        <p14:creationId xmlns:p14="http://schemas.microsoft.com/office/powerpoint/2010/main" val="11454213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28626" y="942977"/>
          <a:ext cx="8278813" cy="3430764"/>
        </p:xfrm>
        <a:graphic>
          <a:graphicData uri="http://schemas.openxmlformats.org/drawingml/2006/table">
            <a:tbl>
              <a:tblPr firstRow="1" bandRow="1">
                <a:effectLst>
                  <a:outerShdw blurRad="190500" dist="63500" dir="5400000" algn="t" rotWithShape="0">
                    <a:prstClr val="black">
                      <a:alpha val="15000"/>
                    </a:prstClr>
                  </a:outerShdw>
                </a:effectLst>
                <a:tableStyleId>{9DCAF9ED-07DC-4A11-8D7F-57B35C25682E}</a:tableStyleId>
              </a:tblPr>
              <a:tblGrid>
                <a:gridCol w="1709683">
                  <a:extLst>
                    <a:ext uri="{9D8B030D-6E8A-4147-A177-3AD203B41FA5}">
                      <a16:colId xmlns:a16="http://schemas.microsoft.com/office/drawing/2014/main" val="20000"/>
                    </a:ext>
                  </a:extLst>
                </a:gridCol>
                <a:gridCol w="1637444">
                  <a:extLst>
                    <a:ext uri="{9D8B030D-6E8A-4147-A177-3AD203B41FA5}">
                      <a16:colId xmlns:a16="http://schemas.microsoft.com/office/drawing/2014/main" val="20001"/>
                    </a:ext>
                  </a:extLst>
                </a:gridCol>
                <a:gridCol w="1065944">
                  <a:extLst>
                    <a:ext uri="{9D8B030D-6E8A-4147-A177-3AD203B41FA5}">
                      <a16:colId xmlns:a16="http://schemas.microsoft.com/office/drawing/2014/main" val="20002"/>
                    </a:ext>
                  </a:extLst>
                </a:gridCol>
                <a:gridCol w="590764">
                  <a:extLst>
                    <a:ext uri="{9D8B030D-6E8A-4147-A177-3AD203B41FA5}">
                      <a16:colId xmlns:a16="http://schemas.microsoft.com/office/drawing/2014/main" val="20003"/>
                    </a:ext>
                  </a:extLst>
                </a:gridCol>
                <a:gridCol w="528047">
                  <a:extLst>
                    <a:ext uri="{9D8B030D-6E8A-4147-A177-3AD203B41FA5}">
                      <a16:colId xmlns:a16="http://schemas.microsoft.com/office/drawing/2014/main" val="20004"/>
                    </a:ext>
                  </a:extLst>
                </a:gridCol>
                <a:gridCol w="740137">
                  <a:extLst>
                    <a:ext uri="{9D8B030D-6E8A-4147-A177-3AD203B41FA5}">
                      <a16:colId xmlns:a16="http://schemas.microsoft.com/office/drawing/2014/main" val="20005"/>
                    </a:ext>
                  </a:extLst>
                </a:gridCol>
                <a:gridCol w="1078106">
                  <a:extLst>
                    <a:ext uri="{9D8B030D-6E8A-4147-A177-3AD203B41FA5}">
                      <a16:colId xmlns:a16="http://schemas.microsoft.com/office/drawing/2014/main" val="20006"/>
                    </a:ext>
                  </a:extLst>
                </a:gridCol>
                <a:gridCol w="928688">
                  <a:extLst>
                    <a:ext uri="{9D8B030D-6E8A-4147-A177-3AD203B41FA5}">
                      <a16:colId xmlns:a16="http://schemas.microsoft.com/office/drawing/2014/main" val="20007"/>
                    </a:ext>
                  </a:extLst>
                </a:gridCol>
              </a:tblGrid>
              <a:tr h="271462">
                <a:tc rowSpan="2">
                  <a:txBody>
                    <a:bodyPr/>
                    <a:lstStyle/>
                    <a:p>
                      <a:pPr algn="ctr"/>
                      <a:r>
                        <a:rPr lang="en-US" sz="1000" dirty="0">
                          <a:latin typeface="Arial" panose="020B0604020202020204" pitchFamily="34" charset="0"/>
                          <a:cs typeface="Arial" panose="020B0604020202020204" pitchFamily="34" charset="0"/>
                        </a:rPr>
                        <a:t>MPC Type/Description</a:t>
                      </a: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algn="ctr"/>
                      <a:r>
                        <a:rPr lang="en-US" sz="1000" dirty="0">
                          <a:latin typeface="Arial" panose="020B0604020202020204" pitchFamily="34" charset="0"/>
                          <a:cs typeface="Arial" panose="020B0604020202020204" pitchFamily="34" charset="0"/>
                        </a:rPr>
                        <a:t>Total</a:t>
                      </a:r>
                      <a:r>
                        <a:rPr lang="en-US" sz="1000" baseline="0" dirty="0">
                          <a:latin typeface="Arial" panose="020B0604020202020204" pitchFamily="34" charset="0"/>
                          <a:cs typeface="Arial" panose="020B0604020202020204" pitchFamily="34" charset="0"/>
                        </a:rPr>
                        <a:t> MPC </a:t>
                      </a:r>
                    </a:p>
                    <a:p>
                      <a:pPr algn="ctr"/>
                      <a:r>
                        <a:rPr lang="en-US" sz="1000" baseline="0" dirty="0" smtClean="0">
                          <a:latin typeface="Arial" panose="020B0604020202020204" pitchFamily="34" charset="0"/>
                          <a:cs typeface="Arial" panose="020B0604020202020204" pitchFamily="34" charset="0"/>
                        </a:rPr>
                        <a:t>Bandwidth</a:t>
                      </a:r>
                      <a:endParaRPr lang="en-US" sz="1000" dirty="0">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4">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Optics</a:t>
                      </a:r>
                      <a:endParaRPr lang="en-US" sz="1000" b="1" kern="1200" dirty="0">
                        <a:solidFill>
                          <a:schemeClr val="lt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600" b="1" kern="1200" dirty="0">
                        <a:solidFill>
                          <a:schemeClr val="lt1"/>
                        </a:solidFill>
                        <a:latin typeface="Arial" panose="020B0604020202020204" pitchFamily="34" charset="0"/>
                        <a:ea typeface="+mn-ea"/>
                        <a:cs typeface="Arial" panose="020B0604020202020204" pitchFamily="34" charset="0"/>
                      </a:endParaRPr>
                    </a:p>
                  </a:txBody>
                  <a:tcPr marL="54864" marR="54864"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600" b="1" kern="1200" dirty="0">
                        <a:solidFill>
                          <a:schemeClr val="lt1"/>
                        </a:solidFill>
                        <a:latin typeface="Arial" panose="020B0604020202020204" pitchFamily="34" charset="0"/>
                        <a:ea typeface="+mn-ea"/>
                        <a:cs typeface="Arial" panose="020B0604020202020204" pitchFamily="34" charset="0"/>
                      </a:endParaRPr>
                    </a:p>
                  </a:txBody>
                  <a:tcPr marL="54864" marR="54864"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600" b="1" kern="1200" dirty="0">
                        <a:solidFill>
                          <a:schemeClr val="lt1"/>
                        </a:solidFill>
                        <a:latin typeface="Arial" panose="020B0604020202020204" pitchFamily="34" charset="0"/>
                        <a:ea typeface="+mn-ea"/>
                        <a:cs typeface="Arial" panose="020B0604020202020204" pitchFamily="34" charset="0"/>
                      </a:endParaRPr>
                    </a:p>
                  </a:txBody>
                  <a:tcPr marL="54864" marR="54864" marT="54864" marB="5486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algn="ctr"/>
                      <a:r>
                        <a:rPr lang="en-US" sz="1000" dirty="0">
                          <a:latin typeface="Arial" panose="020B0604020202020204" pitchFamily="34" charset="0"/>
                          <a:cs typeface="Arial" panose="020B0604020202020204" pitchFamily="34" charset="0"/>
                        </a:rPr>
                        <a:t>Availability on </a:t>
                      </a:r>
                    </a:p>
                    <a:p>
                      <a:pPr algn="ctr"/>
                      <a:r>
                        <a:rPr lang="en-US" sz="1000" dirty="0">
                          <a:latin typeface="Arial" panose="020B0604020202020204" pitchFamily="34" charset="0"/>
                          <a:cs typeface="Arial" panose="020B0604020202020204" pitchFamily="34" charset="0"/>
                        </a:rPr>
                        <a:t>MX240/480/960</a:t>
                      </a: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algn="ctr"/>
                      <a:r>
                        <a:rPr lang="en-US" sz="1000" dirty="0">
                          <a:latin typeface="Arial" panose="020B0604020202020204" pitchFamily="34" charset="0"/>
                          <a:cs typeface="Arial" panose="020B0604020202020204" pitchFamily="34" charset="0"/>
                        </a:rPr>
                        <a:t>Supported on</a:t>
                      </a:r>
                    </a:p>
                    <a:p>
                      <a:pPr algn="ctr"/>
                      <a:r>
                        <a:rPr lang="en-US" sz="1000" dirty="0">
                          <a:latin typeface="Arial" panose="020B0604020202020204" pitchFamily="34" charset="0"/>
                          <a:cs typeface="Arial" panose="020B0604020202020204" pitchFamily="34" charset="0"/>
                        </a:rPr>
                        <a:t>MX2K</a:t>
                      </a: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271462">
                <a:tc vMerge="1">
                  <a:txBody>
                    <a:bodyPr/>
                    <a:lstStyle/>
                    <a:p>
                      <a:endParaRPr lang="en-US"/>
                    </a:p>
                  </a:txBody>
                  <a:tcPr/>
                </a:tc>
                <a:tc vMerge="1">
                  <a:txBody>
                    <a:bodyPr/>
                    <a:lstStyle/>
                    <a:p>
                      <a:endParaRPr lang="en-US"/>
                    </a:p>
                  </a:txBody>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10G</a:t>
                      </a:r>
                      <a:endParaRPr lang="en-US" sz="1000" b="1" kern="1200" dirty="0">
                        <a:solidFill>
                          <a:schemeClr val="lt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solidFill>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100G</a:t>
                      </a:r>
                      <a:endParaRPr lang="en-US" sz="1000" b="1" kern="1200" dirty="0">
                        <a:solidFill>
                          <a:schemeClr val="lt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solidFill>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40G</a:t>
                      </a:r>
                      <a:endParaRPr lang="en-US" sz="1000" b="1" kern="1200" dirty="0">
                        <a:solidFill>
                          <a:schemeClr val="lt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solidFill>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400G</a:t>
                      </a:r>
                      <a:endParaRPr lang="en-US" sz="1000" b="1" kern="1200" dirty="0">
                        <a:solidFill>
                          <a:schemeClr val="lt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07112895"/>
                  </a:ext>
                </a:extLst>
              </a:tr>
              <a:tr h="5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MPC7 -</a:t>
                      </a:r>
                      <a:r>
                        <a:rPr lang="en-US" sz="1000" baseline="0" dirty="0">
                          <a:solidFill>
                            <a:schemeClr val="accent2"/>
                          </a:solidFill>
                          <a:latin typeface="Arial" panose="020B0604020202020204" pitchFamily="34" charset="0"/>
                          <a:cs typeface="Arial" panose="020B0604020202020204" pitchFamily="34" charset="0"/>
                        </a:rPr>
                        <a:t> </a:t>
                      </a:r>
                      <a:r>
                        <a:rPr lang="en-US" sz="1000" dirty="0">
                          <a:solidFill>
                            <a:schemeClr val="accent2"/>
                          </a:solidFill>
                          <a:latin typeface="Arial" panose="020B0604020202020204" pitchFamily="34" charset="0"/>
                          <a:cs typeface="Arial" panose="020B0604020202020204" pitchFamily="34" charset="0"/>
                        </a:rPr>
                        <a:t> 480G MPC</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480 </a:t>
                      </a:r>
                      <a:r>
                        <a:rPr lang="en-US" sz="1000" dirty="0" err="1" smtClean="0">
                          <a:solidFill>
                            <a:schemeClr val="accent2"/>
                          </a:solidFill>
                          <a:latin typeface="Arial" panose="020B0604020202020204" pitchFamily="34" charset="0"/>
                          <a:cs typeface="Arial" panose="020B0604020202020204" pitchFamily="34" charset="0"/>
                        </a:rPr>
                        <a:t>Gbps</a:t>
                      </a:r>
                      <a:r>
                        <a:rPr lang="en-US" sz="1000" dirty="0" smtClean="0">
                          <a:solidFill>
                            <a:schemeClr val="accent2"/>
                          </a:solidFill>
                          <a:latin typeface="Arial" panose="020B0604020202020204" pitchFamily="34" charset="0"/>
                          <a:cs typeface="Arial" panose="020B0604020202020204" pitchFamily="34" charset="0"/>
                        </a:rPr>
                        <a:t> [except</a:t>
                      </a:r>
                      <a:r>
                        <a:rPr lang="en-US" sz="1000" baseline="0" dirty="0" smtClean="0">
                          <a:solidFill>
                            <a:schemeClr val="accent2"/>
                          </a:solidFill>
                          <a:latin typeface="Arial" panose="020B0604020202020204" pitchFamily="34" charset="0"/>
                          <a:cs typeface="Arial" panose="020B0604020202020204" pitchFamily="34" charset="0"/>
                        </a:rPr>
                        <a:t> MX2K]</a:t>
                      </a:r>
                    </a:p>
                    <a:p>
                      <a:pPr algn="ctr"/>
                      <a:r>
                        <a:rPr lang="en-US" sz="1000" b="0" baseline="0" dirty="0" smtClean="0">
                          <a:solidFill>
                            <a:schemeClr val="accent2"/>
                          </a:solidFill>
                          <a:latin typeface="Arial" panose="020B0604020202020204" pitchFamily="34" charset="0"/>
                          <a:cs typeface="Arial" panose="020B0604020202020204" pitchFamily="34" charset="0"/>
                        </a:rPr>
                        <a:t>430 </a:t>
                      </a:r>
                      <a:r>
                        <a:rPr lang="en-US" sz="1000" b="0" baseline="0" dirty="0" err="1" smtClean="0">
                          <a:solidFill>
                            <a:schemeClr val="accent2"/>
                          </a:solidFill>
                          <a:latin typeface="Arial" panose="020B0604020202020204" pitchFamily="34" charset="0"/>
                          <a:cs typeface="Arial" panose="020B0604020202020204" pitchFamily="34" charset="0"/>
                        </a:rPr>
                        <a:t>Gbps</a:t>
                      </a:r>
                      <a:r>
                        <a:rPr lang="en-US" sz="1000" b="0" baseline="0" dirty="0" smtClean="0">
                          <a:solidFill>
                            <a:schemeClr val="accent2"/>
                          </a:solidFill>
                          <a:latin typeface="Arial" panose="020B0604020202020204" pitchFamily="34" charset="0"/>
                          <a:cs typeface="Arial" panose="020B0604020202020204" pitchFamily="34" charset="0"/>
                        </a:rPr>
                        <a:t> [MX2K]</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QSFP+</a:t>
                      </a:r>
                      <a:r>
                        <a:rPr lang="en-US" sz="1000" baseline="0" dirty="0">
                          <a:solidFill>
                            <a:schemeClr val="accent2"/>
                          </a:solidFill>
                          <a:latin typeface="Arial" panose="020B0604020202020204" pitchFamily="34" charset="0"/>
                          <a:cs typeface="Arial" panose="020B0604020202020204" pitchFamily="34" charset="0"/>
                        </a:rPr>
                        <a:t> with 4 x 10G breakout and SFP+</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5">
                  <a:txBody>
                    <a:bodyPr/>
                    <a:lstStyle/>
                    <a:p>
                      <a:pPr algn="ctr"/>
                      <a:r>
                        <a:rPr lang="en-US" sz="1000" dirty="0">
                          <a:solidFill>
                            <a:schemeClr val="accent2"/>
                          </a:solidFill>
                          <a:latin typeface="Arial" panose="020B0604020202020204" pitchFamily="34" charset="0"/>
                          <a:cs typeface="Arial" panose="020B0604020202020204" pitchFamily="34" charset="0"/>
                        </a:rPr>
                        <a:t>QSFP28</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5">
                  <a:txBody>
                    <a:bodyPr/>
                    <a:lstStyle/>
                    <a:p>
                      <a:pPr algn="ctr"/>
                      <a:r>
                        <a:rPr lang="en-US" sz="1000" dirty="0">
                          <a:solidFill>
                            <a:schemeClr val="accent2"/>
                          </a:solidFill>
                          <a:latin typeface="Arial" panose="020B0604020202020204" pitchFamily="34" charset="0"/>
                          <a:cs typeface="Arial" panose="020B0604020202020204" pitchFamily="34" charset="0"/>
                        </a:rPr>
                        <a:t>QSFP</a:t>
                      </a:r>
                      <a:r>
                        <a:rPr lang="en-US" sz="1000" dirty="0" smtClean="0">
                          <a:solidFill>
                            <a:schemeClr val="accent2"/>
                          </a:solidFill>
                          <a:latin typeface="Arial" panose="020B0604020202020204" pitchFamily="34" charset="0"/>
                          <a:cs typeface="Arial" panose="020B0604020202020204" pitchFamily="34" charset="0"/>
                        </a:rPr>
                        <a:t>+</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3">
                  <a:txBody>
                    <a:bodyPr/>
                    <a:lstStyle/>
                    <a:p>
                      <a:pPr algn="ctr"/>
                      <a:r>
                        <a:rPr lang="en-US" sz="1000" b="0" dirty="0">
                          <a:solidFill>
                            <a:schemeClr val="accent2"/>
                          </a:solidFill>
                          <a:latin typeface="Arial" panose="020B0604020202020204" pitchFamily="34" charset="0"/>
                          <a:cs typeface="Arial" panose="020B0604020202020204" pitchFamily="34" charset="0"/>
                        </a:rPr>
                        <a:t>N/A</a:t>
                      </a: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smtClean="0">
                          <a:solidFill>
                            <a:schemeClr val="accent2"/>
                          </a:solidFill>
                          <a:latin typeface="Arial" panose="020B0604020202020204" pitchFamily="34" charset="0"/>
                          <a:cs typeface="Arial" panose="020B0604020202020204" pitchFamily="34" charset="0"/>
                        </a:rPr>
                        <a:t>Q4 </a:t>
                      </a:r>
                      <a:r>
                        <a:rPr lang="en-US" sz="1000" dirty="0">
                          <a:solidFill>
                            <a:schemeClr val="accent2"/>
                          </a:solidFill>
                          <a:latin typeface="Arial" panose="020B0604020202020204" pitchFamily="34" charset="0"/>
                          <a:cs typeface="Arial" panose="020B0604020202020204" pitchFamily="34" charset="0"/>
                        </a:rPr>
                        <a:t>2015</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smtClean="0">
                          <a:solidFill>
                            <a:schemeClr val="accent2"/>
                          </a:solidFill>
                          <a:latin typeface="Arial" panose="020B0604020202020204" pitchFamily="34" charset="0"/>
                          <a:cs typeface="Arial" panose="020B0604020202020204" pitchFamily="34" charset="0"/>
                        </a:rPr>
                        <a:t>Q4 </a:t>
                      </a:r>
                      <a:r>
                        <a:rPr lang="en-US" sz="1000" dirty="0">
                          <a:solidFill>
                            <a:schemeClr val="accent2"/>
                          </a:solidFill>
                          <a:latin typeface="Arial" panose="020B0604020202020204" pitchFamily="34" charset="0"/>
                          <a:cs typeface="Arial" panose="020B0604020202020204" pitchFamily="34" charset="0"/>
                        </a:rPr>
                        <a:t>2015</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5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MPC8 – 960G MPC for MX2K</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960 </a:t>
                      </a:r>
                      <a:r>
                        <a:rPr lang="en-US" sz="1000" dirty="0" err="1">
                          <a:solidFill>
                            <a:schemeClr val="accent2"/>
                          </a:solidFill>
                          <a:latin typeface="Arial" panose="020B0604020202020204" pitchFamily="34" charset="0"/>
                          <a:cs typeface="Arial" panose="020B0604020202020204" pitchFamily="34" charset="0"/>
                        </a:rPr>
                        <a:t>Gbps</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algn="ctr"/>
                      <a:r>
                        <a:rPr lang="en-US" sz="1000" dirty="0">
                          <a:solidFill>
                            <a:schemeClr val="accent2"/>
                          </a:solidFill>
                          <a:latin typeface="Arial" panose="020B0604020202020204" pitchFamily="34" charset="0"/>
                          <a:cs typeface="Arial" panose="020B0604020202020204" pitchFamily="34" charset="0"/>
                        </a:rPr>
                        <a:t>QSFP+</a:t>
                      </a:r>
                      <a:r>
                        <a:rPr lang="en-US" sz="1000" baseline="0" dirty="0">
                          <a:solidFill>
                            <a:schemeClr val="accent2"/>
                          </a:solidFill>
                          <a:latin typeface="Arial" panose="020B0604020202020204" pitchFamily="34" charset="0"/>
                          <a:cs typeface="Arial" panose="020B0604020202020204" pitchFamily="34" charset="0"/>
                        </a:rPr>
                        <a:t> with 4 x 10G breakout</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US"/>
                    </a:p>
                  </a:txBody>
                  <a:tcPr/>
                </a:tc>
                <a:tc>
                  <a:txBody>
                    <a:bodyPr/>
                    <a:lstStyle/>
                    <a:p>
                      <a:pPr algn="ctr"/>
                      <a:r>
                        <a:rPr lang="en-US" sz="1000" dirty="0">
                          <a:solidFill>
                            <a:schemeClr val="accent2"/>
                          </a:solidFill>
                          <a:latin typeface="Arial" panose="020B0604020202020204" pitchFamily="34" charset="0"/>
                          <a:cs typeface="Arial" panose="020B0604020202020204" pitchFamily="34" charset="0"/>
                        </a:rPr>
                        <a:t>NO</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algn="ctr"/>
                      <a:r>
                        <a:rPr lang="en-US" sz="1000" dirty="0" smtClean="0">
                          <a:solidFill>
                            <a:schemeClr val="accent2"/>
                          </a:solidFill>
                          <a:latin typeface="Arial" panose="020B0604020202020204" pitchFamily="34" charset="0"/>
                          <a:cs typeface="Arial" panose="020B0604020202020204" pitchFamily="34" charset="0"/>
                        </a:rPr>
                        <a:t>Q1/Q2 </a:t>
                      </a:r>
                      <a:r>
                        <a:rPr lang="en-US" sz="1000" dirty="0">
                          <a:solidFill>
                            <a:schemeClr val="accent2"/>
                          </a:solidFill>
                          <a:latin typeface="Arial" panose="020B0604020202020204" pitchFamily="34" charset="0"/>
                          <a:cs typeface="Arial" panose="020B0604020202020204" pitchFamily="34" charset="0"/>
                        </a:rPr>
                        <a:t>2016</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5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MPC9 - 1.6T MPC for MX2K</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1.6</a:t>
                      </a:r>
                      <a:r>
                        <a:rPr lang="en-US" sz="1000" baseline="0" dirty="0">
                          <a:solidFill>
                            <a:schemeClr val="accent2"/>
                          </a:solidFill>
                          <a:latin typeface="Arial" panose="020B0604020202020204" pitchFamily="34" charset="0"/>
                          <a:cs typeface="Arial" panose="020B0604020202020204" pitchFamily="34" charset="0"/>
                        </a:rPr>
                        <a:t> </a:t>
                      </a:r>
                      <a:r>
                        <a:rPr lang="en-US" sz="1000" baseline="0" dirty="0" err="1">
                          <a:solidFill>
                            <a:schemeClr val="accent2"/>
                          </a:solidFill>
                          <a:latin typeface="Arial" panose="020B0604020202020204" pitchFamily="34" charset="0"/>
                          <a:cs typeface="Arial" panose="020B0604020202020204" pitchFamily="34" charset="0"/>
                        </a:rPr>
                        <a:t>Tbps</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US"/>
                    </a:p>
                  </a:txBody>
                  <a:tcPr/>
                </a:tc>
                <a:tc>
                  <a:txBody>
                    <a:bodyPr/>
                    <a:lstStyle/>
                    <a:p>
                      <a:pPr algn="ctr"/>
                      <a:r>
                        <a:rPr lang="en-US" sz="1000" dirty="0">
                          <a:solidFill>
                            <a:schemeClr val="accent2"/>
                          </a:solidFill>
                          <a:latin typeface="Arial" panose="020B0604020202020204" pitchFamily="34" charset="0"/>
                          <a:cs typeface="Arial" panose="020B0604020202020204" pitchFamily="34" charset="0"/>
                        </a:rPr>
                        <a:t>NO</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5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MPC10 –</a:t>
                      </a:r>
                      <a:r>
                        <a:rPr lang="en-US" sz="1000" baseline="0" dirty="0">
                          <a:solidFill>
                            <a:schemeClr val="accent2"/>
                          </a:solidFill>
                          <a:latin typeface="Arial" panose="020B0604020202020204" pitchFamily="34" charset="0"/>
                          <a:cs typeface="Arial" panose="020B0604020202020204" pitchFamily="34" charset="0"/>
                        </a:rPr>
                        <a:t> 1.5T M</a:t>
                      </a:r>
                      <a:r>
                        <a:rPr lang="en-US" sz="1000" dirty="0">
                          <a:solidFill>
                            <a:schemeClr val="accent2"/>
                          </a:solidFill>
                          <a:latin typeface="Arial" panose="020B0604020202020204" pitchFamily="34" charset="0"/>
                          <a:cs typeface="Arial" panose="020B0604020202020204" pitchFamily="34" charset="0"/>
                        </a:rPr>
                        <a:t>X960 MPC</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baseline="0" dirty="0" smtClean="0">
                          <a:solidFill>
                            <a:schemeClr val="accent2"/>
                          </a:solidFill>
                          <a:latin typeface="Arial" panose="020B0604020202020204" pitchFamily="34" charset="0"/>
                          <a:cs typeface="Arial" panose="020B0604020202020204" pitchFamily="34" charset="0"/>
                        </a:rPr>
                        <a:t>1.5Tbps</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QSFP+</a:t>
                      </a:r>
                      <a:r>
                        <a:rPr lang="en-US" sz="1000" baseline="0" dirty="0">
                          <a:solidFill>
                            <a:schemeClr val="accent2"/>
                          </a:solidFill>
                          <a:latin typeface="Arial" panose="020B0604020202020204" pitchFamily="34" charset="0"/>
                          <a:cs typeface="Arial" panose="020B0604020202020204" pitchFamily="34" charset="0"/>
                        </a:rPr>
                        <a:t> with 4x10G breakout</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b="0" dirty="0">
                          <a:solidFill>
                            <a:schemeClr val="accent2"/>
                          </a:solidFill>
                          <a:latin typeface="Arial" panose="020B0604020202020204" pitchFamily="34" charset="0"/>
                          <a:cs typeface="Arial" panose="020B0604020202020204" pitchFamily="34" charset="0"/>
                        </a:rPr>
                        <a:t>TBD</a:t>
                      </a: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2017/2018</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NO</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57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2"/>
                          </a:solidFill>
                          <a:latin typeface="Arial" panose="020B0604020202020204" pitchFamily="34" charset="0"/>
                          <a:cs typeface="Arial" panose="020B0604020202020204" pitchFamily="34" charset="0"/>
                        </a:rPr>
                        <a:t>MPC11</a:t>
                      </a:r>
                      <a:r>
                        <a:rPr lang="en-US" sz="1000" baseline="0" dirty="0" smtClean="0">
                          <a:solidFill>
                            <a:schemeClr val="accent2"/>
                          </a:solidFill>
                          <a:latin typeface="Arial" panose="020B0604020202020204" pitchFamily="34" charset="0"/>
                          <a:cs typeface="Arial" panose="020B0604020202020204" pitchFamily="34" charset="0"/>
                        </a:rPr>
                        <a:t> </a:t>
                      </a:r>
                      <a:r>
                        <a:rPr lang="en-US" sz="1000" baseline="0" dirty="0">
                          <a:solidFill>
                            <a:schemeClr val="accent2"/>
                          </a:solidFill>
                          <a:latin typeface="Arial" panose="020B0604020202020204" pitchFamily="34" charset="0"/>
                          <a:cs typeface="Arial" panose="020B0604020202020204" pitchFamily="34" charset="0"/>
                        </a:rPr>
                        <a:t>– 4.0T</a:t>
                      </a:r>
                      <a:r>
                        <a:rPr lang="en-US" sz="1000" dirty="0">
                          <a:solidFill>
                            <a:schemeClr val="accent2"/>
                          </a:solidFill>
                          <a:latin typeface="Arial" panose="020B0604020202020204" pitchFamily="34" charset="0"/>
                          <a:cs typeface="Arial" panose="020B0604020202020204" pitchFamily="34" charset="0"/>
                        </a:rPr>
                        <a:t> MX2K MPC</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smtClean="0">
                          <a:solidFill>
                            <a:schemeClr val="accent2"/>
                          </a:solidFill>
                          <a:latin typeface="Arial" panose="020B0604020202020204" pitchFamily="34" charset="0"/>
                          <a:cs typeface="Arial" panose="020B0604020202020204" pitchFamily="34" charset="0"/>
                        </a:rPr>
                        <a:t>4.0Tbps</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000" dirty="0">
                          <a:solidFill>
                            <a:schemeClr val="accent2"/>
                          </a:solidFill>
                          <a:latin typeface="Arial" panose="020B0604020202020204" pitchFamily="34" charset="0"/>
                          <a:cs typeface="Arial" panose="020B0604020202020204" pitchFamily="34" charset="0"/>
                        </a:rPr>
                        <a:t>TBDQSFP+</a:t>
                      </a:r>
                      <a:r>
                        <a:rPr lang="en-US" sz="1000" baseline="0" dirty="0">
                          <a:solidFill>
                            <a:schemeClr val="accent2"/>
                          </a:solidFill>
                          <a:latin typeface="Arial" panose="020B0604020202020204" pitchFamily="34" charset="0"/>
                          <a:cs typeface="Arial" panose="020B0604020202020204" pitchFamily="34" charset="0"/>
                        </a:rPr>
                        <a:t> with 4x10G breakout</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algn="ctr"/>
                      <a:endParaRPr lang="en-US" sz="1600" b="0" dirty="0">
                        <a:solidFill>
                          <a:schemeClr val="accent2"/>
                        </a:solidFill>
                        <a:latin typeface="Arial" panose="020B0604020202020204" pitchFamily="34" charset="0"/>
                        <a:cs typeface="Arial" panose="020B0604020202020204" pitchFamily="34" charset="0"/>
                      </a:endParaRPr>
                    </a:p>
                  </a:txBody>
                  <a:tcPr marL="54864" marR="54864" marT="54864" marB="54864"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b="0" dirty="0" smtClean="0">
                          <a:solidFill>
                            <a:schemeClr val="accent2"/>
                          </a:solidFill>
                          <a:latin typeface="Arial" panose="020B0604020202020204" pitchFamily="34" charset="0"/>
                          <a:cs typeface="Arial" panose="020B0604020202020204" pitchFamily="34" charset="0"/>
                        </a:rPr>
                        <a:t>QSFP56-DD</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00" dirty="0">
                          <a:solidFill>
                            <a:schemeClr val="accent2"/>
                          </a:solidFill>
                          <a:latin typeface="Arial" panose="020B0604020202020204" pitchFamily="34" charset="0"/>
                          <a:cs typeface="Arial" panose="020B0604020202020204" pitchFamily="34" charset="0"/>
                        </a:rPr>
                        <a:t>NO</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000" dirty="0" smtClean="0">
                          <a:solidFill>
                            <a:schemeClr val="accent2"/>
                          </a:solidFill>
                          <a:latin typeface="Arial" panose="020B0604020202020204" pitchFamily="34" charset="0"/>
                          <a:cs typeface="Arial" panose="020B0604020202020204" pitchFamily="34" charset="0"/>
                        </a:rPr>
                        <a:t>2018/2019</a:t>
                      </a:r>
                      <a:endParaRPr lang="en-US" sz="1000" b="0" dirty="0">
                        <a:solidFill>
                          <a:schemeClr val="accent2"/>
                        </a:solidFill>
                        <a:latin typeface="Arial" panose="020B0604020202020204" pitchFamily="34" charset="0"/>
                        <a:cs typeface="Arial" panose="020B0604020202020204" pitchFamily="34" charset="0"/>
                      </a:endParaRPr>
                    </a:p>
                  </a:txBody>
                  <a:tcPr marL="34290" marR="34290" marT="34290" marB="3429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455085" y="4"/>
            <a:ext cx="8223250" cy="775059"/>
          </a:xfrm>
        </p:spPr>
        <p:txBody>
          <a:bodyPr/>
          <a:lstStyle/>
          <a:p>
            <a:r>
              <a:rPr lang="en-US" dirty="0">
                <a:cs typeface="Calibri"/>
              </a:rPr>
              <a:t>MX MPC and Client Optics Summary Roadmap</a:t>
            </a:r>
          </a:p>
        </p:txBody>
      </p:sp>
    </p:spTree>
    <p:extLst>
      <p:ext uri="{BB962C8B-B14F-4D97-AF65-F5344CB8AC3E}">
        <p14:creationId xmlns:p14="http://schemas.microsoft.com/office/powerpoint/2010/main" val="2453202804"/>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592178"/>
          </a:xfrm>
        </p:spPr>
        <p:txBody>
          <a:bodyPr/>
          <a:lstStyle/>
          <a:p>
            <a:r>
              <a:rPr lang="en-US" dirty="0" smtClean="0"/>
              <a:t>MPC summary</a:t>
            </a:r>
            <a:endParaRPr lang="en-US" dirty="0"/>
          </a:p>
        </p:txBody>
      </p:sp>
      <p:graphicFrame>
        <p:nvGraphicFramePr>
          <p:cNvPr id="4" name="Table 3"/>
          <p:cNvGraphicFramePr>
            <a:graphicFrameLocks noGrp="1"/>
          </p:cNvGraphicFramePr>
          <p:nvPr>
            <p:extLst/>
          </p:nvPr>
        </p:nvGraphicFramePr>
        <p:xfrm>
          <a:off x="509950" y="685740"/>
          <a:ext cx="7897881" cy="3758496"/>
        </p:xfrm>
        <a:graphic>
          <a:graphicData uri="http://schemas.openxmlformats.org/drawingml/2006/table">
            <a:tbl>
              <a:tblPr firstRow="1" bandRow="1">
                <a:tableStyleId>{21E4AEA4-8DFA-4A89-87EB-49C32662AFE0}</a:tableStyleId>
              </a:tblPr>
              <a:tblGrid>
                <a:gridCol w="1128351">
                  <a:extLst>
                    <a:ext uri="{9D8B030D-6E8A-4147-A177-3AD203B41FA5}">
                      <a16:colId xmlns:a16="http://schemas.microsoft.com/office/drawing/2014/main" val="20000"/>
                    </a:ext>
                  </a:extLst>
                </a:gridCol>
                <a:gridCol w="505524">
                  <a:extLst>
                    <a:ext uri="{9D8B030D-6E8A-4147-A177-3AD203B41FA5}">
                      <a16:colId xmlns:a16="http://schemas.microsoft.com/office/drawing/2014/main" val="20001"/>
                    </a:ext>
                  </a:extLst>
                </a:gridCol>
                <a:gridCol w="891902">
                  <a:extLst>
                    <a:ext uri="{9D8B030D-6E8A-4147-A177-3AD203B41FA5}">
                      <a16:colId xmlns:a16="http://schemas.microsoft.com/office/drawing/2014/main" val="20002"/>
                    </a:ext>
                  </a:extLst>
                </a:gridCol>
                <a:gridCol w="936421">
                  <a:extLst>
                    <a:ext uri="{9D8B030D-6E8A-4147-A177-3AD203B41FA5}">
                      <a16:colId xmlns:a16="http://schemas.microsoft.com/office/drawing/2014/main" val="20003"/>
                    </a:ext>
                  </a:extLst>
                </a:gridCol>
                <a:gridCol w="926564">
                  <a:extLst>
                    <a:ext uri="{9D8B030D-6E8A-4147-A177-3AD203B41FA5}">
                      <a16:colId xmlns:a16="http://schemas.microsoft.com/office/drawing/2014/main" val="20004"/>
                    </a:ext>
                  </a:extLst>
                </a:gridCol>
                <a:gridCol w="867423">
                  <a:extLst>
                    <a:ext uri="{9D8B030D-6E8A-4147-A177-3AD203B41FA5}">
                      <a16:colId xmlns:a16="http://schemas.microsoft.com/office/drawing/2014/main" val="20005"/>
                    </a:ext>
                  </a:extLst>
                </a:gridCol>
                <a:gridCol w="1043433">
                  <a:extLst>
                    <a:ext uri="{9D8B030D-6E8A-4147-A177-3AD203B41FA5}">
                      <a16:colId xmlns:a16="http://schemas.microsoft.com/office/drawing/2014/main" val="20006"/>
                    </a:ext>
                  </a:extLst>
                </a:gridCol>
                <a:gridCol w="918124">
                  <a:extLst>
                    <a:ext uri="{9D8B030D-6E8A-4147-A177-3AD203B41FA5}">
                      <a16:colId xmlns:a16="http://schemas.microsoft.com/office/drawing/2014/main" val="20007"/>
                    </a:ext>
                  </a:extLst>
                </a:gridCol>
                <a:gridCol w="680139">
                  <a:extLst>
                    <a:ext uri="{9D8B030D-6E8A-4147-A177-3AD203B41FA5}">
                      <a16:colId xmlns:a16="http://schemas.microsoft.com/office/drawing/2014/main" val="20008"/>
                    </a:ext>
                  </a:extLst>
                </a:gridCol>
              </a:tblGrid>
              <a:tr h="392430">
                <a:tc>
                  <a:txBody>
                    <a:bodyPr/>
                    <a:lstStyle/>
                    <a:p>
                      <a:pPr algn="ctr"/>
                      <a:r>
                        <a:rPr lang="en-US" sz="1100" dirty="0" smtClean="0"/>
                        <a:t>MPC</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t>#of PFE</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baseline="0" dirty="0" smtClean="0"/>
                        <a:t>PFE Capacity</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t>MPC Capacity</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t>Flexible</a:t>
                      </a:r>
                      <a:r>
                        <a:rPr lang="en-US" sz="1100" baseline="0" dirty="0" smtClean="0"/>
                        <a:t> Queuing</a:t>
                      </a:r>
                      <a:endParaRPr lang="en-US" sz="1100" baseline="0" dirty="0" smtClean="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t>IR</a:t>
                      </a:r>
                      <a:r>
                        <a:rPr lang="en-US" sz="1100" baseline="0" dirty="0" smtClean="0"/>
                        <a:t> Mode License</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err="1" smtClean="0"/>
                        <a:t>Hypermode</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t>MX240/480/960</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t>MX2K</a:t>
                      </a:r>
                      <a:endParaRPr lang="en-US" sz="11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0"/>
                  </a:ext>
                </a:extLst>
              </a:tr>
              <a:tr h="230505">
                <a:tc>
                  <a:txBody>
                    <a:bodyPr/>
                    <a:lstStyle/>
                    <a:p>
                      <a:pPr algn="l"/>
                      <a:r>
                        <a:rPr lang="en-US" sz="1100" dirty="0" smtClean="0">
                          <a:solidFill>
                            <a:srgbClr val="000000"/>
                          </a:solidFill>
                        </a:rPr>
                        <a:t>MPC1E</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1"/>
                  </a:ext>
                </a:extLst>
              </a:tr>
              <a:tr h="230505">
                <a:tc>
                  <a:txBody>
                    <a:bodyPr/>
                    <a:lstStyle/>
                    <a:p>
                      <a:pPr algn="l"/>
                      <a:r>
                        <a:rPr lang="en-US" sz="1100" dirty="0" smtClean="0">
                          <a:solidFill>
                            <a:srgbClr val="000000"/>
                          </a:solidFill>
                        </a:rPr>
                        <a:t>MPC2E</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80G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2"/>
                  </a:ext>
                </a:extLst>
              </a:tr>
              <a:tr h="230505">
                <a:tc>
                  <a:txBody>
                    <a:bodyPr/>
                    <a:lstStyle/>
                    <a:p>
                      <a:pPr algn="l"/>
                      <a:r>
                        <a:rPr lang="en-US" sz="1100" dirty="0" smtClean="0">
                          <a:solidFill>
                            <a:srgbClr val="000000"/>
                          </a:solidFill>
                        </a:rPr>
                        <a:t>16x10MPC</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3"/>
                  </a:ext>
                </a:extLst>
              </a:tr>
              <a:tr h="230505">
                <a:tc>
                  <a:txBody>
                    <a:bodyPr/>
                    <a:lstStyle/>
                    <a:p>
                      <a:pPr algn="l"/>
                      <a:r>
                        <a:rPr lang="en-US" sz="1100" dirty="0" smtClean="0">
                          <a:solidFill>
                            <a:srgbClr val="000000"/>
                          </a:solidFill>
                        </a:rPr>
                        <a:t>MPC3E</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4"/>
                  </a:ext>
                </a:extLst>
              </a:tr>
              <a:tr h="230505">
                <a:tc>
                  <a:txBody>
                    <a:bodyPr/>
                    <a:lstStyle/>
                    <a:p>
                      <a:pPr algn="l"/>
                      <a:r>
                        <a:rPr lang="en-US" sz="1100" dirty="0" smtClean="0">
                          <a:solidFill>
                            <a:srgbClr val="000000"/>
                          </a:solidFill>
                        </a:rPr>
                        <a:t>MPC4E</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260G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5"/>
                  </a:ext>
                </a:extLst>
              </a:tr>
              <a:tr h="230505">
                <a:tc>
                  <a:txBody>
                    <a:bodyPr/>
                    <a:lstStyle/>
                    <a:p>
                      <a:pPr algn="l"/>
                      <a:r>
                        <a:rPr lang="en-US" sz="1100" dirty="0" smtClean="0">
                          <a:solidFill>
                            <a:srgbClr val="000000"/>
                          </a:solidFill>
                        </a:rPr>
                        <a:t>MPC5E</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120G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240G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6"/>
                  </a:ext>
                </a:extLst>
              </a:tr>
              <a:tr h="230505">
                <a:tc>
                  <a:txBody>
                    <a:bodyPr/>
                    <a:lstStyle/>
                    <a:p>
                      <a:pPr algn="l"/>
                      <a:r>
                        <a:rPr lang="en-US" sz="1100" dirty="0" smtClean="0">
                          <a:solidFill>
                            <a:srgbClr val="000000"/>
                          </a:solidFill>
                        </a:rPr>
                        <a:t>MPC2E-NG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80G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80G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N/A</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7"/>
                  </a:ext>
                </a:extLst>
              </a:tr>
              <a:tr h="230505">
                <a:tc>
                  <a:txBody>
                    <a:bodyPr/>
                    <a:lstStyle/>
                    <a:p>
                      <a:pPr algn="l"/>
                      <a:r>
                        <a:rPr lang="en-US" sz="1100" dirty="0" smtClean="0">
                          <a:solidFill>
                            <a:srgbClr val="000000"/>
                          </a:solidFill>
                        </a:rPr>
                        <a:t>MPC3E-NG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N/A</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8"/>
                  </a:ext>
                </a:extLst>
              </a:tr>
              <a:tr h="230505">
                <a:tc>
                  <a:txBody>
                    <a:bodyPr/>
                    <a:lstStyle/>
                    <a:p>
                      <a:pPr algn="l"/>
                      <a:r>
                        <a:rPr lang="en-US" sz="1100" dirty="0" smtClean="0">
                          <a:solidFill>
                            <a:srgbClr val="000000"/>
                          </a:solidFill>
                        </a:rPr>
                        <a:t>MPC6E</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520G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9"/>
                  </a:ext>
                </a:extLst>
              </a:tr>
              <a:tr h="230505">
                <a:tc>
                  <a:txBody>
                    <a:bodyPr/>
                    <a:lstStyle/>
                    <a:p>
                      <a:pPr algn="l"/>
                      <a:r>
                        <a:rPr lang="en-US" sz="1100" dirty="0" smtClean="0">
                          <a:solidFill>
                            <a:srgbClr val="000000"/>
                          </a:solidFill>
                        </a:rPr>
                        <a:t>MPC7E</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240G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480G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Yes</a:t>
                      </a:r>
                      <a:endParaRPr lang="en-US" sz="1100" dirty="0" smtClean="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10"/>
                  </a:ext>
                </a:extLst>
              </a:tr>
              <a:tr h="244290">
                <a:tc>
                  <a:txBody>
                    <a:bodyPr/>
                    <a:lstStyle/>
                    <a:p>
                      <a:pPr algn="l"/>
                      <a:r>
                        <a:rPr lang="en-US" sz="1100" dirty="0" smtClean="0">
                          <a:solidFill>
                            <a:srgbClr val="000000"/>
                          </a:solidFill>
                        </a:rPr>
                        <a:t>MPC8E</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240G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960G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11"/>
                  </a:ext>
                </a:extLst>
              </a:tr>
              <a:tr h="249382">
                <a:tc>
                  <a:txBody>
                    <a:bodyPr/>
                    <a:lstStyle/>
                    <a:p>
                      <a:pPr algn="l"/>
                      <a:r>
                        <a:rPr lang="en-US" sz="1100" dirty="0" smtClean="0">
                          <a:solidFill>
                            <a:srgbClr val="000000"/>
                          </a:solidFill>
                        </a:rPr>
                        <a:t>MPC9E</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400G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1600G</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No</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dirty="0" smtClean="0">
                          <a:solidFill>
                            <a:srgbClr val="000000"/>
                          </a:solidFill>
                        </a:rPr>
                        <a:t>Yes</a:t>
                      </a:r>
                      <a:endParaRPr lang="en-US" sz="11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12"/>
                  </a:ext>
                </a:extLst>
              </a:tr>
              <a:tr h="249382">
                <a:tc>
                  <a:txBody>
                    <a:bodyPr/>
                    <a:lstStyle/>
                    <a:p>
                      <a:pPr algn="l"/>
                      <a:r>
                        <a:rPr lang="en-US" sz="1100" kern="1200" dirty="0" smtClean="0">
                          <a:solidFill>
                            <a:srgbClr val="000000"/>
                          </a:solidFill>
                          <a:latin typeface="+mn-lt"/>
                          <a:ea typeface="+mn-ea"/>
                          <a:cs typeface="+mn-cs"/>
                        </a:rPr>
                        <a:t>MPC10E</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3</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500G</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1500G</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Yes</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Yes</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Yes</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Yes</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No</a:t>
                      </a:r>
                      <a:endParaRPr lang="en-US" sz="1100" kern="1200" dirty="0">
                        <a:solidFill>
                          <a:srgbClr val="000000"/>
                        </a:solidFill>
                        <a:latin typeface="+mn-lt"/>
                        <a:ea typeface="+mn-ea"/>
                        <a:cs typeface="+mn-cs"/>
                      </a:endParaRPr>
                    </a:p>
                  </a:txBody>
                  <a:tcPr marL="68580" marR="68580" marT="34290" marB="34290" anchor="ctr"/>
                </a:tc>
                <a:extLst>
                  <a:ext uri="{0D108BD9-81ED-4DB2-BD59-A6C34878D82A}">
                    <a16:rowId xmlns:a16="http://schemas.microsoft.com/office/drawing/2014/main" val="10013"/>
                  </a:ext>
                </a:extLst>
              </a:tr>
              <a:tr h="249382">
                <a:tc>
                  <a:txBody>
                    <a:bodyPr/>
                    <a:lstStyle/>
                    <a:p>
                      <a:pPr algn="l"/>
                      <a:r>
                        <a:rPr lang="en-US" sz="1100" kern="1200" dirty="0" smtClean="0">
                          <a:solidFill>
                            <a:srgbClr val="000000"/>
                          </a:solidFill>
                          <a:latin typeface="+mn-lt"/>
                          <a:ea typeface="+mn-ea"/>
                          <a:cs typeface="+mn-cs"/>
                        </a:rPr>
                        <a:t>MPC11E</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8</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500G</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4000G</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Yes</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Yes</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Yes</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No</a:t>
                      </a:r>
                      <a:endParaRPr lang="en-US" sz="1100" kern="1200" dirty="0">
                        <a:solidFill>
                          <a:srgbClr val="000000"/>
                        </a:solidFill>
                        <a:latin typeface="+mn-lt"/>
                        <a:ea typeface="+mn-ea"/>
                        <a:cs typeface="+mn-cs"/>
                      </a:endParaRPr>
                    </a:p>
                  </a:txBody>
                  <a:tcPr marL="68580" marR="68580" marT="34290" marB="34290" anchor="ctr"/>
                </a:tc>
                <a:tc>
                  <a:txBody>
                    <a:bodyPr/>
                    <a:lstStyle/>
                    <a:p>
                      <a:pPr algn="ctr"/>
                      <a:r>
                        <a:rPr lang="en-US" sz="1100" kern="1200" dirty="0" smtClean="0">
                          <a:solidFill>
                            <a:srgbClr val="000000"/>
                          </a:solidFill>
                          <a:latin typeface="+mn-lt"/>
                          <a:ea typeface="+mn-ea"/>
                          <a:cs typeface="+mn-cs"/>
                        </a:rPr>
                        <a:t>Yes</a:t>
                      </a:r>
                      <a:endParaRPr lang="en-US" sz="1100" kern="1200" dirty="0">
                        <a:solidFill>
                          <a:srgbClr val="000000"/>
                        </a:solidFill>
                        <a:latin typeface="+mn-lt"/>
                        <a:ea typeface="+mn-ea"/>
                        <a:cs typeface="+mn-cs"/>
                      </a:endParaRPr>
                    </a:p>
                  </a:txBody>
                  <a:tcPr marL="68580" marR="68580" marT="34290" marB="34290" anchor="ctr"/>
                </a:tc>
                <a:extLst>
                  <a:ext uri="{0D108BD9-81ED-4DB2-BD59-A6C34878D82A}">
                    <a16:rowId xmlns:a16="http://schemas.microsoft.com/office/drawing/2014/main" val="10014"/>
                  </a:ext>
                </a:extLst>
              </a:tr>
            </a:tbl>
          </a:graphicData>
        </a:graphic>
      </p:graphicFrame>
      <p:sp>
        <p:nvSpPr>
          <p:cNvPr id="3" name="TextBox 2"/>
          <p:cNvSpPr txBox="1"/>
          <p:nvPr/>
        </p:nvSpPr>
        <p:spPr>
          <a:xfrm>
            <a:off x="632096" y="4375656"/>
            <a:ext cx="6298761" cy="738664"/>
          </a:xfrm>
          <a:prstGeom prst="rect">
            <a:avLst/>
          </a:prstGeom>
          <a:noFill/>
        </p:spPr>
        <p:txBody>
          <a:bodyPr wrap="square" rtlCol="0">
            <a:spAutoFit/>
          </a:bodyPr>
          <a:lstStyle/>
          <a:p>
            <a:r>
              <a:rPr lang="en-US" sz="1050" b="1" u="sng" dirty="0"/>
              <a:t>Flexible Queueing Option </a:t>
            </a:r>
            <a:r>
              <a:rPr lang="en-US" sz="1050" dirty="0"/>
              <a:t>: License to increase 8q/port to 32,000 queues per slot</a:t>
            </a:r>
          </a:p>
          <a:p>
            <a:r>
              <a:rPr lang="en-US" sz="1050" b="1" u="sng" dirty="0"/>
              <a:t>IR Mode </a:t>
            </a:r>
            <a:r>
              <a:rPr lang="en-US" sz="1050" dirty="0"/>
              <a:t>: </a:t>
            </a:r>
            <a:r>
              <a:rPr lang="en-US" sz="1050" dirty="0">
                <a:solidFill>
                  <a:schemeClr val="dk1"/>
                </a:solidFill>
                <a:latin typeface="Calibri" pitchFamily="34" charset="0"/>
              </a:rPr>
              <a:t>All MPLS and L2 features of –X mode; Full IP FIB for peering/transit; 16 VPNs per MPC</a:t>
            </a:r>
          </a:p>
          <a:p>
            <a:r>
              <a:rPr lang="en-US" sz="1050" b="1" u="sng" dirty="0" err="1"/>
              <a:t>Hypermode</a:t>
            </a:r>
            <a:r>
              <a:rPr lang="en-US" sz="1050" dirty="0"/>
              <a:t> :  Increases throughput and performance by reducing instructions executed per packet </a:t>
            </a:r>
          </a:p>
          <a:p>
            <a:endParaRPr lang="en-US" sz="1050" b="1" u="sng" dirty="0"/>
          </a:p>
        </p:txBody>
      </p:sp>
    </p:spTree>
    <p:extLst>
      <p:ext uri="{BB962C8B-B14F-4D97-AF65-F5344CB8AC3E}">
        <p14:creationId xmlns:p14="http://schemas.microsoft.com/office/powerpoint/2010/main" val="5546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Fabric </a:t>
            </a:r>
            <a:endParaRPr lang="en-US" dirty="0"/>
          </a:p>
        </p:txBody>
      </p:sp>
    </p:spTree>
    <p:extLst>
      <p:ext uri="{BB962C8B-B14F-4D97-AF65-F5344CB8AC3E}">
        <p14:creationId xmlns:p14="http://schemas.microsoft.com/office/powerpoint/2010/main" val="29101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SCB/SCBE/SCBE2/SCBE3 terminology - MX240/480/960</a:t>
            </a:r>
          </a:p>
        </p:txBody>
      </p:sp>
      <p:sp>
        <p:nvSpPr>
          <p:cNvPr id="3" name="Content Placeholder 2"/>
          <p:cNvSpPr>
            <a:spLocks noGrp="1"/>
          </p:cNvSpPr>
          <p:nvPr>
            <p:ph sz="quarter" idx="11"/>
          </p:nvPr>
        </p:nvSpPr>
        <p:spPr>
          <a:prstGeom prst="rect">
            <a:avLst/>
          </a:prstGeom>
        </p:spPr>
        <p:txBody>
          <a:bodyPr>
            <a:noAutofit/>
          </a:bodyPr>
          <a:lstStyle/>
          <a:p>
            <a:pPr>
              <a:buSzPct val="100000"/>
              <a:buFont typeface="Wingdings" pitchFamily="2" charset="2"/>
              <a:buChar char="Ø"/>
            </a:pPr>
            <a:r>
              <a:rPr lang="en-US" sz="1500" dirty="0">
                <a:latin typeface="Calibri" pitchFamily="34" charset="0"/>
              </a:rPr>
              <a:t> </a:t>
            </a:r>
            <a:r>
              <a:rPr lang="en-US" sz="1500" dirty="0">
                <a:latin typeface="Calibri" pitchFamily="34" charset="0"/>
                <a:cs typeface="Calibri" pitchFamily="34" charset="0"/>
              </a:rPr>
              <a:t>For the rest of the document, the following nomenclature will be used</a:t>
            </a:r>
          </a:p>
          <a:p>
            <a:pPr lvl="1">
              <a:buSzPct val="100000"/>
              <a:buFont typeface="Wingdings" pitchFamily="2" charset="2"/>
              <a:buChar char="Ø"/>
            </a:pPr>
            <a:r>
              <a:rPr lang="en-US" sz="1500" b="1" u="sng" dirty="0">
                <a:latin typeface="Calibri" pitchFamily="34" charset="0"/>
                <a:cs typeface="Calibri" pitchFamily="34" charset="0"/>
              </a:rPr>
              <a:t>SCB</a:t>
            </a:r>
            <a:r>
              <a:rPr lang="en-US" sz="1500" dirty="0">
                <a:latin typeface="Calibri" pitchFamily="34" charset="0"/>
                <a:cs typeface="Calibri" pitchFamily="34" charset="0"/>
              </a:rPr>
              <a:t> refers to the 1</a:t>
            </a:r>
            <a:r>
              <a:rPr lang="en-US" sz="1500" baseline="30000" dirty="0">
                <a:latin typeface="Calibri" pitchFamily="34" charset="0"/>
                <a:cs typeface="Calibri" pitchFamily="34" charset="0"/>
              </a:rPr>
              <a:t>st</a:t>
            </a:r>
            <a:r>
              <a:rPr lang="en-US" sz="1500" dirty="0">
                <a:latin typeface="Calibri" pitchFamily="34" charset="0"/>
                <a:cs typeface="Calibri" pitchFamily="34" charset="0"/>
              </a:rPr>
              <a:t> generation fabric on MX960/MX480/MX240</a:t>
            </a:r>
          </a:p>
          <a:p>
            <a:pPr lvl="2">
              <a:buSzPct val="100000"/>
              <a:buFont typeface="Wingdings" pitchFamily="2" charset="2"/>
              <a:buChar char="Ø"/>
            </a:pPr>
            <a:r>
              <a:rPr lang="en-US" dirty="0">
                <a:latin typeface="Calibri" pitchFamily="34" charset="0"/>
                <a:cs typeface="Calibri" pitchFamily="34" charset="0"/>
              </a:rPr>
              <a:t>Uses SF ASIC</a:t>
            </a:r>
          </a:p>
          <a:p>
            <a:pPr lvl="2">
              <a:buSzPct val="100000"/>
              <a:buFont typeface="Wingdings" pitchFamily="2" charset="2"/>
              <a:buChar char="Ø"/>
            </a:pPr>
            <a:r>
              <a:rPr lang="en-US" dirty="0">
                <a:latin typeface="Calibri" pitchFamily="34" charset="0"/>
                <a:cs typeface="Calibri" pitchFamily="34" charset="0"/>
              </a:rPr>
              <a:t>This is the fabric card was released at MX960 FRS</a:t>
            </a:r>
          </a:p>
          <a:p>
            <a:pPr lvl="1">
              <a:buSzPct val="100000"/>
              <a:buFont typeface="Wingdings" pitchFamily="2" charset="2"/>
              <a:buChar char="Ø"/>
            </a:pPr>
            <a:r>
              <a:rPr lang="en-US" sz="1500" b="1" u="sng" dirty="0">
                <a:latin typeface="Calibri" pitchFamily="34" charset="0"/>
                <a:cs typeface="Calibri" pitchFamily="34" charset="0"/>
              </a:rPr>
              <a:t>SCBE</a:t>
            </a:r>
            <a:r>
              <a:rPr lang="en-US" sz="1500" dirty="0">
                <a:latin typeface="Calibri" pitchFamily="34" charset="0"/>
                <a:cs typeface="Calibri" pitchFamily="34" charset="0"/>
              </a:rPr>
              <a:t> refers to the 2</a:t>
            </a:r>
            <a:r>
              <a:rPr lang="en-US" sz="1500" baseline="30000" dirty="0">
                <a:latin typeface="Calibri" pitchFamily="34" charset="0"/>
                <a:cs typeface="Calibri" pitchFamily="34" charset="0"/>
              </a:rPr>
              <a:t>nd</a:t>
            </a:r>
            <a:r>
              <a:rPr lang="en-US" sz="1500" dirty="0">
                <a:latin typeface="Calibri" pitchFamily="34" charset="0"/>
                <a:cs typeface="Calibri" pitchFamily="34" charset="0"/>
              </a:rPr>
              <a:t> generation fabric on MX960/MX480/MX240</a:t>
            </a:r>
          </a:p>
          <a:p>
            <a:pPr lvl="2">
              <a:buSzPct val="100000"/>
              <a:buFont typeface="Wingdings" pitchFamily="2" charset="2"/>
              <a:buChar char="Ø"/>
            </a:pPr>
            <a:r>
              <a:rPr lang="en-US" dirty="0">
                <a:latin typeface="Calibri" pitchFamily="34" charset="0"/>
                <a:cs typeface="Calibri" pitchFamily="34" charset="0"/>
              </a:rPr>
              <a:t>Uses XF ASIC</a:t>
            </a:r>
          </a:p>
          <a:p>
            <a:pPr lvl="2">
              <a:buSzPct val="100000"/>
              <a:buFont typeface="Wingdings" pitchFamily="2" charset="2"/>
              <a:buChar char="Ø"/>
            </a:pPr>
            <a:r>
              <a:rPr lang="en-US" dirty="0">
                <a:latin typeface="Calibri" pitchFamily="34" charset="0"/>
                <a:cs typeface="Calibri" pitchFamily="34" charset="0"/>
              </a:rPr>
              <a:t>This is the fabric card was released in Junos 11.4</a:t>
            </a:r>
          </a:p>
          <a:p>
            <a:pPr lvl="1">
              <a:buSzPct val="100000"/>
              <a:buFont typeface="Wingdings" pitchFamily="2" charset="2"/>
              <a:buChar char="Ø"/>
            </a:pPr>
            <a:r>
              <a:rPr lang="en-US" sz="1500" b="1" u="sng" dirty="0">
                <a:latin typeface="Calibri" pitchFamily="34" charset="0"/>
                <a:cs typeface="Calibri" pitchFamily="34" charset="0"/>
              </a:rPr>
              <a:t>SCBE2</a:t>
            </a:r>
            <a:r>
              <a:rPr lang="en-US" sz="1500" dirty="0">
                <a:latin typeface="Calibri" pitchFamily="34" charset="0"/>
                <a:cs typeface="Calibri" pitchFamily="34" charset="0"/>
              </a:rPr>
              <a:t> refers to the 3</a:t>
            </a:r>
            <a:r>
              <a:rPr lang="en-US" sz="1500" baseline="30000" dirty="0">
                <a:latin typeface="Calibri" pitchFamily="34" charset="0"/>
                <a:cs typeface="Calibri" pitchFamily="34" charset="0"/>
              </a:rPr>
              <a:t>rd</a:t>
            </a:r>
            <a:r>
              <a:rPr lang="en-US" sz="1500" dirty="0">
                <a:latin typeface="Calibri" pitchFamily="34" charset="0"/>
                <a:cs typeface="Calibri" pitchFamily="34" charset="0"/>
              </a:rPr>
              <a:t> generation fabric on MX960/MX480/MX240</a:t>
            </a:r>
          </a:p>
          <a:p>
            <a:pPr lvl="2">
              <a:buSzPct val="100000"/>
              <a:buFont typeface="Wingdings" pitchFamily="2" charset="2"/>
              <a:buChar char="Ø"/>
            </a:pPr>
            <a:r>
              <a:rPr lang="en-US" dirty="0">
                <a:latin typeface="Calibri" pitchFamily="34" charset="0"/>
                <a:cs typeface="Calibri" pitchFamily="34" charset="0"/>
              </a:rPr>
              <a:t>Uses XF2 ASIC</a:t>
            </a:r>
          </a:p>
          <a:p>
            <a:pPr lvl="2">
              <a:buSzPct val="100000"/>
              <a:buFont typeface="Wingdings" pitchFamily="2" charset="2"/>
              <a:buChar char="Ø"/>
            </a:pPr>
            <a:r>
              <a:rPr lang="en-US" dirty="0">
                <a:latin typeface="Calibri" pitchFamily="34" charset="0"/>
                <a:cs typeface="Calibri" pitchFamily="34" charset="0"/>
              </a:rPr>
              <a:t>Support 480G per line card on MX960/MX480/MX240</a:t>
            </a:r>
          </a:p>
          <a:p>
            <a:pPr lvl="2">
              <a:buSzPct val="100000"/>
              <a:buFont typeface="Wingdings" pitchFamily="2" charset="2"/>
              <a:buChar char="Ø"/>
            </a:pPr>
            <a:r>
              <a:rPr lang="en-US" dirty="0">
                <a:latin typeface="Calibri" pitchFamily="34" charset="0"/>
                <a:cs typeface="Calibri" pitchFamily="34" charset="0"/>
              </a:rPr>
              <a:t>This card was released with </a:t>
            </a:r>
            <a:r>
              <a:rPr lang="en-US" dirty="0" err="1">
                <a:latin typeface="Calibri" pitchFamily="34" charset="0"/>
                <a:cs typeface="Calibri" pitchFamily="34" charset="0"/>
              </a:rPr>
              <a:t>Junos</a:t>
            </a:r>
            <a:r>
              <a:rPr lang="en-US" dirty="0">
                <a:latin typeface="Calibri" pitchFamily="34" charset="0"/>
                <a:cs typeface="Calibri" pitchFamily="34" charset="0"/>
              </a:rPr>
              <a:t> 13.3R1 </a:t>
            </a:r>
          </a:p>
          <a:p>
            <a:pPr lvl="1">
              <a:buSzPct val="100000"/>
              <a:buFont typeface="Wingdings" pitchFamily="2" charset="2"/>
              <a:buChar char="Ø"/>
            </a:pPr>
            <a:r>
              <a:rPr lang="en-US" sz="1500" b="1" u="sng" dirty="0">
                <a:latin typeface="Calibri" pitchFamily="34" charset="0"/>
                <a:cs typeface="Calibri" pitchFamily="34" charset="0"/>
              </a:rPr>
              <a:t>SCBE3</a:t>
            </a:r>
            <a:r>
              <a:rPr lang="en-US" sz="1500" dirty="0">
                <a:latin typeface="Calibri" pitchFamily="34" charset="0"/>
                <a:cs typeface="Calibri" pitchFamily="34" charset="0"/>
              </a:rPr>
              <a:t> refers to the 4</a:t>
            </a:r>
            <a:r>
              <a:rPr lang="en-US" sz="1500" baseline="30000" dirty="0">
                <a:latin typeface="Calibri" pitchFamily="34" charset="0"/>
                <a:cs typeface="Calibri" pitchFamily="34" charset="0"/>
              </a:rPr>
              <a:t>th</a:t>
            </a:r>
            <a:r>
              <a:rPr lang="en-US" sz="1500" dirty="0">
                <a:latin typeface="Calibri" pitchFamily="34" charset="0"/>
                <a:cs typeface="Calibri" pitchFamily="34" charset="0"/>
              </a:rPr>
              <a:t> generation fabric on MX960/MX480/MX240</a:t>
            </a:r>
          </a:p>
          <a:p>
            <a:pPr lvl="2">
              <a:buSzPct val="100000"/>
              <a:buFont typeface="Wingdings" pitchFamily="2" charset="2"/>
              <a:buChar char="Ø"/>
            </a:pPr>
            <a:r>
              <a:rPr lang="en-US" dirty="0">
                <a:latin typeface="Calibri" pitchFamily="34" charset="0"/>
                <a:cs typeface="Calibri" pitchFamily="34" charset="0"/>
              </a:rPr>
              <a:t>Will support 1.5T per line card on MX960/MX480/MX240</a:t>
            </a:r>
          </a:p>
          <a:p>
            <a:pPr lvl="2">
              <a:buSzPct val="100000"/>
              <a:buFont typeface="Wingdings" pitchFamily="2" charset="2"/>
              <a:buChar char="Ø"/>
            </a:pPr>
            <a:r>
              <a:rPr lang="en-US" dirty="0">
                <a:latin typeface="Calibri" pitchFamily="34" charset="0"/>
                <a:cs typeface="Calibri" pitchFamily="34" charset="0"/>
              </a:rPr>
              <a:t>The current release target is 2H 2018</a:t>
            </a:r>
          </a:p>
          <a:p>
            <a:pPr marL="472678" lvl="2">
              <a:buSzPct val="100000"/>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301557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695422"/>
          </a:xfrm>
        </p:spPr>
        <p:txBody>
          <a:bodyPr/>
          <a:lstStyle/>
          <a:p>
            <a:r>
              <a:rPr lang="en-US" dirty="0" smtClean="0"/>
              <a:t>MPC – FABRIC SUPPORT MATRIX</a:t>
            </a:r>
            <a:endParaRPr lang="en-US" dirty="0"/>
          </a:p>
        </p:txBody>
      </p:sp>
      <p:graphicFrame>
        <p:nvGraphicFramePr>
          <p:cNvPr id="3" name="Table 2"/>
          <p:cNvGraphicFramePr>
            <a:graphicFrameLocks noGrp="1"/>
          </p:cNvGraphicFramePr>
          <p:nvPr>
            <p:extLst/>
          </p:nvPr>
        </p:nvGraphicFramePr>
        <p:xfrm>
          <a:off x="587441" y="695426"/>
          <a:ext cx="8194727" cy="3923807"/>
        </p:xfrm>
        <a:graphic>
          <a:graphicData uri="http://schemas.openxmlformats.org/drawingml/2006/table">
            <a:tbl>
              <a:tblPr firstRow="1" bandRow="1">
                <a:tableStyleId>{21E4AEA4-8DFA-4A89-87EB-49C32662AFE0}</a:tableStyleId>
              </a:tblPr>
              <a:tblGrid>
                <a:gridCol w="1095237">
                  <a:extLst>
                    <a:ext uri="{9D8B030D-6E8A-4147-A177-3AD203B41FA5}">
                      <a16:colId xmlns:a16="http://schemas.microsoft.com/office/drawing/2014/main" val="20000"/>
                    </a:ext>
                  </a:extLst>
                </a:gridCol>
                <a:gridCol w="2304979">
                  <a:extLst>
                    <a:ext uri="{9D8B030D-6E8A-4147-A177-3AD203B41FA5}">
                      <a16:colId xmlns:a16="http://schemas.microsoft.com/office/drawing/2014/main" val="20001"/>
                    </a:ext>
                  </a:extLst>
                </a:gridCol>
                <a:gridCol w="500865">
                  <a:extLst>
                    <a:ext uri="{9D8B030D-6E8A-4147-A177-3AD203B41FA5}">
                      <a16:colId xmlns:a16="http://schemas.microsoft.com/office/drawing/2014/main" val="20002"/>
                    </a:ext>
                  </a:extLst>
                </a:gridCol>
                <a:gridCol w="988888">
                  <a:extLst>
                    <a:ext uri="{9D8B030D-6E8A-4147-A177-3AD203B41FA5}">
                      <a16:colId xmlns:a16="http://schemas.microsoft.com/office/drawing/2014/main" val="20003"/>
                    </a:ext>
                  </a:extLst>
                </a:gridCol>
                <a:gridCol w="382887">
                  <a:extLst>
                    <a:ext uri="{9D8B030D-6E8A-4147-A177-3AD203B41FA5}">
                      <a16:colId xmlns:a16="http://schemas.microsoft.com/office/drawing/2014/main" val="20004"/>
                    </a:ext>
                  </a:extLst>
                </a:gridCol>
                <a:gridCol w="678051">
                  <a:extLst>
                    <a:ext uri="{9D8B030D-6E8A-4147-A177-3AD203B41FA5}">
                      <a16:colId xmlns:a16="http://schemas.microsoft.com/office/drawing/2014/main" val="20005"/>
                    </a:ext>
                  </a:extLst>
                </a:gridCol>
                <a:gridCol w="862093">
                  <a:extLst>
                    <a:ext uri="{9D8B030D-6E8A-4147-A177-3AD203B41FA5}">
                      <a16:colId xmlns:a16="http://schemas.microsoft.com/office/drawing/2014/main" val="20006"/>
                    </a:ext>
                  </a:extLst>
                </a:gridCol>
                <a:gridCol w="708702">
                  <a:extLst>
                    <a:ext uri="{9D8B030D-6E8A-4147-A177-3AD203B41FA5}">
                      <a16:colId xmlns:a16="http://schemas.microsoft.com/office/drawing/2014/main" val="20007"/>
                    </a:ext>
                  </a:extLst>
                </a:gridCol>
                <a:gridCol w="673025">
                  <a:extLst>
                    <a:ext uri="{9D8B030D-6E8A-4147-A177-3AD203B41FA5}">
                      <a16:colId xmlns:a16="http://schemas.microsoft.com/office/drawing/2014/main" val="20008"/>
                    </a:ext>
                  </a:extLst>
                </a:gridCol>
              </a:tblGrid>
              <a:tr h="215458">
                <a:tc>
                  <a:txBody>
                    <a:bodyPr/>
                    <a:lstStyle/>
                    <a:p>
                      <a:endParaRPr lang="en-US" sz="1000" dirty="0">
                        <a:effectLst/>
                        <a:latin typeface="Calibri" panose="020F0502020204030204" pitchFamily="34" charset="0"/>
                      </a:endParaRPr>
                    </a:p>
                  </a:txBody>
                  <a:tcPr marL="63056" marR="63056" marT="31529" marB="31529"/>
                </a:tc>
                <a:tc>
                  <a:txBody>
                    <a:bodyPr/>
                    <a:lstStyle/>
                    <a:p>
                      <a:endParaRPr lang="en-US" sz="1000" kern="1200" dirty="0">
                        <a:solidFill>
                          <a:schemeClr val="dk1"/>
                        </a:solidFill>
                        <a:effectLst/>
                        <a:latin typeface="+mn-lt"/>
                        <a:ea typeface="+mn-ea"/>
                        <a:cs typeface="+mn-cs"/>
                      </a:endParaRPr>
                    </a:p>
                  </a:txBody>
                  <a:tcPr marL="63056" marR="63056" marT="31529" marB="31529"/>
                </a:tc>
                <a:tc gridSpan="4">
                  <a:txBody>
                    <a:bodyPr/>
                    <a:lstStyle/>
                    <a:p>
                      <a:pPr marL="0" marR="0" algn="ctr">
                        <a:spcBef>
                          <a:spcPts val="0"/>
                        </a:spcBef>
                        <a:spcAft>
                          <a:spcPts val="0"/>
                        </a:spcAft>
                      </a:pPr>
                      <a:r>
                        <a:rPr lang="en-US" sz="1000" kern="1200" dirty="0">
                          <a:effectLst/>
                        </a:rPr>
                        <a:t>MX240/480/960</a:t>
                      </a:r>
                      <a:endParaRPr lang="en-US" sz="1000" kern="1200" dirty="0">
                        <a:solidFill>
                          <a:schemeClr val="bg1"/>
                        </a:solidFill>
                        <a:effectLst/>
                        <a:latin typeface="+mn-lt"/>
                        <a:ea typeface="+mn-ea"/>
                        <a:cs typeface="+mn-cs"/>
                      </a:endParaRPr>
                    </a:p>
                  </a:txBody>
                  <a:tcPr marL="63056" marR="63056" marT="31529" marB="31529"/>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000" kern="1200" dirty="0">
                        <a:solidFill>
                          <a:schemeClr val="bg1"/>
                        </a:solidFill>
                        <a:effectLst/>
                        <a:latin typeface="+mn-lt"/>
                        <a:ea typeface="+mn-ea"/>
                        <a:cs typeface="+mn-cs"/>
                      </a:endParaRPr>
                    </a:p>
                  </a:txBody>
                  <a:tcPr marL="84075" marR="84075" marT="42038" marB="42038"/>
                </a:tc>
                <a:tc gridSpan="3">
                  <a:txBody>
                    <a:bodyPr/>
                    <a:lstStyle/>
                    <a:p>
                      <a:pPr marL="0" marR="0" algn="ctr">
                        <a:spcBef>
                          <a:spcPts val="0"/>
                        </a:spcBef>
                        <a:spcAft>
                          <a:spcPts val="0"/>
                        </a:spcAft>
                      </a:pPr>
                      <a:r>
                        <a:rPr lang="en-US" sz="1000" kern="1200" dirty="0">
                          <a:effectLst/>
                        </a:rPr>
                        <a:t>MX2000</a:t>
                      </a:r>
                      <a:endParaRPr lang="en-US" sz="1000" kern="1200" dirty="0">
                        <a:solidFill>
                          <a:schemeClr val="bg1"/>
                        </a:solidFill>
                        <a:effectLst/>
                        <a:latin typeface="+mn-lt"/>
                        <a:ea typeface="+mn-ea"/>
                        <a:cs typeface="+mn-cs"/>
                      </a:endParaRPr>
                    </a:p>
                  </a:txBody>
                  <a:tcPr marL="63056" marR="63056" marT="31529" marB="31529"/>
                </a:tc>
                <a:tc hMerge="1">
                  <a:txBody>
                    <a:bodyPr/>
                    <a:lstStyle/>
                    <a:p>
                      <a:endParaRPr lang="en-US"/>
                    </a:p>
                  </a:txBody>
                  <a:tcPr/>
                </a:tc>
                <a:tc hMerge="1">
                  <a:txBody>
                    <a:bodyPr/>
                    <a:lstStyle/>
                    <a:p>
                      <a:pPr marL="0" marR="0" algn="ctr">
                        <a:spcBef>
                          <a:spcPts val="0"/>
                        </a:spcBef>
                        <a:spcAft>
                          <a:spcPts val="0"/>
                        </a:spcAft>
                      </a:pPr>
                      <a:endParaRPr lang="en-US" sz="1000" kern="1200" dirty="0">
                        <a:solidFill>
                          <a:schemeClr val="bg1"/>
                        </a:solidFill>
                        <a:effectLst/>
                        <a:latin typeface="+mn-lt"/>
                        <a:ea typeface="+mn-ea"/>
                        <a:cs typeface="+mn-cs"/>
                      </a:endParaRPr>
                    </a:p>
                  </a:txBody>
                  <a:tcPr marL="84075" marR="84075" marT="42038" marB="42038"/>
                </a:tc>
                <a:extLst>
                  <a:ext uri="{0D108BD9-81ED-4DB2-BD59-A6C34878D82A}">
                    <a16:rowId xmlns:a16="http://schemas.microsoft.com/office/drawing/2014/main" val="10000"/>
                  </a:ext>
                </a:extLst>
              </a:tr>
              <a:tr h="367858">
                <a:tc rowSpan="9">
                  <a:txBody>
                    <a:bodyPr/>
                    <a:lstStyle/>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r>
                        <a:rPr lang="en-US" sz="1000" kern="1200" dirty="0" smtClean="0">
                          <a:solidFill>
                            <a:srgbClr val="000000"/>
                          </a:solidFill>
                          <a:effectLst/>
                        </a:rPr>
                        <a:t>Mixed Mode Allowed</a:t>
                      </a:r>
                    </a:p>
                    <a:p>
                      <a:pPr marL="0" marR="0" algn="ctr">
                        <a:spcBef>
                          <a:spcPts val="0"/>
                        </a:spcBef>
                        <a:spcAft>
                          <a:spcPts val="0"/>
                        </a:spcAft>
                      </a:pPr>
                      <a:r>
                        <a:rPr lang="en-US" sz="1000" kern="1200" dirty="0" smtClean="0">
                          <a:solidFill>
                            <a:srgbClr val="000000"/>
                          </a:solidFill>
                          <a:effectLst/>
                        </a:rPr>
                        <a:t>(DPC+MPC in a chassis)</a:t>
                      </a:r>
                    </a:p>
                    <a:p>
                      <a:endParaRPr lang="en-US" sz="1000" kern="1200" dirty="0">
                        <a:solidFill>
                          <a:srgbClr val="000000"/>
                        </a:solidFill>
                        <a:effectLst/>
                        <a:latin typeface="+mn-lt"/>
                        <a:ea typeface="+mn-ea"/>
                        <a:cs typeface="+mn-cs"/>
                      </a:endParaRPr>
                    </a:p>
                  </a:txBody>
                  <a:tcPr marL="63056" marR="63056" marT="31529" marB="31529"/>
                </a:tc>
                <a:tc>
                  <a:txBody>
                    <a:bodyPr/>
                    <a:lstStyle/>
                    <a:p>
                      <a:endParaRPr lang="en-US" sz="1000" kern="1200" dirty="0">
                        <a:solidFill>
                          <a:srgbClr val="000000"/>
                        </a:solidFill>
                        <a:effectLst/>
                        <a:latin typeface="+mn-lt"/>
                        <a:ea typeface="+mn-ea"/>
                        <a:cs typeface="+mn-cs"/>
                      </a:endParaRPr>
                    </a:p>
                  </a:txBody>
                  <a:tcPr marL="63056" marR="63056" marT="31529" marB="31529"/>
                </a:tc>
                <a:tc gridSpan="2">
                  <a:txBody>
                    <a:bodyPr/>
                    <a:lstStyle/>
                    <a:p>
                      <a:pPr marL="0" marR="0" algn="ctr">
                        <a:spcBef>
                          <a:spcPts val="0"/>
                        </a:spcBef>
                        <a:spcAft>
                          <a:spcPts val="0"/>
                        </a:spcAft>
                      </a:pPr>
                      <a:r>
                        <a:rPr lang="en-US" sz="1000" kern="1200" dirty="0" smtClean="0">
                          <a:solidFill>
                            <a:srgbClr val="000000"/>
                          </a:solidFill>
                          <a:effectLst/>
                        </a:rPr>
                        <a:t>Mixed Mode Allowed</a:t>
                      </a:r>
                    </a:p>
                    <a:p>
                      <a:pPr marL="0" marR="0" algn="ctr">
                        <a:spcBef>
                          <a:spcPts val="0"/>
                        </a:spcBef>
                        <a:spcAft>
                          <a:spcPts val="0"/>
                        </a:spcAft>
                      </a:pPr>
                      <a:r>
                        <a:rPr lang="en-US" sz="1000" kern="1200" dirty="0" smtClean="0">
                          <a:solidFill>
                            <a:srgbClr val="000000"/>
                          </a:solidFill>
                          <a:effectLst/>
                        </a:rPr>
                        <a:t>(DPC+MPC in a chassis)</a:t>
                      </a:r>
                      <a:endParaRPr lang="en-US" sz="1000" kern="1200" dirty="0">
                        <a:solidFill>
                          <a:srgbClr val="000000"/>
                        </a:solidFill>
                        <a:effectLst/>
                        <a:latin typeface="+mn-lt"/>
                        <a:ea typeface="+mn-ea"/>
                        <a:cs typeface="+mn-cs"/>
                      </a:endParaRPr>
                    </a:p>
                  </a:txBody>
                  <a:tcPr marL="63056" marR="63056" marT="31529" marB="31529">
                    <a:solidFill>
                      <a:schemeClr val="tx1">
                        <a:lumMod val="60000"/>
                        <a:lumOff val="40000"/>
                      </a:schemeClr>
                    </a:solidFill>
                  </a:tcPr>
                </a:tc>
                <a:tc hMerge="1">
                  <a:txBody>
                    <a:bodyPr/>
                    <a:lstStyle/>
                    <a:p>
                      <a:pPr marL="0" marR="0" algn="ctr">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gridSpan="5">
                  <a:txBody>
                    <a:bodyPr/>
                    <a:lstStyle/>
                    <a:p>
                      <a:pPr marL="0" marR="0" algn="ctr">
                        <a:spcBef>
                          <a:spcPts val="0"/>
                        </a:spcBef>
                        <a:spcAft>
                          <a:spcPts val="0"/>
                        </a:spcAft>
                      </a:pPr>
                      <a:r>
                        <a:rPr lang="en-US" sz="1000" kern="1200" dirty="0" smtClean="0">
                          <a:solidFill>
                            <a:srgbClr val="000000"/>
                          </a:solidFill>
                          <a:effectLst/>
                        </a:rPr>
                        <a:t>Enhanced-IP/Enhanced-Ethernet mode Only</a:t>
                      </a:r>
                      <a:endParaRPr lang="en-US" sz="1000" kern="1200" dirty="0">
                        <a:solidFill>
                          <a:srgbClr val="000000"/>
                        </a:solidFill>
                        <a:effectLst/>
                        <a:latin typeface="+mn-lt"/>
                        <a:ea typeface="+mn-ea"/>
                        <a:cs typeface="+mn-cs"/>
                      </a:endParaRPr>
                    </a:p>
                  </a:txBody>
                  <a:tcPr marL="63056" marR="63056" marT="31529" marB="31529"/>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hMerge="1">
                  <a:txBody>
                    <a:bodyPr/>
                    <a:lstStyle/>
                    <a:p>
                      <a:pPr marL="0" marR="0" algn="ctr">
                        <a:spcBef>
                          <a:spcPts val="0"/>
                        </a:spcBef>
                        <a:spcAft>
                          <a:spcPts val="0"/>
                        </a:spcAft>
                      </a:pPr>
                      <a:endParaRPr lang="en-US" sz="1200" kern="1200" dirty="0">
                        <a:solidFill>
                          <a:schemeClr val="dk1"/>
                        </a:solidFill>
                        <a:effectLst/>
                        <a:latin typeface="+mn-lt"/>
                        <a:ea typeface="+mn-ea"/>
                        <a:cs typeface="+mn-cs"/>
                      </a:endParaRPr>
                    </a:p>
                  </a:txBody>
                  <a:tcPr marL="84075" marR="84075" marT="42038" marB="42038">
                    <a:solidFill>
                      <a:schemeClr val="accent2">
                        <a:lumMod val="60000"/>
                        <a:lumOff val="40000"/>
                      </a:schemeClr>
                    </a:solidFill>
                  </a:tcPr>
                </a:tc>
                <a:extLst>
                  <a:ext uri="{0D108BD9-81ED-4DB2-BD59-A6C34878D82A}">
                    <a16:rowId xmlns:a16="http://schemas.microsoft.com/office/drawing/2014/main" val="10001"/>
                  </a:ext>
                </a:extLst>
              </a:tr>
              <a:tr h="367858">
                <a:tc vMerge="1">
                  <a:txBody>
                    <a:bodyPr/>
                    <a:lstStyle/>
                    <a:p>
                      <a:endParaRPr lang="en-US" sz="1000" dirty="0">
                        <a:effectLst/>
                        <a:latin typeface="Calibri" panose="020F0502020204030204" pitchFamily="34" charset="0"/>
                      </a:endParaRPr>
                    </a:p>
                  </a:txBody>
                  <a:tcPr marL="84075" marR="84075" marT="42038" marB="42038"/>
                </a:tc>
                <a:tc>
                  <a:txBody>
                    <a:bodyPr/>
                    <a:lstStyle/>
                    <a:p>
                      <a:pPr algn="ctr"/>
                      <a:r>
                        <a:rPr lang="en-US" sz="1000" kern="1200" dirty="0" smtClean="0">
                          <a:solidFill>
                            <a:srgbClr val="000000"/>
                          </a:solidFill>
                          <a:effectLst/>
                        </a:rPr>
                        <a:t>Line Cards/Fabric</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a:spcBef>
                          <a:spcPts val="0"/>
                        </a:spcBef>
                        <a:spcAft>
                          <a:spcPts val="0"/>
                        </a:spcAft>
                      </a:pPr>
                      <a:r>
                        <a:rPr lang="en-US" sz="1000" kern="1200" dirty="0">
                          <a:solidFill>
                            <a:srgbClr val="000000"/>
                          </a:solidFill>
                          <a:effectLst/>
                        </a:rPr>
                        <a:t>SCB</a:t>
                      </a:r>
                      <a:endParaRPr lang="en-US" sz="1000" kern="1200" dirty="0">
                        <a:solidFill>
                          <a:srgbClr val="000000"/>
                        </a:solidFill>
                        <a:effectLst/>
                        <a:latin typeface="+mn-lt"/>
                        <a:ea typeface="+mn-ea"/>
                        <a:cs typeface="+mn-cs"/>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kern="1200" dirty="0">
                          <a:solidFill>
                            <a:srgbClr val="000000"/>
                          </a:solidFill>
                          <a:effectLst/>
                        </a:rPr>
                        <a:t>SCBE</a:t>
                      </a:r>
                      <a:endParaRPr lang="en-US" sz="1000" kern="1200" dirty="0">
                        <a:solidFill>
                          <a:srgbClr val="000000"/>
                        </a:solidFill>
                        <a:effectLst/>
                        <a:latin typeface="+mn-lt"/>
                        <a:ea typeface="+mn-ea"/>
                        <a:cs typeface="+mn-cs"/>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kern="1200" dirty="0" smtClean="0">
                          <a:solidFill>
                            <a:srgbClr val="000000"/>
                          </a:solidFill>
                          <a:effectLst/>
                        </a:rPr>
                        <a:t>SCBE2</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a:spcBef>
                          <a:spcPts val="0"/>
                        </a:spcBef>
                        <a:spcAft>
                          <a:spcPts val="0"/>
                        </a:spcAft>
                      </a:pPr>
                      <a:r>
                        <a:rPr lang="en-US" sz="1000" kern="1200" dirty="0" smtClean="0">
                          <a:solidFill>
                            <a:srgbClr val="000000"/>
                          </a:solidFill>
                          <a:effectLst/>
                        </a:rPr>
                        <a:t>SCBE3*</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a:spcBef>
                          <a:spcPts val="0"/>
                        </a:spcBef>
                        <a:spcAft>
                          <a:spcPts val="0"/>
                        </a:spcAft>
                      </a:pPr>
                      <a:r>
                        <a:rPr lang="en-US" sz="1000" kern="1200" dirty="0">
                          <a:solidFill>
                            <a:srgbClr val="000000"/>
                          </a:solidFill>
                          <a:effectLst/>
                        </a:rPr>
                        <a:t>SFB</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a:spcBef>
                          <a:spcPts val="0"/>
                        </a:spcBef>
                        <a:spcAft>
                          <a:spcPts val="0"/>
                        </a:spcAft>
                      </a:pPr>
                      <a:r>
                        <a:rPr lang="en-US" sz="1000" kern="1200" dirty="0" smtClean="0">
                          <a:solidFill>
                            <a:srgbClr val="000000"/>
                          </a:solidFill>
                          <a:effectLst/>
                        </a:rPr>
                        <a:t>SFB2</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a:spcBef>
                          <a:spcPts val="0"/>
                        </a:spcBef>
                        <a:spcAft>
                          <a:spcPts val="0"/>
                        </a:spcAft>
                      </a:pPr>
                      <a:r>
                        <a:rPr lang="en-US" sz="1000" kern="1200" dirty="0" smtClean="0">
                          <a:solidFill>
                            <a:srgbClr val="000000"/>
                          </a:solidFill>
                          <a:effectLst/>
                        </a:rPr>
                        <a:t>SFB3*</a:t>
                      </a:r>
                      <a:endParaRPr lang="en-US" sz="1000" kern="1200" dirty="0">
                        <a:solidFill>
                          <a:srgbClr val="000000"/>
                        </a:solidFill>
                        <a:effectLst/>
                        <a:latin typeface="+mn-lt"/>
                        <a:ea typeface="+mn-ea"/>
                        <a:cs typeface="+mn-cs"/>
                      </a:endParaRPr>
                    </a:p>
                  </a:txBody>
                  <a:tcPr marL="63056" marR="63056" marT="31529" marB="31529"/>
                </a:tc>
                <a:extLst>
                  <a:ext uri="{0D108BD9-81ED-4DB2-BD59-A6C34878D82A}">
                    <a16:rowId xmlns:a16="http://schemas.microsoft.com/office/drawing/2014/main" val="10002"/>
                  </a:ext>
                </a:extLst>
              </a:tr>
              <a:tr h="215458">
                <a:tc vMerge="1">
                  <a:txBody>
                    <a:bodyPr/>
                    <a:lstStyle/>
                    <a:p>
                      <a:pPr marL="0" marR="0">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a:txBody>
                    <a:bodyPr/>
                    <a:lstStyle/>
                    <a:p>
                      <a:pPr marL="0" marR="0" algn="ctr">
                        <a:spcBef>
                          <a:spcPts val="0"/>
                        </a:spcBef>
                        <a:spcAft>
                          <a:spcPts val="0"/>
                        </a:spcAft>
                      </a:pPr>
                      <a:r>
                        <a:rPr lang="en-US" sz="1000" dirty="0" smtClean="0">
                          <a:solidFill>
                            <a:srgbClr val="000000"/>
                          </a:solidFill>
                          <a:effectLst/>
                        </a:rPr>
                        <a:t>DPC/MS-DPC</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3"/>
                  </a:ext>
                </a:extLst>
              </a:tr>
              <a:tr h="215458">
                <a:tc vMerge="1">
                  <a:txBody>
                    <a:bodyPr/>
                    <a:lstStyle/>
                    <a:p>
                      <a:pPr marL="0" marR="0">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a:txBody>
                    <a:bodyPr/>
                    <a:lstStyle/>
                    <a:p>
                      <a:pPr marL="0" marR="0" algn="ctr">
                        <a:spcBef>
                          <a:spcPts val="0"/>
                        </a:spcBef>
                        <a:spcAft>
                          <a:spcPts val="0"/>
                        </a:spcAft>
                      </a:pPr>
                      <a:r>
                        <a:rPr lang="en-US" sz="1000" dirty="0">
                          <a:solidFill>
                            <a:srgbClr val="000000"/>
                          </a:solidFill>
                          <a:effectLst/>
                        </a:rPr>
                        <a:t>MS-MPC</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4"/>
                  </a:ext>
                </a:extLst>
              </a:tr>
              <a:tr h="215458">
                <a:tc vMerge="1">
                  <a:txBody>
                    <a:bodyPr/>
                    <a:lstStyle/>
                    <a:p>
                      <a:pPr marL="0" marR="0">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a:txBody>
                    <a:bodyPr/>
                    <a:lstStyle/>
                    <a:p>
                      <a:pPr marL="0" marR="0" algn="ctr">
                        <a:spcBef>
                          <a:spcPts val="0"/>
                        </a:spcBef>
                        <a:spcAft>
                          <a:spcPts val="0"/>
                        </a:spcAft>
                      </a:pPr>
                      <a:r>
                        <a:rPr lang="en-US" sz="1000" dirty="0" smtClean="0">
                          <a:solidFill>
                            <a:srgbClr val="000000"/>
                          </a:solidFill>
                          <a:effectLst/>
                        </a:rPr>
                        <a:t>MPC1/MPC2</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5"/>
                  </a:ext>
                </a:extLst>
              </a:tr>
              <a:tr h="215458">
                <a:tc vMerge="1">
                  <a:txBody>
                    <a:bodyPr/>
                    <a:lstStyle/>
                    <a:p>
                      <a:endParaRPr lang="en-US"/>
                    </a:p>
                  </a:txBody>
                  <a:tcPr/>
                </a:tc>
                <a:tc>
                  <a:txBody>
                    <a:bodyPr/>
                    <a:lstStyle/>
                    <a:p>
                      <a:pPr marL="0" marR="0" algn="ctr">
                        <a:spcBef>
                          <a:spcPts val="0"/>
                        </a:spcBef>
                        <a:spcAft>
                          <a:spcPts val="0"/>
                        </a:spcAft>
                      </a:pPr>
                      <a:r>
                        <a:rPr lang="en-US" sz="1000" dirty="0" smtClean="0">
                          <a:solidFill>
                            <a:srgbClr val="000000"/>
                          </a:solidFill>
                          <a:effectLst/>
                        </a:rPr>
                        <a:t>MPC3</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6"/>
                  </a:ext>
                </a:extLst>
              </a:tr>
              <a:tr h="215458">
                <a:tc vMerge="1">
                  <a:txBody>
                    <a:bodyPr/>
                    <a:lstStyle/>
                    <a:p>
                      <a:pPr marL="0" marR="0">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a:txBody>
                    <a:bodyPr/>
                    <a:lstStyle/>
                    <a:p>
                      <a:pPr marL="0" marR="0" algn="ctr">
                        <a:spcBef>
                          <a:spcPts val="0"/>
                        </a:spcBef>
                        <a:spcAft>
                          <a:spcPts val="0"/>
                        </a:spcAft>
                      </a:pPr>
                      <a:r>
                        <a:rPr lang="en-US" sz="1000" dirty="0" smtClean="0">
                          <a:solidFill>
                            <a:srgbClr val="000000"/>
                          </a:solidFill>
                          <a:effectLst/>
                        </a:rPr>
                        <a:t>16x10G MPC</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7"/>
                  </a:ext>
                </a:extLst>
              </a:tr>
              <a:tr h="215458">
                <a:tc vMerge="1">
                  <a:txBody>
                    <a:bodyPr/>
                    <a:lstStyle/>
                    <a:p>
                      <a:pPr marL="0" marR="0">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a:txBody>
                    <a:bodyPr/>
                    <a:lstStyle/>
                    <a:p>
                      <a:pPr marL="0" marR="0" algn="ctr">
                        <a:spcBef>
                          <a:spcPts val="0"/>
                        </a:spcBef>
                        <a:spcAft>
                          <a:spcPts val="0"/>
                        </a:spcAft>
                      </a:pPr>
                      <a:r>
                        <a:rPr lang="en-US" sz="1000" dirty="0">
                          <a:solidFill>
                            <a:srgbClr val="000000"/>
                          </a:solidFill>
                          <a:effectLst/>
                        </a:rPr>
                        <a:t>MPC4</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8"/>
                  </a:ext>
                </a:extLst>
              </a:tr>
              <a:tr h="315073">
                <a:tc vMerge="1">
                  <a:txBody>
                    <a:bodyPr/>
                    <a:lstStyle/>
                    <a:p>
                      <a:endParaRPr lang="en-US" sz="1000" kern="1200" dirty="0">
                        <a:solidFill>
                          <a:schemeClr val="dk1"/>
                        </a:solidFill>
                        <a:effectLst/>
                        <a:latin typeface="+mn-lt"/>
                        <a:ea typeface="+mn-ea"/>
                        <a:cs typeface="+mn-cs"/>
                      </a:endParaRPr>
                    </a:p>
                  </a:txBody>
                  <a:tcPr marL="84075" marR="84075" marT="42038" marB="42038"/>
                </a:tc>
                <a:tc>
                  <a:txBody>
                    <a:bodyPr/>
                    <a:lstStyle/>
                    <a:p>
                      <a:pPr marL="0" marR="0" algn="ctr">
                        <a:spcBef>
                          <a:spcPts val="0"/>
                        </a:spcBef>
                        <a:spcAft>
                          <a:spcPts val="0"/>
                        </a:spcAft>
                      </a:pPr>
                      <a:r>
                        <a:rPr lang="en-US" sz="1000" kern="1200" dirty="0" smtClean="0">
                          <a:solidFill>
                            <a:srgbClr val="000000"/>
                          </a:solidFill>
                          <a:effectLst/>
                        </a:rPr>
                        <a:t>MPC2-NG/MPC3-NG</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solidFill>
                      <a:schemeClr val="tx1">
                        <a:lumMod val="60000"/>
                        <a:lumOff val="40000"/>
                      </a:schemeClr>
                    </a:solidFill>
                  </a:tcPr>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9"/>
                  </a:ext>
                </a:extLst>
              </a:tr>
              <a:tr h="215458">
                <a:tc rowSpan="6">
                  <a:txBody>
                    <a:bodyPr/>
                    <a:lstStyle/>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endParaRPr lang="en-US" sz="1000" kern="1200" dirty="0" smtClean="0">
                        <a:solidFill>
                          <a:srgbClr val="000000"/>
                        </a:solidFill>
                        <a:effectLst/>
                      </a:endParaRPr>
                    </a:p>
                    <a:p>
                      <a:pPr marL="0" marR="0" algn="ctr">
                        <a:spcBef>
                          <a:spcPts val="0"/>
                        </a:spcBef>
                        <a:spcAft>
                          <a:spcPts val="0"/>
                        </a:spcAft>
                      </a:pPr>
                      <a:r>
                        <a:rPr lang="en-US" sz="1000" kern="1200" dirty="0" smtClean="0">
                          <a:solidFill>
                            <a:srgbClr val="000000"/>
                          </a:solidFill>
                          <a:effectLst/>
                        </a:rPr>
                        <a:t>Enhanced-IP/</a:t>
                      </a:r>
                    </a:p>
                    <a:p>
                      <a:pPr marL="0" marR="0" algn="ctr">
                        <a:spcBef>
                          <a:spcPts val="0"/>
                        </a:spcBef>
                        <a:spcAft>
                          <a:spcPts val="0"/>
                        </a:spcAft>
                      </a:pPr>
                      <a:r>
                        <a:rPr lang="en-US" sz="1000" kern="1200" dirty="0" smtClean="0">
                          <a:solidFill>
                            <a:srgbClr val="000000"/>
                          </a:solidFill>
                          <a:effectLst/>
                        </a:rPr>
                        <a:t>Enhanced-Ethernet mode only</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MPC5</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latin typeface="+mn-lt"/>
                          <a:ea typeface="+mn-ea"/>
                          <a:cs typeface="+mn-cs"/>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10"/>
                  </a:ext>
                </a:extLst>
              </a:tr>
              <a:tr h="215458">
                <a:tc vMerge="1">
                  <a:txBody>
                    <a:bodyPr/>
                    <a:lstStyle/>
                    <a:p>
                      <a:pPr marL="0" marR="0">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a:txBody>
                    <a:bodyPr/>
                    <a:lstStyle/>
                    <a:p>
                      <a:pPr marL="0" marR="0" algn="ctr">
                        <a:spcBef>
                          <a:spcPts val="0"/>
                        </a:spcBef>
                        <a:spcAft>
                          <a:spcPts val="0"/>
                        </a:spcAft>
                      </a:pPr>
                      <a:r>
                        <a:rPr lang="en-US" sz="1000" dirty="0">
                          <a:solidFill>
                            <a:srgbClr val="000000"/>
                          </a:solidFill>
                          <a:effectLst/>
                        </a:rPr>
                        <a:t>MPC6</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11"/>
                  </a:ext>
                </a:extLst>
              </a:tr>
              <a:tr h="251490">
                <a:tc vMerge="1">
                  <a:txBody>
                    <a:bodyPr/>
                    <a:lstStyle/>
                    <a:p>
                      <a:pPr marL="0" marR="0">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a:txBody>
                    <a:bodyPr/>
                    <a:lstStyle/>
                    <a:p>
                      <a:pPr marL="0" marR="0" algn="ctr">
                        <a:spcBef>
                          <a:spcPts val="0"/>
                        </a:spcBef>
                        <a:spcAft>
                          <a:spcPts val="0"/>
                        </a:spcAft>
                      </a:pPr>
                      <a:r>
                        <a:rPr lang="en-US" sz="1000" dirty="0" smtClean="0">
                          <a:solidFill>
                            <a:srgbClr val="000000"/>
                          </a:solidFill>
                          <a:effectLst/>
                        </a:rPr>
                        <a:t>MPC7:</a:t>
                      </a:r>
                      <a:r>
                        <a:rPr lang="en-US" sz="1000" baseline="0" dirty="0" smtClean="0">
                          <a:solidFill>
                            <a:srgbClr val="000000"/>
                          </a:solidFill>
                          <a:effectLst/>
                        </a:rPr>
                        <a:t> </a:t>
                      </a:r>
                      <a:r>
                        <a:rPr lang="en-US" sz="1000" dirty="0" smtClean="0">
                          <a:solidFill>
                            <a:srgbClr val="000000"/>
                          </a:solidFill>
                          <a:effectLst/>
                        </a:rPr>
                        <a:t>480G (Except</a:t>
                      </a:r>
                      <a:r>
                        <a:rPr lang="en-US" sz="1000" baseline="0" dirty="0" smtClean="0">
                          <a:solidFill>
                            <a:srgbClr val="000000"/>
                          </a:solidFill>
                          <a:effectLst/>
                        </a:rPr>
                        <a:t> MX2K), 430G (MX2K)</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12"/>
                  </a:ext>
                </a:extLst>
              </a:tr>
              <a:tr h="251490">
                <a:tc vMerge="1">
                  <a:txBody>
                    <a:bodyPr/>
                    <a:lstStyle/>
                    <a:p>
                      <a:pPr marL="0" marR="0">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4075" marR="84075" marT="42038" marB="42038"/>
                </a:tc>
                <a:tc>
                  <a:txBody>
                    <a:bodyPr/>
                    <a:lstStyle/>
                    <a:p>
                      <a:pPr marL="0" marR="0" algn="ctr">
                        <a:spcBef>
                          <a:spcPts val="0"/>
                        </a:spcBef>
                        <a:spcAft>
                          <a:spcPts val="0"/>
                        </a:spcAft>
                      </a:pPr>
                      <a:r>
                        <a:rPr lang="en-US" sz="1000" dirty="0">
                          <a:solidFill>
                            <a:srgbClr val="000000"/>
                          </a:solidFill>
                          <a:effectLst/>
                        </a:rPr>
                        <a:t>MPC8 </a:t>
                      </a:r>
                      <a:r>
                        <a:rPr lang="en-US" sz="1000" dirty="0" smtClean="0">
                          <a:solidFill>
                            <a:srgbClr val="000000"/>
                          </a:solidFill>
                          <a:effectLst/>
                        </a:rPr>
                        <a:t>(960Gbps)/ MPC9 (1.6Tbps)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No</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000" dirty="0" smtClean="0">
                          <a:solidFill>
                            <a:srgbClr val="000000"/>
                          </a:solidFill>
                          <a:effectLst/>
                        </a:rPr>
                        <a:t>Yes</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13"/>
                  </a:ext>
                </a:extLst>
              </a:tr>
              <a:tr h="215458">
                <a:tc vMerge="1">
                  <a:txBody>
                    <a:bodyPr/>
                    <a:lstStyle/>
                    <a:p>
                      <a:pPr marL="0" marR="0" algn="ctr">
                        <a:spcBef>
                          <a:spcPts val="0"/>
                        </a:spcBef>
                        <a:spcAft>
                          <a:spcPts val="0"/>
                        </a:spcAft>
                      </a:pPr>
                      <a:endParaRPr lang="en-US" sz="1000" kern="1200" dirty="0">
                        <a:solidFill>
                          <a:schemeClr val="dk1"/>
                        </a:solidFill>
                        <a:effectLst/>
                        <a:latin typeface="+mn-lt"/>
                        <a:ea typeface="+mn-ea"/>
                        <a:cs typeface="+mn-cs"/>
                      </a:endParaRPr>
                    </a:p>
                  </a:txBody>
                  <a:tcPr marL="84075" marR="84075" marT="42038" marB="42038">
                    <a:solidFill>
                      <a:schemeClr val="accent2">
                        <a:lumMod val="60000"/>
                        <a:lumOff val="40000"/>
                      </a:schemeClr>
                    </a:solidFill>
                  </a:tcPr>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MPC10</a:t>
                      </a:r>
                      <a:r>
                        <a:rPr lang="en-US" sz="1000" kern="1200" baseline="0" dirty="0" smtClean="0">
                          <a:solidFill>
                            <a:srgbClr val="000000"/>
                          </a:solidFill>
                          <a:effectLst/>
                        </a:rPr>
                        <a:t> </a:t>
                      </a:r>
                      <a:r>
                        <a:rPr lang="en-US" sz="1000" kern="1200" dirty="0" smtClean="0">
                          <a:solidFill>
                            <a:srgbClr val="000000"/>
                          </a:solidFill>
                          <a:effectLst/>
                        </a:rPr>
                        <a:t>for MX960 (1.5T)*</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Yes</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Yes</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latin typeface="+mn-lt"/>
                          <a:ea typeface="+mn-ea"/>
                          <a:cs typeface="+mn-cs"/>
                        </a:rPr>
                        <a:t>No</a:t>
                      </a:r>
                      <a:endParaRPr lang="en-US" sz="1000" kern="1200" dirty="0">
                        <a:solidFill>
                          <a:srgbClr val="000000"/>
                        </a:solidFill>
                        <a:effectLst/>
                        <a:latin typeface="+mn-lt"/>
                        <a:ea typeface="+mn-ea"/>
                        <a:cs typeface="+mn-cs"/>
                      </a:endParaRPr>
                    </a:p>
                  </a:txBody>
                  <a:tcPr marL="63056" marR="63056" marT="31529" marB="31529"/>
                </a:tc>
                <a:extLst>
                  <a:ext uri="{0D108BD9-81ED-4DB2-BD59-A6C34878D82A}">
                    <a16:rowId xmlns:a16="http://schemas.microsoft.com/office/drawing/2014/main" val="10014"/>
                  </a:ext>
                </a:extLst>
              </a:tr>
              <a:tr h="215458">
                <a:tc vMerge="1">
                  <a:txBody>
                    <a:bodyPr/>
                    <a:lstStyle/>
                    <a:p>
                      <a:pPr marL="0" marR="0" algn="ctr">
                        <a:spcBef>
                          <a:spcPts val="0"/>
                        </a:spcBef>
                        <a:spcAft>
                          <a:spcPts val="0"/>
                        </a:spcAft>
                      </a:pPr>
                      <a:endParaRPr lang="en-US" sz="1000" kern="1200" dirty="0">
                        <a:solidFill>
                          <a:schemeClr val="dk1"/>
                        </a:solidFill>
                        <a:effectLst/>
                        <a:latin typeface="+mn-lt"/>
                        <a:ea typeface="+mn-ea"/>
                        <a:cs typeface="+mn-cs"/>
                      </a:endParaRPr>
                    </a:p>
                  </a:txBody>
                  <a:tcPr marL="84075" marR="84075" marT="42038" marB="42038">
                    <a:solidFill>
                      <a:schemeClr val="accent2">
                        <a:lumMod val="60000"/>
                        <a:lumOff val="40000"/>
                      </a:schemeClr>
                    </a:solidFill>
                  </a:tcPr>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MPC11 for MX2K (4.0T)*</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No</a:t>
                      </a:r>
                      <a:endParaRPr lang="en-US" sz="1000" kern="1200" dirty="0">
                        <a:solidFill>
                          <a:srgbClr val="000000"/>
                        </a:solidFill>
                        <a:effectLst/>
                        <a:latin typeface="+mn-lt"/>
                        <a:ea typeface="+mn-ea"/>
                        <a:cs typeface="+mn-cs"/>
                      </a:endParaRPr>
                    </a:p>
                  </a:txBody>
                  <a:tcPr marL="63056" marR="63056" marT="31529" marB="31529"/>
                </a:tc>
                <a:tc>
                  <a:txBody>
                    <a:bodyPr/>
                    <a:lstStyle/>
                    <a:p>
                      <a:pPr marL="0" marR="0" algn="ctr" defTabSz="914400" rtl="0" eaLnBrk="1" latinLnBrk="0" hangingPunct="1">
                        <a:spcBef>
                          <a:spcPts val="0"/>
                        </a:spcBef>
                        <a:spcAft>
                          <a:spcPts val="0"/>
                        </a:spcAft>
                      </a:pPr>
                      <a:r>
                        <a:rPr lang="en-US" sz="1000" kern="1200" dirty="0" smtClean="0">
                          <a:solidFill>
                            <a:srgbClr val="000000"/>
                          </a:solidFill>
                          <a:effectLst/>
                        </a:rPr>
                        <a:t>Yes</a:t>
                      </a:r>
                      <a:endParaRPr lang="en-US" sz="1000" kern="1200" dirty="0">
                        <a:solidFill>
                          <a:srgbClr val="000000"/>
                        </a:solidFill>
                        <a:effectLst/>
                        <a:latin typeface="+mn-lt"/>
                        <a:ea typeface="+mn-ea"/>
                        <a:cs typeface="+mn-cs"/>
                      </a:endParaRPr>
                    </a:p>
                  </a:txBody>
                  <a:tcPr marL="63056" marR="63056" marT="31529" marB="31529"/>
                </a:tc>
                <a:extLst>
                  <a:ext uri="{0D108BD9-81ED-4DB2-BD59-A6C34878D82A}">
                    <a16:rowId xmlns:a16="http://schemas.microsoft.com/office/drawing/2014/main" val="10015"/>
                  </a:ext>
                </a:extLst>
              </a:tr>
            </a:tbl>
          </a:graphicData>
        </a:graphic>
      </p:graphicFrame>
      <p:sp>
        <p:nvSpPr>
          <p:cNvPr id="4" name="TextBox 3"/>
          <p:cNvSpPr txBox="1"/>
          <p:nvPr/>
        </p:nvSpPr>
        <p:spPr>
          <a:xfrm>
            <a:off x="587441" y="4608267"/>
            <a:ext cx="4349663" cy="230832"/>
          </a:xfrm>
          <a:prstGeom prst="rect">
            <a:avLst/>
          </a:prstGeom>
          <a:noFill/>
        </p:spPr>
        <p:txBody>
          <a:bodyPr wrap="square" rtlCol="0">
            <a:spAutoFit/>
          </a:bodyPr>
          <a:lstStyle/>
          <a:p>
            <a:r>
              <a:rPr lang="en-US" sz="900" dirty="0"/>
              <a:t>* Roadmap Items; Check Release Notes for </a:t>
            </a:r>
            <a:r>
              <a:rPr lang="en-US" sz="900" dirty="0" err="1"/>
              <a:t>Junos</a:t>
            </a:r>
            <a:r>
              <a:rPr lang="en-US" sz="900" dirty="0"/>
              <a:t> release</a:t>
            </a:r>
          </a:p>
        </p:txBody>
      </p:sp>
    </p:spTree>
    <p:extLst>
      <p:ext uri="{BB962C8B-B14F-4D97-AF65-F5344CB8AC3E}">
        <p14:creationId xmlns:p14="http://schemas.microsoft.com/office/powerpoint/2010/main" val="258032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696682"/>
          </a:xfrm>
        </p:spPr>
        <p:txBody>
          <a:bodyPr/>
          <a:lstStyle/>
          <a:p>
            <a:r>
              <a:rPr lang="en-US" dirty="0" smtClean="0"/>
              <a:t>MPC – JUNOS Support Matrix</a:t>
            </a:r>
            <a:endParaRPr lang="en-US" dirty="0"/>
          </a:p>
        </p:txBody>
      </p:sp>
      <p:graphicFrame>
        <p:nvGraphicFramePr>
          <p:cNvPr id="3" name="Table 2"/>
          <p:cNvGraphicFramePr>
            <a:graphicFrameLocks noGrp="1"/>
          </p:cNvGraphicFramePr>
          <p:nvPr>
            <p:extLst/>
          </p:nvPr>
        </p:nvGraphicFramePr>
        <p:xfrm>
          <a:off x="751115" y="775607"/>
          <a:ext cx="7641772" cy="3615092"/>
        </p:xfrm>
        <a:graphic>
          <a:graphicData uri="http://schemas.openxmlformats.org/drawingml/2006/table">
            <a:tbl>
              <a:tblPr firstRow="1" bandRow="1">
                <a:tableStyleId>{21E4AEA4-8DFA-4A89-87EB-49C32662AFE0}</a:tableStyleId>
              </a:tblPr>
              <a:tblGrid>
                <a:gridCol w="2470648">
                  <a:extLst>
                    <a:ext uri="{9D8B030D-6E8A-4147-A177-3AD203B41FA5}">
                      <a16:colId xmlns:a16="http://schemas.microsoft.com/office/drawing/2014/main" val="20000"/>
                    </a:ext>
                  </a:extLst>
                </a:gridCol>
                <a:gridCol w="5171124">
                  <a:extLst>
                    <a:ext uri="{9D8B030D-6E8A-4147-A177-3AD203B41FA5}">
                      <a16:colId xmlns:a16="http://schemas.microsoft.com/office/drawing/2014/main" val="20001"/>
                    </a:ext>
                  </a:extLst>
                </a:gridCol>
              </a:tblGrid>
              <a:tr h="523659">
                <a:tc>
                  <a:txBody>
                    <a:bodyPr/>
                    <a:lstStyle/>
                    <a:p>
                      <a:pPr algn="ctr"/>
                      <a:r>
                        <a:rPr lang="en-US" sz="1100" kern="1200" dirty="0" smtClean="0">
                          <a:solidFill>
                            <a:schemeClr val="bg1"/>
                          </a:solidFill>
                          <a:effectLst/>
                        </a:rPr>
                        <a:t>Line Cards</a:t>
                      </a:r>
                      <a:endParaRPr lang="en-US" sz="1100" kern="1200" dirty="0">
                        <a:solidFill>
                          <a:schemeClr val="bg1"/>
                        </a:solidFill>
                        <a:effectLst/>
                        <a:latin typeface="+mn-lt"/>
                        <a:ea typeface="+mn-ea"/>
                        <a:cs typeface="+mn-cs"/>
                      </a:endParaRPr>
                    </a:p>
                  </a:txBody>
                  <a:tcPr marL="63056" marR="63056" marT="31529" marB="31529" anchor="ctr"/>
                </a:tc>
                <a:tc>
                  <a:txBody>
                    <a:bodyPr/>
                    <a:lstStyle/>
                    <a:p>
                      <a:pPr algn="ctr"/>
                      <a:r>
                        <a:rPr lang="en-US" sz="1100" kern="1200" dirty="0" smtClean="0">
                          <a:solidFill>
                            <a:schemeClr val="bg1"/>
                          </a:solidFill>
                          <a:effectLst/>
                          <a:latin typeface="+mn-lt"/>
                          <a:ea typeface="+mn-ea"/>
                          <a:cs typeface="+mn-cs"/>
                        </a:rPr>
                        <a:t>First JUNOS</a:t>
                      </a:r>
                      <a:r>
                        <a:rPr lang="en-US" sz="1100" kern="1200" baseline="0" dirty="0" smtClean="0">
                          <a:solidFill>
                            <a:schemeClr val="bg1"/>
                          </a:solidFill>
                          <a:effectLst/>
                          <a:latin typeface="+mn-lt"/>
                          <a:ea typeface="+mn-ea"/>
                          <a:cs typeface="+mn-cs"/>
                        </a:rPr>
                        <a:t> version supported</a:t>
                      </a:r>
                      <a:endParaRPr lang="en-US" sz="1100" kern="1200" dirty="0">
                        <a:solidFill>
                          <a:schemeClr val="bg1"/>
                        </a:solidFill>
                        <a:effectLst/>
                        <a:latin typeface="+mn-lt"/>
                        <a:ea typeface="+mn-ea"/>
                        <a:cs typeface="+mn-cs"/>
                      </a:endParaRPr>
                    </a:p>
                  </a:txBody>
                  <a:tcPr marL="63056" marR="63056" marT="31529" marB="31529" anchor="ctr"/>
                </a:tc>
                <a:extLst>
                  <a:ext uri="{0D108BD9-81ED-4DB2-BD59-A6C34878D82A}">
                    <a16:rowId xmlns:a16="http://schemas.microsoft.com/office/drawing/2014/main" val="10000"/>
                  </a:ext>
                </a:extLst>
              </a:tr>
              <a:tr h="278733">
                <a:tc>
                  <a:txBody>
                    <a:bodyPr/>
                    <a:lstStyle/>
                    <a:p>
                      <a:pPr marL="0" marR="0" algn="ctr">
                        <a:spcBef>
                          <a:spcPts val="0"/>
                        </a:spcBef>
                        <a:spcAft>
                          <a:spcPts val="0"/>
                        </a:spcAft>
                      </a:pPr>
                      <a:r>
                        <a:rPr lang="en-US" sz="1100" dirty="0" smtClean="0">
                          <a:solidFill>
                            <a:srgbClr val="000000"/>
                          </a:solidFill>
                          <a:effectLst/>
                        </a:rPr>
                        <a:t>MPC1E/MPC2E</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nchor="ctr"/>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11.2R4 on MX240/MX480/MX960; 12.3R1 on MX2010/MX2020</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1"/>
                  </a:ext>
                </a:extLst>
              </a:tr>
              <a:tr h="270098">
                <a:tc>
                  <a:txBody>
                    <a:bodyPr/>
                    <a:lstStyle/>
                    <a:p>
                      <a:pPr marL="0" marR="0" algn="ctr">
                        <a:spcBef>
                          <a:spcPts val="0"/>
                        </a:spcBef>
                        <a:spcAft>
                          <a:spcPts val="0"/>
                        </a:spcAft>
                      </a:pPr>
                      <a:r>
                        <a:rPr lang="en-US" sz="1100" dirty="0" smtClean="0">
                          <a:solidFill>
                            <a:srgbClr val="000000"/>
                          </a:solidFill>
                          <a:effectLst/>
                        </a:rPr>
                        <a:t>MPC3E</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nchor="ct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12.1R1 on MX240/MX480/MX960; 12.3R1 on MX2010/MX2020</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2"/>
                  </a:ext>
                </a:extLst>
              </a:tr>
              <a:tr h="278733">
                <a:tc>
                  <a:txBody>
                    <a:bodyPr/>
                    <a:lstStyle/>
                    <a:p>
                      <a:pPr marL="0" marR="0" algn="ctr">
                        <a:spcBef>
                          <a:spcPts val="0"/>
                        </a:spcBef>
                        <a:spcAft>
                          <a:spcPts val="0"/>
                        </a:spcAft>
                      </a:pPr>
                      <a:r>
                        <a:rPr lang="en-US" sz="1100" dirty="0" smtClean="0">
                          <a:solidFill>
                            <a:srgbClr val="000000"/>
                          </a:solidFill>
                          <a:effectLst/>
                        </a:rPr>
                        <a:t>16x10G MPC</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nchor="ctr"/>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10.0R2 on MX240/MX480/MX960; 12.3R1 on MX2010/MX2020</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3"/>
                  </a:ext>
                </a:extLst>
              </a:tr>
              <a:tr h="278733">
                <a:tc>
                  <a:txBody>
                    <a:bodyPr/>
                    <a:lstStyle/>
                    <a:p>
                      <a:pPr marL="0" marR="0" algn="ctr">
                        <a:spcBef>
                          <a:spcPts val="0"/>
                        </a:spcBef>
                        <a:spcAft>
                          <a:spcPts val="0"/>
                        </a:spcAft>
                      </a:pPr>
                      <a:r>
                        <a:rPr lang="en-US" sz="1100" dirty="0" smtClean="0">
                          <a:solidFill>
                            <a:srgbClr val="000000"/>
                          </a:solidFill>
                          <a:effectLst/>
                        </a:rPr>
                        <a:t>MPC4E</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nchor="ctr"/>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12.3R2</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4"/>
                  </a:ext>
                </a:extLst>
              </a:tr>
              <a:tr h="475890">
                <a:tc>
                  <a:txBody>
                    <a:bodyPr/>
                    <a:lstStyle/>
                    <a:p>
                      <a:pPr marL="0" marR="0" algn="ctr">
                        <a:spcBef>
                          <a:spcPts val="0"/>
                        </a:spcBef>
                        <a:spcAft>
                          <a:spcPts val="0"/>
                        </a:spcAft>
                      </a:pPr>
                      <a:r>
                        <a:rPr lang="en-US" sz="1100" kern="1200" dirty="0" smtClean="0">
                          <a:solidFill>
                            <a:srgbClr val="000000"/>
                          </a:solidFill>
                          <a:effectLst/>
                        </a:rPr>
                        <a:t>MPC2E-NG/MPC3E-NG</a:t>
                      </a:r>
                      <a:endParaRPr lang="en-US" sz="1100" kern="1200" dirty="0">
                        <a:solidFill>
                          <a:srgbClr val="000000"/>
                        </a:solidFill>
                        <a:effectLst/>
                        <a:latin typeface="+mn-lt"/>
                        <a:ea typeface="+mn-ea"/>
                        <a:cs typeface="+mn-cs"/>
                      </a:endParaRPr>
                    </a:p>
                  </a:txBody>
                  <a:tcPr marL="63056" marR="63056" marT="31529" marB="31529" anchor="ctr"/>
                </a:tc>
                <a:tc>
                  <a:txBody>
                    <a:bodyPr/>
                    <a:lstStyle/>
                    <a:p>
                      <a:pPr marL="0" marR="0" algn="ctr">
                        <a:spcBef>
                          <a:spcPts val="0"/>
                        </a:spcBef>
                        <a:spcAft>
                          <a:spcPts val="0"/>
                        </a:spcAft>
                      </a:pPr>
                      <a:r>
                        <a:rPr lang="en-US" sz="1100" kern="1200" dirty="0" smtClean="0">
                          <a:solidFill>
                            <a:srgbClr val="000000"/>
                          </a:solidFill>
                          <a:effectLst/>
                          <a:latin typeface="+mn-lt"/>
                          <a:ea typeface="+mn-ea"/>
                          <a:cs typeface="+mn-cs"/>
                        </a:rPr>
                        <a:t>15.1R1; </a:t>
                      </a:r>
                    </a:p>
                    <a:p>
                      <a:pPr marL="0" marR="0" algn="ctr">
                        <a:spcBef>
                          <a:spcPts val="0"/>
                        </a:spcBef>
                        <a:spcAft>
                          <a:spcPts val="0"/>
                        </a:spcAft>
                      </a:pPr>
                      <a:r>
                        <a:rPr lang="en-US" sz="1100" kern="1200" dirty="0" smtClean="0">
                          <a:solidFill>
                            <a:srgbClr val="000000"/>
                          </a:solidFill>
                          <a:effectLst/>
                          <a:latin typeface="+mn-lt"/>
                          <a:ea typeface="+mn-ea"/>
                          <a:cs typeface="+mn-cs"/>
                        </a:rPr>
                        <a:t>14.1R4</a:t>
                      </a:r>
                      <a:r>
                        <a:rPr lang="en-US" sz="1100" kern="1200" baseline="0" dirty="0" smtClean="0">
                          <a:solidFill>
                            <a:srgbClr val="000000"/>
                          </a:solidFill>
                          <a:effectLst/>
                          <a:latin typeface="+mn-lt"/>
                          <a:ea typeface="+mn-ea"/>
                          <a:cs typeface="+mn-cs"/>
                        </a:rPr>
                        <a:t> OR 14.2R3 with Junos Continuity</a:t>
                      </a:r>
                      <a:endParaRPr lang="en-US" sz="1100" kern="1200" dirty="0">
                        <a:solidFill>
                          <a:srgbClr val="000000"/>
                        </a:solidFill>
                        <a:effectLst/>
                        <a:latin typeface="+mn-lt"/>
                        <a:ea typeface="+mn-ea"/>
                        <a:cs typeface="+mn-cs"/>
                      </a:endParaRPr>
                    </a:p>
                  </a:txBody>
                  <a:tcPr marL="63056" marR="63056" marT="31529" marB="31529"/>
                </a:tc>
                <a:extLst>
                  <a:ext uri="{0D108BD9-81ED-4DB2-BD59-A6C34878D82A}">
                    <a16:rowId xmlns:a16="http://schemas.microsoft.com/office/drawing/2014/main" val="10005"/>
                  </a:ext>
                </a:extLst>
              </a:tr>
              <a:tr h="278733">
                <a:tc>
                  <a:txBody>
                    <a:bodyPr/>
                    <a:lstStyle/>
                    <a:p>
                      <a:pPr marL="0" marR="0" algn="ctr">
                        <a:spcBef>
                          <a:spcPts val="0"/>
                        </a:spcBef>
                        <a:spcAft>
                          <a:spcPts val="0"/>
                        </a:spcAft>
                      </a:pPr>
                      <a:r>
                        <a:rPr lang="en-US" sz="1100" dirty="0" smtClean="0">
                          <a:solidFill>
                            <a:srgbClr val="000000"/>
                          </a:solidFill>
                          <a:effectLst/>
                        </a:rPr>
                        <a:t>MPC5E</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nchor="ctr"/>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13.3R3</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6"/>
                  </a:ext>
                </a:extLst>
              </a:tr>
              <a:tr h="278733">
                <a:tc>
                  <a:txBody>
                    <a:bodyPr/>
                    <a:lstStyle/>
                    <a:p>
                      <a:pPr marL="0" marR="0" algn="ctr">
                        <a:spcBef>
                          <a:spcPts val="0"/>
                        </a:spcBef>
                        <a:spcAft>
                          <a:spcPts val="0"/>
                        </a:spcAft>
                      </a:pPr>
                      <a:r>
                        <a:rPr lang="en-US" sz="1100" dirty="0" smtClean="0">
                          <a:solidFill>
                            <a:srgbClr val="000000"/>
                          </a:solidFill>
                          <a:effectLst/>
                        </a:rPr>
                        <a:t>MPC6E </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nchor="ctr"/>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13.3R3</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7"/>
                  </a:ext>
                </a:extLst>
              </a:tr>
              <a:tr h="475890">
                <a:tc>
                  <a:txBody>
                    <a:bodyPr/>
                    <a:lstStyle/>
                    <a:p>
                      <a:pPr marL="0" marR="0" algn="ctr">
                        <a:spcBef>
                          <a:spcPts val="0"/>
                        </a:spcBef>
                        <a:spcAft>
                          <a:spcPts val="0"/>
                        </a:spcAft>
                      </a:pPr>
                      <a:r>
                        <a:rPr lang="en-US" sz="1100" dirty="0" smtClean="0">
                          <a:solidFill>
                            <a:srgbClr val="000000"/>
                          </a:solidFill>
                          <a:effectLst/>
                        </a:rPr>
                        <a:t>MPC7E</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nchor="ctr"/>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16.1R1;</a:t>
                      </a:r>
                      <a:r>
                        <a:rPr lang="en-US" sz="11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1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15.1F4 with Junos Continuity</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8"/>
                  </a:ext>
                </a:extLst>
              </a:tr>
              <a:tr h="475890">
                <a:tc>
                  <a:txBody>
                    <a:bodyPr/>
                    <a:lstStyle/>
                    <a:p>
                      <a:pPr marL="0" marR="0" algn="ctr">
                        <a:spcBef>
                          <a:spcPts val="0"/>
                        </a:spcBef>
                        <a:spcAft>
                          <a:spcPts val="0"/>
                        </a:spcAft>
                      </a:pPr>
                      <a:r>
                        <a:rPr lang="en-US" sz="1100" dirty="0" smtClean="0">
                          <a:solidFill>
                            <a:srgbClr val="000000"/>
                          </a:solidFill>
                          <a:effectLst/>
                        </a:rPr>
                        <a:t>MPC8E/ MPC9E</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nchor="ctr"/>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16.1R1; </a:t>
                      </a:r>
                    </a:p>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15.1F5 with Junos Continuity</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6808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4"/>
            <a:ext cx="8223250" cy="831947"/>
          </a:xfrm>
        </p:spPr>
        <p:txBody>
          <a:bodyPr/>
          <a:lstStyle/>
          <a:p>
            <a:r>
              <a:rPr lang="en-US" dirty="0" smtClean="0"/>
              <a:t>RE – JUNOS Support Matrix</a:t>
            </a:r>
            <a:endParaRPr lang="en-US" dirty="0"/>
          </a:p>
        </p:txBody>
      </p:sp>
      <p:graphicFrame>
        <p:nvGraphicFramePr>
          <p:cNvPr id="3" name="Table 2"/>
          <p:cNvGraphicFramePr>
            <a:graphicFrameLocks noGrp="1"/>
          </p:cNvGraphicFramePr>
          <p:nvPr>
            <p:extLst/>
          </p:nvPr>
        </p:nvGraphicFramePr>
        <p:xfrm>
          <a:off x="587441" y="831951"/>
          <a:ext cx="7780343" cy="1280932"/>
        </p:xfrm>
        <a:graphic>
          <a:graphicData uri="http://schemas.openxmlformats.org/drawingml/2006/table">
            <a:tbl>
              <a:tblPr firstRow="1" bandRow="1">
                <a:tableStyleId>{21E4AEA4-8DFA-4A89-87EB-49C32662AFE0}</a:tableStyleId>
              </a:tblPr>
              <a:tblGrid>
                <a:gridCol w="2207429">
                  <a:extLst>
                    <a:ext uri="{9D8B030D-6E8A-4147-A177-3AD203B41FA5}">
                      <a16:colId xmlns:a16="http://schemas.microsoft.com/office/drawing/2014/main" val="20000"/>
                    </a:ext>
                  </a:extLst>
                </a:gridCol>
                <a:gridCol w="2476578">
                  <a:extLst>
                    <a:ext uri="{9D8B030D-6E8A-4147-A177-3AD203B41FA5}">
                      <a16:colId xmlns:a16="http://schemas.microsoft.com/office/drawing/2014/main" val="20001"/>
                    </a:ext>
                  </a:extLst>
                </a:gridCol>
                <a:gridCol w="3096336">
                  <a:extLst>
                    <a:ext uri="{9D8B030D-6E8A-4147-A177-3AD203B41FA5}">
                      <a16:colId xmlns:a16="http://schemas.microsoft.com/office/drawing/2014/main" val="20002"/>
                    </a:ext>
                  </a:extLst>
                </a:gridCol>
              </a:tblGrid>
              <a:tr h="405958">
                <a:tc>
                  <a:txBody>
                    <a:bodyPr/>
                    <a:lstStyle/>
                    <a:p>
                      <a:pPr algn="ctr"/>
                      <a:r>
                        <a:rPr lang="en-US" sz="1100" kern="1200" dirty="0" smtClean="0">
                          <a:solidFill>
                            <a:schemeClr val="bg1"/>
                          </a:solidFill>
                          <a:effectLst/>
                          <a:latin typeface="+mn-lt"/>
                          <a:ea typeface="+mn-ea"/>
                          <a:cs typeface="+mn-cs"/>
                        </a:rPr>
                        <a:t>Routing Engine (MX240,</a:t>
                      </a:r>
                      <a:r>
                        <a:rPr lang="en-US" sz="1100" kern="1200" baseline="0" dirty="0" smtClean="0">
                          <a:solidFill>
                            <a:schemeClr val="bg1"/>
                          </a:solidFill>
                          <a:effectLst/>
                          <a:latin typeface="+mn-lt"/>
                          <a:ea typeface="+mn-ea"/>
                          <a:cs typeface="+mn-cs"/>
                        </a:rPr>
                        <a:t> MX480, MX960)</a:t>
                      </a:r>
                      <a:endParaRPr lang="en-US" sz="1100" kern="1200" dirty="0">
                        <a:solidFill>
                          <a:schemeClr val="bg1"/>
                        </a:solidFill>
                        <a:effectLst/>
                        <a:latin typeface="+mn-lt"/>
                        <a:ea typeface="+mn-ea"/>
                        <a:cs typeface="+mn-cs"/>
                      </a:endParaRPr>
                    </a:p>
                  </a:txBody>
                  <a:tcPr marL="63056" marR="63056" marT="31529" marB="31529"/>
                </a:tc>
                <a:tc>
                  <a:txBody>
                    <a:bodyPr/>
                    <a:lstStyle/>
                    <a:p>
                      <a:pPr algn="ctr"/>
                      <a:r>
                        <a:rPr lang="en-US" sz="1100" kern="1200" dirty="0" smtClean="0">
                          <a:solidFill>
                            <a:schemeClr val="bg1"/>
                          </a:solidFill>
                          <a:effectLst/>
                          <a:latin typeface="+mn-lt"/>
                          <a:ea typeface="+mn-ea"/>
                          <a:cs typeface="+mn-cs"/>
                        </a:rPr>
                        <a:t>First supported 32 bit JUNOS</a:t>
                      </a:r>
                      <a:r>
                        <a:rPr lang="en-US" sz="1100" kern="1200" baseline="0" dirty="0" smtClean="0">
                          <a:solidFill>
                            <a:schemeClr val="bg1"/>
                          </a:solidFill>
                          <a:effectLst/>
                          <a:latin typeface="+mn-lt"/>
                          <a:ea typeface="+mn-ea"/>
                          <a:cs typeface="+mn-cs"/>
                        </a:rPr>
                        <a:t> Release</a:t>
                      </a:r>
                      <a:endParaRPr lang="en-US" sz="1100" kern="1200" dirty="0">
                        <a:solidFill>
                          <a:schemeClr val="bg1"/>
                        </a:solidFill>
                        <a:effectLst/>
                        <a:latin typeface="+mn-lt"/>
                        <a:ea typeface="+mn-ea"/>
                        <a:cs typeface="+mn-cs"/>
                      </a:endParaRPr>
                    </a:p>
                  </a:txBody>
                  <a:tcPr marL="63056" marR="63056" marT="31529" marB="31529"/>
                </a:tc>
                <a:tc>
                  <a:txBody>
                    <a:bodyPr/>
                    <a:lstStyle/>
                    <a:p>
                      <a:pPr algn="ctr"/>
                      <a:r>
                        <a:rPr lang="en-US" sz="1100" kern="1200" dirty="0" smtClean="0">
                          <a:solidFill>
                            <a:schemeClr val="bg1"/>
                          </a:solidFill>
                          <a:effectLst/>
                          <a:latin typeface="+mn-lt"/>
                          <a:ea typeface="+mn-ea"/>
                          <a:cs typeface="+mn-cs"/>
                        </a:rPr>
                        <a:t>First Supported 64 bit JUNOS Release</a:t>
                      </a:r>
                      <a:endParaRPr lang="en-US" sz="1100" kern="1200" dirty="0">
                        <a:solidFill>
                          <a:schemeClr val="bg1"/>
                        </a:solidFill>
                        <a:effectLst/>
                        <a:latin typeface="+mn-lt"/>
                        <a:ea typeface="+mn-ea"/>
                        <a:cs typeface="+mn-cs"/>
                      </a:endParaRPr>
                    </a:p>
                  </a:txBody>
                  <a:tcPr marL="63056" marR="63056" marT="31529" marB="31529"/>
                </a:tc>
                <a:extLst>
                  <a:ext uri="{0D108BD9-81ED-4DB2-BD59-A6C34878D82A}">
                    <a16:rowId xmlns:a16="http://schemas.microsoft.com/office/drawing/2014/main" val="10000"/>
                  </a:ext>
                </a:extLst>
              </a:tr>
              <a:tr h="234508">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a:t>
                      </a:r>
                      <a:r>
                        <a:rPr lang="en-US" sz="11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-1800X4-16G</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11.4R5; 12.1R3</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1"/>
                  </a:ext>
                </a:extLst>
              </a:tr>
              <a:tr h="234508">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RE-S-1800X4-32G</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12.3R4;</a:t>
                      </a:r>
                      <a:r>
                        <a:rPr lang="en-US" sz="11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13.2R1</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12.3R4;</a:t>
                      </a:r>
                      <a:r>
                        <a:rPr lang="en-US" sz="11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13.2R1</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2"/>
                  </a:ext>
                </a:extLst>
              </a:tr>
              <a:tr h="405958">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RE-S-X6-64G (not supported on SCB, SCBE)</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15.1F4</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nvPr>
        </p:nvGraphicFramePr>
        <p:xfrm>
          <a:off x="587441" y="2725465"/>
          <a:ext cx="7780343" cy="469016"/>
        </p:xfrm>
        <a:graphic>
          <a:graphicData uri="http://schemas.openxmlformats.org/drawingml/2006/table">
            <a:tbl>
              <a:tblPr firstRow="1" bandRow="1">
                <a:tableStyleId>{21E4AEA4-8DFA-4A89-87EB-49C32662AFE0}</a:tableStyleId>
              </a:tblPr>
              <a:tblGrid>
                <a:gridCol w="2207429">
                  <a:extLst>
                    <a:ext uri="{9D8B030D-6E8A-4147-A177-3AD203B41FA5}">
                      <a16:colId xmlns:a16="http://schemas.microsoft.com/office/drawing/2014/main" val="20000"/>
                    </a:ext>
                  </a:extLst>
                </a:gridCol>
                <a:gridCol w="2476578">
                  <a:extLst>
                    <a:ext uri="{9D8B030D-6E8A-4147-A177-3AD203B41FA5}">
                      <a16:colId xmlns:a16="http://schemas.microsoft.com/office/drawing/2014/main" val="20001"/>
                    </a:ext>
                  </a:extLst>
                </a:gridCol>
                <a:gridCol w="3096336">
                  <a:extLst>
                    <a:ext uri="{9D8B030D-6E8A-4147-A177-3AD203B41FA5}">
                      <a16:colId xmlns:a16="http://schemas.microsoft.com/office/drawing/2014/main" val="20002"/>
                    </a:ext>
                  </a:extLst>
                </a:gridCol>
              </a:tblGrid>
              <a:tr h="234508">
                <a:tc>
                  <a:txBody>
                    <a:bodyPr/>
                    <a:lstStyle/>
                    <a:p>
                      <a:pPr algn="ctr"/>
                      <a:r>
                        <a:rPr lang="en-US" sz="1100" kern="1200" dirty="0" smtClean="0">
                          <a:solidFill>
                            <a:schemeClr val="bg1"/>
                          </a:solidFill>
                          <a:effectLst/>
                          <a:latin typeface="+mn-lt"/>
                          <a:ea typeface="+mn-ea"/>
                          <a:cs typeface="+mn-cs"/>
                        </a:rPr>
                        <a:t>Routing Engine (MX2010/MX2020)</a:t>
                      </a:r>
                      <a:endParaRPr lang="en-US" sz="1100" kern="1200" dirty="0">
                        <a:solidFill>
                          <a:schemeClr val="bg1"/>
                        </a:solidFill>
                        <a:effectLst/>
                        <a:latin typeface="+mn-lt"/>
                        <a:ea typeface="+mn-ea"/>
                        <a:cs typeface="+mn-cs"/>
                      </a:endParaRPr>
                    </a:p>
                  </a:txBody>
                  <a:tcPr marL="63056" marR="63056" marT="31529" marB="31529"/>
                </a:tc>
                <a:tc>
                  <a:txBody>
                    <a:bodyPr/>
                    <a:lstStyle/>
                    <a:p>
                      <a:pPr algn="ctr"/>
                      <a:r>
                        <a:rPr lang="en-US" sz="1100" kern="1200" dirty="0" smtClean="0">
                          <a:solidFill>
                            <a:schemeClr val="bg1"/>
                          </a:solidFill>
                          <a:effectLst/>
                          <a:latin typeface="+mn-lt"/>
                          <a:ea typeface="+mn-ea"/>
                          <a:cs typeface="+mn-cs"/>
                        </a:rPr>
                        <a:t>First supported 32 bit JUNOS</a:t>
                      </a:r>
                      <a:r>
                        <a:rPr lang="en-US" sz="1100" kern="1200" baseline="0" dirty="0" smtClean="0">
                          <a:solidFill>
                            <a:schemeClr val="bg1"/>
                          </a:solidFill>
                          <a:effectLst/>
                          <a:latin typeface="+mn-lt"/>
                          <a:ea typeface="+mn-ea"/>
                          <a:cs typeface="+mn-cs"/>
                        </a:rPr>
                        <a:t> Release</a:t>
                      </a:r>
                      <a:endParaRPr lang="en-US" sz="1100" kern="1200" dirty="0">
                        <a:solidFill>
                          <a:schemeClr val="bg1"/>
                        </a:solidFill>
                        <a:effectLst/>
                        <a:latin typeface="+mn-lt"/>
                        <a:ea typeface="+mn-ea"/>
                        <a:cs typeface="+mn-cs"/>
                      </a:endParaRPr>
                    </a:p>
                  </a:txBody>
                  <a:tcPr marL="63056" marR="63056" marT="31529" marB="31529"/>
                </a:tc>
                <a:tc>
                  <a:txBody>
                    <a:bodyPr/>
                    <a:lstStyle/>
                    <a:p>
                      <a:pPr algn="ctr"/>
                      <a:r>
                        <a:rPr lang="en-US" sz="1100" kern="1200" dirty="0" smtClean="0">
                          <a:solidFill>
                            <a:schemeClr val="bg1"/>
                          </a:solidFill>
                          <a:effectLst/>
                          <a:latin typeface="+mn-lt"/>
                          <a:ea typeface="+mn-ea"/>
                          <a:cs typeface="+mn-cs"/>
                        </a:rPr>
                        <a:t>First Supported 64 bit JUNOS Release</a:t>
                      </a:r>
                      <a:endParaRPr lang="en-US" sz="1100" kern="1200" dirty="0">
                        <a:solidFill>
                          <a:schemeClr val="bg1"/>
                        </a:solidFill>
                        <a:effectLst/>
                        <a:latin typeface="+mn-lt"/>
                        <a:ea typeface="+mn-ea"/>
                        <a:cs typeface="+mn-cs"/>
                      </a:endParaRPr>
                    </a:p>
                  </a:txBody>
                  <a:tcPr marL="63056" marR="63056" marT="31529" marB="31529"/>
                </a:tc>
                <a:extLst>
                  <a:ext uri="{0D108BD9-81ED-4DB2-BD59-A6C34878D82A}">
                    <a16:rowId xmlns:a16="http://schemas.microsoft.com/office/drawing/2014/main" val="10000"/>
                  </a:ext>
                </a:extLst>
              </a:tr>
              <a:tr h="234508">
                <a:tc>
                  <a:txBody>
                    <a:bodyPr/>
                    <a:lstStyle/>
                    <a:p>
                      <a:pPr marL="0" marR="0" lvl="1" indent="0" algn="ctr" defTabSz="548606"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panose="020F0502020204030204" pitchFamily="34" charset="0"/>
                          <a:ea typeface="+mn-ea"/>
                          <a:cs typeface="+mn-cs"/>
                        </a:rPr>
                        <a:t>REMX2K-X8-64G</a:t>
                      </a:r>
                    </a:p>
                  </a:txBody>
                  <a:tcPr marL="63056" marR="63056" marT="31529" marB="31529"/>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tc>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15.1F5</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6" marR="63056" marT="31529" marB="31529"/>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891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Legal Disclaimer</a:t>
            </a:r>
          </a:p>
        </p:txBody>
      </p:sp>
      <p:sp>
        <p:nvSpPr>
          <p:cNvPr id="11" name="Rectangle 10"/>
          <p:cNvSpPr/>
          <p:nvPr/>
        </p:nvSpPr>
        <p:spPr>
          <a:xfrm>
            <a:off x="3376084" y="1238251"/>
            <a:ext cx="5767916" cy="2143125"/>
          </a:xfrm>
          <a:prstGeom prst="rect">
            <a:avLst/>
          </a:prstGeom>
          <a:solidFill>
            <a:srgbClr val="FFFFFF">
              <a:alpha val="44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lIns="57056" tIns="28527" rIns="57056" bIns="28527" rtlCol="0" anchor="t"/>
          <a:lstStyle/>
          <a:p>
            <a:r>
              <a:rPr lang="en-US" sz="2250">
                <a:solidFill>
                  <a:schemeClr val="accent2"/>
                </a:solidFill>
                <a:latin typeface="Arial" panose="020B0604020202020204" pitchFamily="34" charset="0"/>
                <a:cs typeface="Arial" panose="020B0604020202020204" pitchFamily="34" charset="0"/>
              </a:rPr>
              <a:t>This product roadmap sets forth Juniper Networks’ current intention and is subject to change at any time without notice.  No purchases are contingent upon Juniper Networks delivering any feature or functionality depicted on this roadmap</a:t>
            </a:r>
          </a:p>
        </p:txBody>
      </p:sp>
    </p:spTree>
    <p:extLst>
      <p:ext uri="{BB962C8B-B14F-4D97-AF65-F5344CB8AC3E}">
        <p14:creationId xmlns:p14="http://schemas.microsoft.com/office/powerpoint/2010/main" val="64690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Characterization</a:t>
            </a:r>
            <a:endParaRPr lang="en-US" dirty="0"/>
          </a:p>
        </p:txBody>
      </p:sp>
      <p:sp>
        <p:nvSpPr>
          <p:cNvPr id="3" name="Content Placeholder 2"/>
          <p:cNvSpPr>
            <a:spLocks noGrp="1"/>
          </p:cNvSpPr>
          <p:nvPr>
            <p:ph sz="quarter" idx="11"/>
          </p:nvPr>
        </p:nvSpPr>
        <p:spPr>
          <a:prstGeom prst="rect">
            <a:avLst/>
          </a:prstGeom>
        </p:spPr>
        <p:txBody>
          <a:bodyPr>
            <a:noAutofit/>
          </a:bodyPr>
          <a:lstStyle/>
          <a:p>
            <a:pPr>
              <a:buSzPct val="100000"/>
              <a:buFont typeface="Wingdings" pitchFamily="2" charset="2"/>
              <a:buChar char="Ø"/>
            </a:pPr>
            <a:r>
              <a:rPr lang="en-US" sz="1125" dirty="0">
                <a:latin typeface="Calibri" pitchFamily="34" charset="0"/>
              </a:rPr>
              <a:t> </a:t>
            </a:r>
            <a:r>
              <a:rPr lang="en-US" sz="1250" dirty="0">
                <a:latin typeface="Calibri" pitchFamily="34" charset="0"/>
              </a:rPr>
              <a:t>Bandwidth per PFE is dependent on three factors</a:t>
            </a:r>
          </a:p>
          <a:p>
            <a:pPr lvl="1">
              <a:buSzPct val="100000"/>
              <a:buFont typeface="Wingdings" pitchFamily="2" charset="2"/>
              <a:buChar char="Ø"/>
            </a:pPr>
            <a:r>
              <a:rPr lang="en-US" sz="1250" dirty="0">
                <a:latin typeface="Calibri" pitchFamily="34" charset="0"/>
              </a:rPr>
              <a:t>Memory bandwidth for packet reads and writes</a:t>
            </a:r>
          </a:p>
          <a:p>
            <a:pPr lvl="1">
              <a:buSzPct val="100000"/>
              <a:buFont typeface="Wingdings" pitchFamily="2" charset="2"/>
              <a:buChar char="Ø"/>
            </a:pPr>
            <a:r>
              <a:rPr lang="en-US" sz="1250" dirty="0">
                <a:latin typeface="Calibri" pitchFamily="34" charset="0"/>
              </a:rPr>
              <a:t>The bandwidth to/from the fabric</a:t>
            </a:r>
          </a:p>
          <a:p>
            <a:pPr lvl="1">
              <a:buSzPct val="100000"/>
              <a:buFont typeface="Wingdings" pitchFamily="2" charset="2"/>
              <a:buChar char="Ø"/>
            </a:pPr>
            <a:r>
              <a:rPr lang="en-US" sz="1250" dirty="0">
                <a:latin typeface="Calibri" pitchFamily="34" charset="0"/>
              </a:rPr>
              <a:t>The packets per second processing capacity</a:t>
            </a:r>
          </a:p>
          <a:p>
            <a:pPr>
              <a:buSzPct val="100000"/>
              <a:buFont typeface="Wingdings" pitchFamily="2" charset="2"/>
              <a:buChar char="Ø"/>
            </a:pPr>
            <a:r>
              <a:rPr lang="en-US" sz="1250" dirty="0">
                <a:latin typeface="Calibri" pitchFamily="34" charset="0"/>
              </a:rPr>
              <a:t>Packet read/write memory hard enforces the maximum bandwidth</a:t>
            </a:r>
          </a:p>
          <a:p>
            <a:pPr lvl="1">
              <a:buSzPct val="100000"/>
              <a:buFont typeface="Wingdings" pitchFamily="2" charset="2"/>
              <a:buChar char="Ø"/>
            </a:pPr>
            <a:r>
              <a:rPr lang="en-US" sz="1250" dirty="0">
                <a:latin typeface="Calibri" pitchFamily="34" charset="0"/>
              </a:rPr>
              <a:t>This is based on what the PFE “sees”</a:t>
            </a:r>
          </a:p>
          <a:p>
            <a:pPr>
              <a:buSzPct val="100000"/>
              <a:buFont typeface="Wingdings" pitchFamily="2" charset="2"/>
              <a:buChar char="Ø"/>
            </a:pPr>
            <a:r>
              <a:rPr lang="en-US" sz="1250" dirty="0">
                <a:latin typeface="Calibri" pitchFamily="34" charset="0"/>
              </a:rPr>
              <a:t> Fabric capacity varies for the same PFE</a:t>
            </a:r>
          </a:p>
          <a:p>
            <a:pPr lvl="1">
              <a:buSzPct val="100000"/>
              <a:buFont typeface="Wingdings" pitchFamily="2" charset="2"/>
              <a:buChar char="Ø"/>
            </a:pPr>
            <a:r>
              <a:rPr lang="en-US" sz="1250" dirty="0">
                <a:latin typeface="Calibri" pitchFamily="34" charset="0"/>
              </a:rPr>
              <a:t>Number of PFEs per line card</a:t>
            </a:r>
          </a:p>
          <a:p>
            <a:pPr lvl="1">
              <a:buSzPct val="100000"/>
              <a:buFont typeface="Wingdings" pitchFamily="2" charset="2"/>
              <a:buChar char="Ø"/>
            </a:pPr>
            <a:r>
              <a:rPr lang="en-US" sz="1250" dirty="0">
                <a:latin typeface="Calibri" pitchFamily="34" charset="0"/>
              </a:rPr>
              <a:t>Speed and number of fabric links on the chassis</a:t>
            </a:r>
          </a:p>
          <a:p>
            <a:pPr lvl="1">
              <a:buSzPct val="100000"/>
              <a:buFont typeface="Wingdings" pitchFamily="2" charset="2"/>
              <a:buChar char="Ø"/>
            </a:pPr>
            <a:r>
              <a:rPr lang="en-US" sz="1250" dirty="0">
                <a:latin typeface="Calibri" pitchFamily="34" charset="0"/>
              </a:rPr>
              <a:t>Fabric chip</a:t>
            </a:r>
          </a:p>
          <a:p>
            <a:pPr>
              <a:buSzPct val="100000"/>
              <a:buFont typeface="Wingdings" pitchFamily="2" charset="2"/>
              <a:buChar char="Ø"/>
            </a:pPr>
            <a:r>
              <a:rPr lang="en-US" sz="1250" dirty="0">
                <a:latin typeface="Calibri" pitchFamily="34" charset="0"/>
              </a:rPr>
              <a:t>Bandwidth numbers reported by a Router Tester can vary</a:t>
            </a:r>
          </a:p>
          <a:p>
            <a:pPr lvl="1">
              <a:buSzPct val="100000"/>
              <a:buFont typeface="Wingdings" pitchFamily="2" charset="2"/>
              <a:buChar char="Ø"/>
            </a:pPr>
            <a:r>
              <a:rPr lang="en-US" sz="1250" dirty="0">
                <a:latin typeface="Calibri" pitchFamily="34" charset="0"/>
              </a:rPr>
              <a:t>L3/MPLS bandwidth is reported higher, since L2 encapsulation is removed</a:t>
            </a:r>
          </a:p>
          <a:p>
            <a:pPr lvl="2">
              <a:buSzPct val="100000"/>
              <a:buFont typeface="Wingdings" pitchFamily="2" charset="2"/>
              <a:buChar char="Ø"/>
            </a:pPr>
            <a:r>
              <a:rPr lang="en-US" sz="1125" dirty="0">
                <a:latin typeface="Calibri" pitchFamily="34" charset="0"/>
              </a:rPr>
              <a:t>L3/MPLS is “simpler”</a:t>
            </a:r>
          </a:p>
          <a:p>
            <a:pPr lvl="1">
              <a:buSzPct val="100000"/>
              <a:buFont typeface="Wingdings" pitchFamily="2" charset="2"/>
              <a:buChar char="Ø"/>
            </a:pPr>
            <a:r>
              <a:rPr lang="en-US" sz="1250" dirty="0">
                <a:latin typeface="Calibri" pitchFamily="34" charset="0"/>
              </a:rPr>
              <a:t>VPLS and L2 bridging/switching carries a higher burden</a:t>
            </a:r>
          </a:p>
          <a:p>
            <a:pPr lvl="2">
              <a:buSzPct val="100000"/>
              <a:buFont typeface="Wingdings" pitchFamily="2" charset="2"/>
              <a:buChar char="Ø"/>
            </a:pPr>
            <a:r>
              <a:rPr lang="en-US" sz="1125" dirty="0">
                <a:latin typeface="Calibri" pitchFamily="34" charset="0"/>
              </a:rPr>
              <a:t>L2 encapsulation is carried through the PFE and the fabric</a:t>
            </a:r>
          </a:p>
          <a:p>
            <a:pPr lvl="2">
              <a:buSzPct val="100000"/>
              <a:buFont typeface="Wingdings" pitchFamily="2" charset="2"/>
              <a:buChar char="Ø"/>
            </a:pPr>
            <a:r>
              <a:rPr lang="en-US" sz="1125" dirty="0">
                <a:latin typeface="Calibri" pitchFamily="34" charset="0"/>
              </a:rPr>
              <a:t>PPS for L2/VPLS is typically lower </a:t>
            </a:r>
          </a:p>
          <a:p>
            <a:pPr lvl="1">
              <a:buSzPct val="100000"/>
              <a:buFont typeface="Wingdings" pitchFamily="2" charset="2"/>
              <a:buChar char="Ø"/>
            </a:pPr>
            <a:endParaRPr lang="en-US" sz="1125" dirty="0"/>
          </a:p>
        </p:txBody>
      </p:sp>
    </p:spTree>
    <p:extLst>
      <p:ext uri="{BB962C8B-B14F-4D97-AF65-F5344CB8AC3E}">
        <p14:creationId xmlns:p14="http://schemas.microsoft.com/office/powerpoint/2010/main" val="294518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675044"/>
          </a:xfrm>
        </p:spPr>
        <p:txBody>
          <a:bodyPr/>
          <a:lstStyle/>
          <a:p>
            <a:r>
              <a:rPr lang="en-US" dirty="0" smtClean="0"/>
              <a:t>Fabric Planes</a:t>
            </a:r>
            <a:endParaRPr lang="en-US" dirty="0"/>
          </a:p>
        </p:txBody>
      </p:sp>
      <p:graphicFrame>
        <p:nvGraphicFramePr>
          <p:cNvPr id="3" name="Table 2"/>
          <p:cNvGraphicFramePr>
            <a:graphicFrameLocks noGrp="1"/>
          </p:cNvGraphicFramePr>
          <p:nvPr>
            <p:extLst/>
          </p:nvPr>
        </p:nvGraphicFramePr>
        <p:xfrm>
          <a:off x="455085" y="970378"/>
          <a:ext cx="4454318" cy="1581629"/>
        </p:xfrm>
        <a:graphic>
          <a:graphicData uri="http://schemas.openxmlformats.org/drawingml/2006/table">
            <a:tbl>
              <a:tblPr firstRow="1" bandRow="1">
                <a:tableStyleId>{21E4AEA4-8DFA-4A89-87EB-49C32662AFE0}</a:tableStyleId>
              </a:tblPr>
              <a:tblGrid>
                <a:gridCol w="900748">
                  <a:extLst>
                    <a:ext uri="{9D8B030D-6E8A-4147-A177-3AD203B41FA5}">
                      <a16:colId xmlns:a16="http://schemas.microsoft.com/office/drawing/2014/main" val="20000"/>
                    </a:ext>
                  </a:extLst>
                </a:gridCol>
                <a:gridCol w="799148">
                  <a:extLst>
                    <a:ext uri="{9D8B030D-6E8A-4147-A177-3AD203B41FA5}">
                      <a16:colId xmlns:a16="http://schemas.microsoft.com/office/drawing/2014/main" val="20001"/>
                    </a:ext>
                  </a:extLst>
                </a:gridCol>
                <a:gridCol w="1148612">
                  <a:extLst>
                    <a:ext uri="{9D8B030D-6E8A-4147-A177-3AD203B41FA5}">
                      <a16:colId xmlns:a16="http://schemas.microsoft.com/office/drawing/2014/main" val="20002"/>
                    </a:ext>
                  </a:extLst>
                </a:gridCol>
                <a:gridCol w="1605810">
                  <a:extLst>
                    <a:ext uri="{9D8B030D-6E8A-4147-A177-3AD203B41FA5}">
                      <a16:colId xmlns:a16="http://schemas.microsoft.com/office/drawing/2014/main" val="2968692769"/>
                    </a:ext>
                  </a:extLst>
                </a:gridCol>
              </a:tblGrid>
              <a:tr h="328734">
                <a:tc>
                  <a:txBody>
                    <a:bodyPr/>
                    <a:lstStyle/>
                    <a:p>
                      <a:pPr algn="ctr"/>
                      <a:r>
                        <a:rPr lang="en-US" sz="1100" dirty="0" smtClean="0">
                          <a:latin typeface="Calibri" pitchFamily="34" charset="0"/>
                          <a:cs typeface="Calibri" pitchFamily="34" charset="0"/>
                        </a:rPr>
                        <a:t>Chassis</a:t>
                      </a:r>
                      <a:r>
                        <a:rPr lang="en-US" sz="1100" baseline="0" dirty="0" smtClean="0">
                          <a:latin typeface="Calibri" pitchFamily="34" charset="0"/>
                          <a:cs typeface="Calibri" pitchFamily="34" charset="0"/>
                        </a:rPr>
                        <a:t> Type</a:t>
                      </a:r>
                      <a:endParaRPr lang="en-US" sz="1100" dirty="0">
                        <a:latin typeface="Calibri" pitchFamily="34" charset="0"/>
                        <a:cs typeface="Calibri" pitchFamily="34" charset="0"/>
                      </a:endParaRPr>
                    </a:p>
                  </a:txBody>
                  <a:tcPr marL="68580" marR="68580" marT="34290" marB="34290" anchor="ctr"/>
                </a:tc>
                <a:tc>
                  <a:txBody>
                    <a:bodyPr/>
                    <a:lstStyle/>
                    <a:p>
                      <a:pPr algn="ctr"/>
                      <a:r>
                        <a:rPr lang="en-US" sz="1100" dirty="0" smtClean="0">
                          <a:latin typeface="Calibri" pitchFamily="34" charset="0"/>
                          <a:cs typeface="Calibri" pitchFamily="34" charset="0"/>
                        </a:rPr>
                        <a:t># of planes</a:t>
                      </a:r>
                      <a:endParaRPr lang="en-US" sz="1100" dirty="0">
                        <a:latin typeface="Calibri" pitchFamily="34" charset="0"/>
                        <a:cs typeface="Calibri" pitchFamily="34" charset="0"/>
                      </a:endParaRPr>
                    </a:p>
                  </a:txBody>
                  <a:tcPr marL="68580" marR="68580" marT="34290" marB="34290" anchor="ctr"/>
                </a:tc>
                <a:tc>
                  <a:txBody>
                    <a:bodyPr/>
                    <a:lstStyle/>
                    <a:p>
                      <a:pPr algn="ctr"/>
                      <a:r>
                        <a:rPr lang="en-US" sz="1100" dirty="0" smtClean="0">
                          <a:latin typeface="Calibri" pitchFamily="34" charset="0"/>
                          <a:cs typeface="Calibri" pitchFamily="34" charset="0"/>
                        </a:rPr>
                        <a:t># of Fabric</a:t>
                      </a:r>
                      <a:r>
                        <a:rPr lang="en-US" sz="1100" baseline="0" dirty="0" smtClean="0">
                          <a:latin typeface="Calibri" pitchFamily="34" charset="0"/>
                          <a:cs typeface="Calibri" pitchFamily="34" charset="0"/>
                        </a:rPr>
                        <a:t> cards</a:t>
                      </a:r>
                      <a:endParaRPr lang="en-US" sz="1100" dirty="0">
                        <a:latin typeface="Calibri" pitchFamily="34" charset="0"/>
                        <a:cs typeface="Calibri" pitchFamily="34" charset="0"/>
                      </a:endParaRPr>
                    </a:p>
                  </a:txBody>
                  <a:tcPr marL="68580" marR="68580" marT="34290" marB="34290" anchor="ctr"/>
                </a:tc>
                <a:tc>
                  <a:txBody>
                    <a:bodyPr/>
                    <a:lstStyle/>
                    <a:p>
                      <a:pPr algn="ctr"/>
                      <a:r>
                        <a:rPr lang="en-US" sz="1100" dirty="0" smtClean="0">
                          <a:latin typeface="Calibri" pitchFamily="34" charset="0"/>
                          <a:cs typeface="Calibri" pitchFamily="34" charset="0"/>
                        </a:rPr>
                        <a:t># of</a:t>
                      </a:r>
                      <a:r>
                        <a:rPr lang="en-US" sz="1100" baseline="0" dirty="0" smtClean="0">
                          <a:latin typeface="Calibri" pitchFamily="34" charset="0"/>
                          <a:cs typeface="Calibri" pitchFamily="34" charset="0"/>
                        </a:rPr>
                        <a:t> planes/fabric</a:t>
                      </a:r>
                      <a:endParaRPr lang="en-US" sz="1100" dirty="0">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0"/>
                  </a:ext>
                </a:extLst>
              </a:tr>
              <a:tr h="338934">
                <a:tc>
                  <a:txBody>
                    <a:bodyPr/>
                    <a:lstStyle/>
                    <a:p>
                      <a:pPr algn="ctr"/>
                      <a:r>
                        <a:rPr lang="en-US" sz="1100" b="0" u="none" dirty="0" smtClean="0">
                          <a:solidFill>
                            <a:srgbClr val="000000"/>
                          </a:solidFill>
                          <a:latin typeface="Calibri" pitchFamily="34" charset="0"/>
                          <a:cs typeface="Calibri" pitchFamily="34" charset="0"/>
                        </a:rPr>
                        <a:t>MX960</a:t>
                      </a:r>
                      <a:endParaRPr lang="en-US" sz="1100" b="0" u="none"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b="0" u="none" dirty="0" smtClean="0">
                          <a:solidFill>
                            <a:srgbClr val="000000"/>
                          </a:solidFill>
                          <a:latin typeface="Calibri" pitchFamily="34" charset="0"/>
                          <a:cs typeface="Calibri" pitchFamily="34" charset="0"/>
                        </a:rPr>
                        <a:t>6</a:t>
                      </a:r>
                      <a:r>
                        <a:rPr lang="en-US" sz="1100" b="0" u="none" baseline="0" dirty="0" smtClean="0">
                          <a:solidFill>
                            <a:srgbClr val="000000"/>
                          </a:solidFill>
                          <a:latin typeface="Calibri" pitchFamily="34" charset="0"/>
                          <a:cs typeface="Calibri" pitchFamily="34" charset="0"/>
                        </a:rPr>
                        <a:t> planes</a:t>
                      </a:r>
                      <a:endParaRPr lang="en-US" sz="1100" b="0" u="none"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b="0" u="none" dirty="0" smtClean="0">
                          <a:solidFill>
                            <a:srgbClr val="000000"/>
                          </a:solidFill>
                          <a:latin typeface="Calibri" pitchFamily="34" charset="0"/>
                          <a:cs typeface="Calibri" pitchFamily="34" charset="0"/>
                        </a:rPr>
                        <a:t>3</a:t>
                      </a:r>
                      <a:endParaRPr lang="en-US" sz="1100" b="0" u="none"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b="0" u="none" dirty="0" smtClean="0">
                          <a:solidFill>
                            <a:srgbClr val="000000"/>
                          </a:solidFill>
                          <a:latin typeface="Calibri" pitchFamily="34" charset="0"/>
                          <a:cs typeface="Calibri" pitchFamily="34" charset="0"/>
                        </a:rPr>
                        <a:t>2</a:t>
                      </a:r>
                      <a:endParaRPr lang="en-US" sz="1100" b="0" u="none" dirty="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1"/>
                  </a:ext>
                </a:extLst>
              </a:tr>
              <a:tr h="3684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u="none" dirty="0" smtClean="0">
                          <a:solidFill>
                            <a:srgbClr val="000000"/>
                          </a:solidFill>
                          <a:latin typeface="Calibri" pitchFamily="34" charset="0"/>
                          <a:cs typeface="Calibri" pitchFamily="34" charset="0"/>
                        </a:rPr>
                        <a:t>MX480</a:t>
                      </a:r>
                      <a:endParaRPr lang="en-US" sz="1100" b="0" u="none"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b="0" u="none" dirty="0" smtClean="0">
                          <a:solidFill>
                            <a:srgbClr val="000000"/>
                          </a:solidFill>
                          <a:latin typeface="Calibri" pitchFamily="34" charset="0"/>
                          <a:cs typeface="Calibri" pitchFamily="34" charset="0"/>
                        </a:rPr>
                        <a:t>8 planes</a:t>
                      </a:r>
                      <a:endParaRPr lang="en-US" sz="1100" b="0" u="none"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b="0" u="none" dirty="0" smtClean="0">
                          <a:solidFill>
                            <a:srgbClr val="000000"/>
                          </a:solidFill>
                          <a:latin typeface="Calibri" pitchFamily="34" charset="0"/>
                          <a:cs typeface="Calibri" pitchFamily="34" charset="0"/>
                        </a:rPr>
                        <a:t>2</a:t>
                      </a:r>
                      <a:endParaRPr lang="en-US" sz="1100" b="0" u="none"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b="0" u="none" dirty="0" smtClean="0">
                          <a:solidFill>
                            <a:srgbClr val="000000"/>
                          </a:solidFill>
                          <a:latin typeface="Calibri" pitchFamily="34" charset="0"/>
                          <a:cs typeface="Calibri" pitchFamily="34" charset="0"/>
                        </a:rPr>
                        <a:t>4</a:t>
                      </a:r>
                      <a:endParaRPr lang="en-US" sz="1100" b="0" u="none" dirty="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2"/>
                  </a:ext>
                </a:extLst>
              </a:tr>
              <a:tr h="545538">
                <a:tc>
                  <a:txBody>
                    <a:bodyPr/>
                    <a:lstStyle/>
                    <a:p>
                      <a:pPr algn="ctr"/>
                      <a:r>
                        <a:rPr lang="en-US" sz="1100" b="0" u="none" dirty="0" smtClean="0">
                          <a:solidFill>
                            <a:srgbClr val="000000"/>
                          </a:solidFill>
                          <a:latin typeface="Calibri" pitchFamily="34" charset="0"/>
                          <a:cs typeface="Calibri" pitchFamily="34" charset="0"/>
                        </a:rPr>
                        <a:t>MX240 </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u="none" dirty="0" smtClean="0">
                          <a:solidFill>
                            <a:srgbClr val="000000"/>
                          </a:solidFill>
                          <a:latin typeface="Calibri" pitchFamily="34" charset="0"/>
                          <a:cs typeface="Calibri" pitchFamily="34" charset="0"/>
                        </a:rPr>
                        <a:t>8 planes</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u="none" dirty="0" smtClean="0">
                          <a:solidFill>
                            <a:srgbClr val="000000"/>
                          </a:solidFill>
                          <a:latin typeface="Calibri" pitchFamily="34" charset="0"/>
                          <a:cs typeface="Calibri" pitchFamily="34" charset="0"/>
                        </a:rPr>
                        <a:t>2</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u="none" dirty="0" smtClean="0">
                          <a:solidFill>
                            <a:srgbClr val="000000"/>
                          </a:solidFill>
                          <a:latin typeface="Calibri" pitchFamily="34" charset="0"/>
                          <a:cs typeface="Calibri" pitchFamily="34" charset="0"/>
                        </a:rPr>
                        <a:t>4</a:t>
                      </a:r>
                    </a:p>
                  </a:txBody>
                  <a:tcPr marL="68580" marR="68580" marT="34290" marB="3429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2222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675044"/>
          </a:xfrm>
        </p:spPr>
        <p:txBody>
          <a:bodyPr/>
          <a:lstStyle/>
          <a:p>
            <a:r>
              <a:rPr lang="en-US" dirty="0" smtClean="0"/>
              <a:t>MX960 Line-card Fabric </a:t>
            </a:r>
            <a:r>
              <a:rPr lang="en-US" dirty="0" err="1" smtClean="0"/>
              <a:t>Midplane</a:t>
            </a:r>
            <a:r>
              <a:rPr lang="en-US" dirty="0" smtClean="0"/>
              <a:t> </a:t>
            </a:r>
            <a:r>
              <a:rPr lang="en-US" dirty="0"/>
              <a:t>B</a:t>
            </a:r>
            <a:r>
              <a:rPr lang="en-US" dirty="0" smtClean="0"/>
              <a:t>andwidth</a:t>
            </a:r>
            <a:endParaRPr lang="en-US" dirty="0"/>
          </a:p>
        </p:txBody>
      </p:sp>
      <p:graphicFrame>
        <p:nvGraphicFramePr>
          <p:cNvPr id="3" name="Table 2"/>
          <p:cNvGraphicFramePr>
            <a:graphicFrameLocks noGrp="1"/>
          </p:cNvGraphicFramePr>
          <p:nvPr>
            <p:extLst/>
          </p:nvPr>
        </p:nvGraphicFramePr>
        <p:xfrm>
          <a:off x="455085" y="712682"/>
          <a:ext cx="8229601" cy="3628342"/>
        </p:xfrm>
        <a:graphic>
          <a:graphicData uri="http://schemas.openxmlformats.org/drawingml/2006/table">
            <a:tbl>
              <a:tblPr firstRow="1" bandRow="1">
                <a:tableStyleId>{21E4AEA4-8DFA-4A89-87EB-49C32662AFE0}</a:tableStyleId>
              </a:tblPr>
              <a:tblGrid>
                <a:gridCol w="1301416">
                  <a:extLst>
                    <a:ext uri="{9D8B030D-6E8A-4147-A177-3AD203B41FA5}">
                      <a16:colId xmlns:a16="http://schemas.microsoft.com/office/drawing/2014/main" val="20000"/>
                    </a:ext>
                  </a:extLst>
                </a:gridCol>
                <a:gridCol w="929898">
                  <a:extLst>
                    <a:ext uri="{9D8B030D-6E8A-4147-A177-3AD203B41FA5}">
                      <a16:colId xmlns:a16="http://schemas.microsoft.com/office/drawing/2014/main" val="20001"/>
                    </a:ext>
                  </a:extLst>
                </a:gridCol>
                <a:gridCol w="881466">
                  <a:extLst>
                    <a:ext uri="{9D8B030D-6E8A-4147-A177-3AD203B41FA5}">
                      <a16:colId xmlns:a16="http://schemas.microsoft.com/office/drawing/2014/main" val="20002"/>
                    </a:ext>
                  </a:extLst>
                </a:gridCol>
                <a:gridCol w="881466">
                  <a:extLst>
                    <a:ext uri="{9D8B030D-6E8A-4147-A177-3AD203B41FA5}">
                      <a16:colId xmlns:a16="http://schemas.microsoft.com/office/drawing/2014/main" val="20003"/>
                    </a:ext>
                  </a:extLst>
                </a:gridCol>
                <a:gridCol w="842720">
                  <a:extLst>
                    <a:ext uri="{9D8B030D-6E8A-4147-A177-3AD203B41FA5}">
                      <a16:colId xmlns:a16="http://schemas.microsoft.com/office/drawing/2014/main" val="20004"/>
                    </a:ext>
                  </a:extLst>
                </a:gridCol>
                <a:gridCol w="929898">
                  <a:extLst>
                    <a:ext uri="{9D8B030D-6E8A-4147-A177-3AD203B41FA5}">
                      <a16:colId xmlns:a16="http://schemas.microsoft.com/office/drawing/2014/main" val="20005"/>
                    </a:ext>
                  </a:extLst>
                </a:gridCol>
                <a:gridCol w="842721">
                  <a:extLst>
                    <a:ext uri="{9D8B030D-6E8A-4147-A177-3AD203B41FA5}">
                      <a16:colId xmlns:a16="http://schemas.microsoft.com/office/drawing/2014/main" val="20006"/>
                    </a:ext>
                  </a:extLst>
                </a:gridCol>
                <a:gridCol w="813661">
                  <a:extLst>
                    <a:ext uri="{9D8B030D-6E8A-4147-A177-3AD203B41FA5}">
                      <a16:colId xmlns:a16="http://schemas.microsoft.com/office/drawing/2014/main" val="20007"/>
                    </a:ext>
                  </a:extLst>
                </a:gridCol>
                <a:gridCol w="806355">
                  <a:extLst>
                    <a:ext uri="{9D8B030D-6E8A-4147-A177-3AD203B41FA5}">
                      <a16:colId xmlns:a16="http://schemas.microsoft.com/office/drawing/2014/main" val="20008"/>
                    </a:ext>
                  </a:extLst>
                </a:gridCol>
              </a:tblGrid>
              <a:tr h="418146">
                <a:tc>
                  <a:txBody>
                    <a:bodyPr/>
                    <a:lstStyle/>
                    <a:p>
                      <a:pPr algn="ctr"/>
                      <a:r>
                        <a:rPr lang="en-US" sz="900" dirty="0" smtClean="0"/>
                        <a:t>Per Slot Bandwidth</a:t>
                      </a:r>
                      <a:r>
                        <a:rPr lang="en-US" sz="900" baseline="0" dirty="0" smtClean="0"/>
                        <a:t> in </a:t>
                      </a:r>
                      <a:r>
                        <a:rPr lang="en-US" sz="900" baseline="0" dirty="0" err="1" smtClean="0"/>
                        <a:t>Gbps</a:t>
                      </a:r>
                      <a:endParaRPr lang="en-US" sz="900" dirty="0">
                        <a:latin typeface="Calibri" pitchFamily="34" charset="0"/>
                        <a:cs typeface="Calibri" pitchFamily="34" charset="0"/>
                      </a:endParaRPr>
                    </a:p>
                  </a:txBody>
                  <a:tcPr marL="68580" marR="68580" marT="34290" marB="34290" anchor="ctr"/>
                </a:tc>
                <a:tc>
                  <a:txBody>
                    <a:bodyPr/>
                    <a:lstStyle/>
                    <a:p>
                      <a:pPr algn="ctr"/>
                      <a:r>
                        <a:rPr lang="en-US" sz="900" dirty="0" smtClean="0"/>
                        <a:t>2007</a:t>
                      </a:r>
                      <a:endParaRPr lang="en-US" sz="900" dirty="0">
                        <a:latin typeface="Calibri" pitchFamily="34" charset="0"/>
                        <a:cs typeface="Calibri" pitchFamily="34" charset="0"/>
                      </a:endParaRPr>
                    </a:p>
                  </a:txBody>
                  <a:tcPr marL="68580" marR="68580" marT="34290" marB="34290" anchor="ctr"/>
                </a:tc>
                <a:tc>
                  <a:txBody>
                    <a:bodyPr/>
                    <a:lstStyle/>
                    <a:p>
                      <a:pPr algn="ctr"/>
                      <a:r>
                        <a:rPr lang="en-US" sz="900" dirty="0" smtClean="0"/>
                        <a:t>2009</a:t>
                      </a:r>
                      <a:endParaRPr lang="en-US" sz="900" dirty="0">
                        <a:latin typeface="Calibri" pitchFamily="34" charset="0"/>
                        <a:cs typeface="Calibri" pitchFamily="34" charset="0"/>
                      </a:endParaRPr>
                    </a:p>
                  </a:txBody>
                  <a:tcPr marL="68580" marR="68580" marT="34290" marB="34290" anchor="ctr"/>
                </a:tc>
                <a:tc>
                  <a:txBody>
                    <a:bodyPr/>
                    <a:lstStyle/>
                    <a:p>
                      <a:pPr algn="ctr"/>
                      <a:r>
                        <a:rPr lang="en-US" sz="900" dirty="0" smtClean="0"/>
                        <a:t>2011</a:t>
                      </a:r>
                      <a:endParaRPr lang="en-US" sz="900" dirty="0">
                        <a:latin typeface="Calibri" pitchFamily="34" charset="0"/>
                        <a:cs typeface="Calibri" pitchFamily="34" charset="0"/>
                      </a:endParaRPr>
                    </a:p>
                  </a:txBody>
                  <a:tcPr marL="68580" marR="68580" marT="34290" marB="34290" anchor="ctr"/>
                </a:tc>
                <a:tc>
                  <a:txBody>
                    <a:bodyPr/>
                    <a:lstStyle/>
                    <a:p>
                      <a:pPr algn="ctr"/>
                      <a:r>
                        <a:rPr lang="en-US" sz="900" dirty="0" smtClean="0"/>
                        <a:t>2012</a:t>
                      </a:r>
                      <a:endParaRPr lang="en-US" sz="900" dirty="0">
                        <a:latin typeface="Calibri" pitchFamily="34" charset="0"/>
                        <a:cs typeface="Calibri" pitchFamily="34" charset="0"/>
                      </a:endParaRPr>
                    </a:p>
                  </a:txBody>
                  <a:tcPr marL="68580" marR="68580" marT="34290" marB="34290" anchor="ctr"/>
                </a:tc>
                <a:tc>
                  <a:txBody>
                    <a:bodyPr/>
                    <a:lstStyle/>
                    <a:p>
                      <a:pPr algn="ctr"/>
                      <a:r>
                        <a:rPr lang="en-US" sz="900" dirty="0" smtClean="0"/>
                        <a:t>2013</a:t>
                      </a:r>
                      <a:endParaRPr lang="en-US" sz="900" dirty="0">
                        <a:latin typeface="Calibri" pitchFamily="34" charset="0"/>
                        <a:cs typeface="Calibri" pitchFamily="34" charset="0"/>
                      </a:endParaRPr>
                    </a:p>
                  </a:txBody>
                  <a:tcPr marL="68580" marR="68580" marT="34290" marB="34290" anchor="ctr"/>
                </a:tc>
                <a:tc>
                  <a:txBody>
                    <a:bodyPr/>
                    <a:lstStyle/>
                    <a:p>
                      <a:pPr algn="ctr"/>
                      <a:r>
                        <a:rPr lang="en-US" sz="900" dirty="0" smtClean="0"/>
                        <a:t>2013</a:t>
                      </a:r>
                      <a:endParaRPr lang="en-US" sz="900" dirty="0" smtClean="0">
                        <a:latin typeface="Calibri" pitchFamily="34" charset="0"/>
                        <a:cs typeface="Calibri" pitchFamily="34" charset="0"/>
                      </a:endParaRPr>
                    </a:p>
                  </a:txBody>
                  <a:tcPr marL="68580" marR="68580" marT="34290" marB="34290" anchor="ctr"/>
                </a:tc>
                <a:tc>
                  <a:txBody>
                    <a:bodyPr/>
                    <a:lstStyle/>
                    <a:p>
                      <a:pPr algn="ctr"/>
                      <a:r>
                        <a:rPr lang="en-US" sz="900" dirty="0" smtClean="0"/>
                        <a:t>2015</a:t>
                      </a:r>
                      <a:endParaRPr lang="en-US" sz="900" dirty="0">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2018</a:t>
                      </a:r>
                      <a:endParaRPr lang="en-US" sz="900" dirty="0" smtClean="0">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0"/>
                  </a:ext>
                </a:extLst>
              </a:tr>
              <a:tr h="431120">
                <a:tc>
                  <a:txBody>
                    <a:bodyPr/>
                    <a:lstStyle/>
                    <a:p>
                      <a:pPr algn="ctr"/>
                      <a:r>
                        <a:rPr lang="en-US" sz="900" dirty="0" smtClean="0">
                          <a:solidFill>
                            <a:srgbClr val="000000"/>
                          </a:solidFill>
                        </a:rPr>
                        <a:t>Line</a:t>
                      </a:r>
                      <a:r>
                        <a:rPr lang="en-US" sz="900" baseline="0" dirty="0" smtClean="0">
                          <a:solidFill>
                            <a:srgbClr val="000000"/>
                          </a:solidFill>
                        </a:rPr>
                        <a:t> Rate Bandwidth</a:t>
                      </a:r>
                      <a:r>
                        <a:rPr lang="en-US" sz="900" u="sng" baseline="30000" dirty="0" smtClean="0">
                          <a:solidFill>
                            <a:srgbClr val="000000"/>
                          </a:solidFill>
                        </a:rPr>
                        <a:t>1</a:t>
                      </a:r>
                      <a:endParaRPr lang="en-US" sz="9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40G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160G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160G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160G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260G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260G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480G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1500G</a:t>
                      </a:r>
                      <a:endParaRPr lang="en-US" sz="900" dirty="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1"/>
                  </a:ext>
                </a:extLst>
              </a:tr>
              <a:tr h="468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Fabric </a:t>
                      </a:r>
                      <a:r>
                        <a:rPr lang="en-US" sz="900" baseline="0" dirty="0" smtClean="0">
                          <a:solidFill>
                            <a:srgbClr val="000000"/>
                          </a:solidFill>
                        </a:rPr>
                        <a:t>Bandwidth</a:t>
                      </a:r>
                      <a:endParaRPr lang="en-US" sz="900" u="sng" dirty="0" smtClean="0">
                        <a:solidFill>
                          <a:srgbClr val="000000"/>
                        </a:solidFill>
                      </a:endParaRPr>
                    </a:p>
                    <a:p>
                      <a:pPr algn="ctr"/>
                      <a:r>
                        <a:rPr lang="en-US" sz="900" baseline="0" dirty="0" smtClean="0">
                          <a:solidFill>
                            <a:srgbClr val="000000"/>
                          </a:solidFill>
                        </a:rPr>
                        <a:t> Redundant </a:t>
                      </a:r>
                    </a:p>
                    <a:p>
                      <a:pPr algn="ctr"/>
                      <a:r>
                        <a:rPr lang="en-US" sz="900" baseline="0" dirty="0" smtClean="0">
                          <a:solidFill>
                            <a:srgbClr val="000000"/>
                          </a:solidFill>
                        </a:rPr>
                        <a:t>[Non-Redundant]</a:t>
                      </a:r>
                      <a:endParaRPr lang="en-US" sz="9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80[120]</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80[120]</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160[240]</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160[240]</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160[240]</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1000[1500]</a:t>
                      </a:r>
                      <a:endParaRPr lang="en-US" sz="900" b="1" u="sng" dirty="0" smtClean="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2"/>
                  </a:ext>
                </a:extLst>
              </a:tr>
              <a:tr h="693918">
                <a:tc>
                  <a:txBody>
                    <a:bodyPr/>
                    <a:lstStyle/>
                    <a:p>
                      <a:pPr algn="ctr"/>
                      <a:r>
                        <a:rPr lang="en-US" sz="900" dirty="0" smtClean="0">
                          <a:solidFill>
                            <a:srgbClr val="000000"/>
                          </a:solidFill>
                        </a:rPr>
                        <a:t>PREMIUM2</a:t>
                      </a:r>
                    </a:p>
                    <a:p>
                      <a:pPr algn="ctr"/>
                      <a:r>
                        <a:rPr lang="en-US" sz="900" dirty="0" err="1" smtClean="0">
                          <a:solidFill>
                            <a:srgbClr val="000000"/>
                          </a:solidFill>
                        </a:rPr>
                        <a:t>Midplane</a:t>
                      </a:r>
                      <a:r>
                        <a:rPr lang="en-US" sz="900" dirty="0" smtClean="0">
                          <a:solidFill>
                            <a:srgbClr val="000000"/>
                          </a:solidFill>
                        </a:rPr>
                        <a:t>  Bandwidth</a:t>
                      </a:r>
                      <a:r>
                        <a:rPr lang="en-US" sz="900" baseline="0" dirty="0" smtClean="0">
                          <a:solidFill>
                            <a:srgbClr val="000000"/>
                          </a:solidFill>
                        </a:rPr>
                        <a:t> Redundant </a:t>
                      </a:r>
                    </a:p>
                    <a:p>
                      <a:pPr algn="ctr"/>
                      <a:r>
                        <a:rPr lang="en-US" sz="900" baseline="0" dirty="0" smtClean="0">
                          <a:solidFill>
                            <a:srgbClr val="000000"/>
                          </a:solidFill>
                        </a:rPr>
                        <a:t>[Non-Redundant]</a:t>
                      </a:r>
                      <a:endParaRPr lang="en-US" sz="900" b="1"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640[1000]</a:t>
                      </a:r>
                      <a:endParaRPr lang="en-US" sz="900" b="1" u="sng" dirty="0" smtClean="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3"/>
                  </a:ext>
                </a:extLst>
              </a:tr>
              <a:tr h="693918">
                <a:tc>
                  <a:txBody>
                    <a:bodyPr/>
                    <a:lstStyle/>
                    <a:p>
                      <a:pPr algn="ctr"/>
                      <a:r>
                        <a:rPr lang="en-US" sz="900" dirty="0" smtClean="0">
                          <a:solidFill>
                            <a:srgbClr val="000000"/>
                          </a:solidFill>
                        </a:rPr>
                        <a:t>PREMIUM3</a:t>
                      </a:r>
                    </a:p>
                    <a:p>
                      <a:pPr algn="ctr"/>
                      <a:r>
                        <a:rPr lang="en-US" sz="900" dirty="0" err="1" smtClean="0">
                          <a:solidFill>
                            <a:srgbClr val="000000"/>
                          </a:solidFill>
                        </a:rPr>
                        <a:t>Midplane</a:t>
                      </a:r>
                      <a:r>
                        <a:rPr lang="en-US" sz="900" dirty="0" smtClean="0">
                          <a:solidFill>
                            <a:srgbClr val="000000"/>
                          </a:solidFill>
                        </a:rPr>
                        <a:t>  Bandwidth</a:t>
                      </a:r>
                      <a:r>
                        <a:rPr lang="en-US" sz="900" baseline="0" dirty="0" smtClean="0">
                          <a:solidFill>
                            <a:srgbClr val="000000"/>
                          </a:solidFill>
                        </a:rPr>
                        <a:t> Redundant </a:t>
                      </a:r>
                    </a:p>
                    <a:p>
                      <a:pPr algn="ctr"/>
                      <a:r>
                        <a:rPr lang="en-US" sz="900" baseline="0" dirty="0" smtClean="0">
                          <a:solidFill>
                            <a:srgbClr val="000000"/>
                          </a:solidFill>
                        </a:rPr>
                        <a:t>[Non-Redundant]</a:t>
                      </a:r>
                      <a:endParaRPr lang="en-US" sz="900" b="1"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340[480]</a:t>
                      </a:r>
                      <a:r>
                        <a:rPr lang="en-US" sz="900" u="sng" baseline="30000" dirty="0" smtClean="0">
                          <a:solidFill>
                            <a:srgbClr val="000000"/>
                          </a:solidFill>
                        </a:rPr>
                        <a:t> </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1000[1500]</a:t>
                      </a:r>
                      <a:endParaRPr lang="en-US" sz="900" b="1" u="sng" dirty="0" smtClean="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4"/>
                  </a:ext>
                </a:extLst>
              </a:tr>
              <a:tr h="468630">
                <a:tc>
                  <a:txBody>
                    <a:bodyPr/>
                    <a:lstStyle/>
                    <a:p>
                      <a:pPr algn="ctr"/>
                      <a:r>
                        <a:rPr lang="en-US" sz="900" dirty="0" smtClean="0">
                          <a:solidFill>
                            <a:srgbClr val="000000"/>
                          </a:solidFill>
                        </a:rPr>
                        <a:t>What’s New</a:t>
                      </a:r>
                      <a:endParaRPr lang="en-US" sz="9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DPC</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16x10</a:t>
                      </a:r>
                      <a:r>
                        <a:rPr lang="en-US" sz="900" baseline="0" dirty="0" smtClean="0">
                          <a:solidFill>
                            <a:srgbClr val="000000"/>
                          </a:solidFill>
                        </a:rPr>
                        <a:t> MPC</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SCBE</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u="none" baseline="0" dirty="0" smtClean="0">
                          <a:solidFill>
                            <a:srgbClr val="000000"/>
                          </a:solidFill>
                        </a:rPr>
                        <a:t>Enhanced Midplane Connector</a:t>
                      </a:r>
                      <a:r>
                        <a:rPr lang="en-US" sz="900" u="sng" baseline="30000" dirty="0" smtClean="0">
                          <a:solidFill>
                            <a:srgbClr val="000000"/>
                          </a:solidFill>
                        </a:rPr>
                        <a:t>2</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MPC4E</a:t>
                      </a:r>
                      <a:endParaRPr lang="en-US" sz="900"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SCBE2</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MPC7E</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SCBE3</a:t>
                      </a:r>
                      <a:r>
                        <a:rPr lang="en-US" sz="900" baseline="0" dirty="0" smtClean="0">
                          <a:solidFill>
                            <a:srgbClr val="000000"/>
                          </a:solidFill>
                        </a:rPr>
                        <a:t> and </a:t>
                      </a:r>
                      <a:r>
                        <a:rPr lang="en-US" sz="900" dirty="0" smtClean="0">
                          <a:solidFill>
                            <a:srgbClr val="000000"/>
                          </a:solidFill>
                        </a:rPr>
                        <a:t>MPC10E</a:t>
                      </a:r>
                      <a:endParaRPr lang="en-US" sz="900" dirty="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5"/>
                  </a:ext>
                </a:extLst>
              </a:tr>
              <a:tr h="431120">
                <a:tc>
                  <a:txBody>
                    <a:bodyPr/>
                    <a:lstStyle/>
                    <a:p>
                      <a:pPr algn="ctr"/>
                      <a:r>
                        <a:rPr lang="en-US" sz="900" dirty="0" smtClean="0">
                          <a:solidFill>
                            <a:srgbClr val="000000"/>
                          </a:solidFill>
                        </a:rPr>
                        <a:t>Usable Full-Duplex</a:t>
                      </a:r>
                      <a:r>
                        <a:rPr lang="en-US" sz="900" baseline="0" dirty="0" smtClean="0">
                          <a:solidFill>
                            <a:srgbClr val="000000"/>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aseline="0" dirty="0" smtClean="0">
                          <a:solidFill>
                            <a:srgbClr val="000000"/>
                          </a:solidFill>
                        </a:rPr>
                        <a:t>L</a:t>
                      </a:r>
                      <a:r>
                        <a:rPr lang="en-US" sz="900" dirty="0" smtClean="0">
                          <a:solidFill>
                            <a:srgbClr val="000000"/>
                          </a:solidFill>
                        </a:rPr>
                        <a:t>ine</a:t>
                      </a:r>
                      <a:r>
                        <a:rPr lang="en-US" sz="900" baseline="0" dirty="0" smtClean="0">
                          <a:solidFill>
                            <a:srgbClr val="000000"/>
                          </a:solidFill>
                        </a:rPr>
                        <a:t>-rate Bandwidth </a:t>
                      </a:r>
                      <a:r>
                        <a:rPr lang="en-US" sz="900" u="sng" baseline="30000" dirty="0" smtClean="0">
                          <a:solidFill>
                            <a:srgbClr val="000000"/>
                          </a:solidFill>
                        </a:rPr>
                        <a:t>2</a:t>
                      </a:r>
                      <a:endParaRPr lang="en-US" sz="900" b="1" u="sng"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40G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120G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160G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160G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240G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260G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900" dirty="0" smtClean="0">
                          <a:solidFill>
                            <a:srgbClr val="000000"/>
                          </a:solidFill>
                        </a:rPr>
                        <a:t>480G</a:t>
                      </a:r>
                      <a:endParaRPr lang="en-US" sz="900" dirty="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1500G</a:t>
                      </a:r>
                      <a:endParaRPr lang="en-US" sz="900" dirty="0" smtClean="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6"/>
                  </a:ext>
                </a:extLst>
              </a:tr>
            </a:tbl>
          </a:graphicData>
        </a:graphic>
      </p:graphicFrame>
      <p:sp>
        <p:nvSpPr>
          <p:cNvPr id="4" name="TextBox 3"/>
          <p:cNvSpPr txBox="1"/>
          <p:nvPr/>
        </p:nvSpPr>
        <p:spPr>
          <a:xfrm>
            <a:off x="545298" y="4338418"/>
            <a:ext cx="5625258" cy="577081"/>
          </a:xfrm>
          <a:prstGeom prst="rect">
            <a:avLst/>
          </a:prstGeom>
          <a:noFill/>
        </p:spPr>
        <p:txBody>
          <a:bodyPr wrap="none" rtlCol="0">
            <a:spAutoFit/>
          </a:bodyPr>
          <a:lstStyle/>
          <a:p>
            <a:r>
              <a:rPr lang="en-US" sz="1050" u="sng" dirty="0">
                <a:latin typeface="Calibri" pitchFamily="34" charset="0"/>
                <a:cs typeface="Calibri" pitchFamily="34" charset="0"/>
              </a:rPr>
              <a:t>Notes:</a:t>
            </a:r>
          </a:p>
          <a:p>
            <a:pPr marL="257175" indent="-257175">
              <a:buAutoNum type="arabicPeriod"/>
            </a:pPr>
            <a:r>
              <a:rPr lang="en-US" sz="1050" dirty="0">
                <a:latin typeface="Calibri" pitchFamily="34" charset="0"/>
                <a:cs typeface="Calibri" pitchFamily="34" charset="0"/>
              </a:rPr>
              <a:t>Line-rate capacity supported for each line-card slot; equally divided among the number of PFEs</a:t>
            </a:r>
          </a:p>
          <a:p>
            <a:pPr marL="257175" indent="-257175">
              <a:buAutoNum type="arabicPeriod"/>
            </a:pPr>
            <a:r>
              <a:rPr lang="en-US" sz="1050" dirty="0">
                <a:latin typeface="Calibri" pitchFamily="34" charset="0"/>
                <a:cs typeface="Calibri" pitchFamily="34" charset="0"/>
              </a:rPr>
              <a:t>Usable bandwidth is MIN(Line card BW, Fabric Capacity, </a:t>
            </a:r>
            <a:r>
              <a:rPr lang="en-US" sz="1050" dirty="0" err="1">
                <a:latin typeface="Calibri" pitchFamily="34" charset="0"/>
                <a:cs typeface="Calibri" pitchFamily="34" charset="0"/>
              </a:rPr>
              <a:t>Midplane</a:t>
            </a:r>
            <a:r>
              <a:rPr lang="en-US" sz="1050" dirty="0">
                <a:latin typeface="Calibri" pitchFamily="34" charset="0"/>
                <a:cs typeface="Calibri" pitchFamily="34" charset="0"/>
              </a:rPr>
              <a:t>)</a:t>
            </a:r>
          </a:p>
        </p:txBody>
      </p:sp>
    </p:spTree>
    <p:extLst>
      <p:ext uri="{BB962C8B-B14F-4D97-AF65-F5344CB8AC3E}">
        <p14:creationId xmlns:p14="http://schemas.microsoft.com/office/powerpoint/2010/main" val="144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818602"/>
          </a:xfrm>
        </p:spPr>
        <p:txBody>
          <a:bodyPr/>
          <a:lstStyle/>
          <a:p>
            <a:r>
              <a:rPr lang="en-US" dirty="0" smtClean="0"/>
              <a:t>MX2K Line-card Fabric </a:t>
            </a:r>
            <a:r>
              <a:rPr lang="en-US" dirty="0" err="1"/>
              <a:t>M</a:t>
            </a:r>
            <a:r>
              <a:rPr lang="en-US" dirty="0" err="1" smtClean="0"/>
              <a:t>idplane</a:t>
            </a:r>
            <a:r>
              <a:rPr lang="en-US" dirty="0" smtClean="0"/>
              <a:t> </a:t>
            </a:r>
            <a:r>
              <a:rPr lang="en-US" dirty="0"/>
              <a:t>B</a:t>
            </a:r>
            <a:r>
              <a:rPr lang="en-US" dirty="0" smtClean="0"/>
              <a:t>andwidth</a:t>
            </a:r>
            <a:endParaRPr lang="en-US" dirty="0"/>
          </a:p>
        </p:txBody>
      </p:sp>
      <p:graphicFrame>
        <p:nvGraphicFramePr>
          <p:cNvPr id="3" name="Table 2"/>
          <p:cNvGraphicFramePr>
            <a:graphicFrameLocks noGrp="1"/>
          </p:cNvGraphicFramePr>
          <p:nvPr>
            <p:extLst/>
          </p:nvPr>
        </p:nvGraphicFramePr>
        <p:xfrm>
          <a:off x="381002" y="938326"/>
          <a:ext cx="8297333" cy="3453760"/>
        </p:xfrm>
        <a:graphic>
          <a:graphicData uri="http://schemas.openxmlformats.org/drawingml/2006/table">
            <a:tbl>
              <a:tblPr firstRow="1" bandRow="1">
                <a:tableStyleId>{21E4AEA4-8DFA-4A89-87EB-49C32662AFE0}</a:tableStyleId>
              </a:tblPr>
              <a:tblGrid>
                <a:gridCol w="1811934">
                  <a:extLst>
                    <a:ext uri="{9D8B030D-6E8A-4147-A177-3AD203B41FA5}">
                      <a16:colId xmlns:a16="http://schemas.microsoft.com/office/drawing/2014/main" val="20000"/>
                    </a:ext>
                  </a:extLst>
                </a:gridCol>
                <a:gridCol w="1226370">
                  <a:extLst>
                    <a:ext uri="{9D8B030D-6E8A-4147-A177-3AD203B41FA5}">
                      <a16:colId xmlns:a16="http://schemas.microsoft.com/office/drawing/2014/main" val="20001"/>
                    </a:ext>
                  </a:extLst>
                </a:gridCol>
                <a:gridCol w="1204273">
                  <a:extLst>
                    <a:ext uri="{9D8B030D-6E8A-4147-A177-3AD203B41FA5}">
                      <a16:colId xmlns:a16="http://schemas.microsoft.com/office/drawing/2014/main" val="20002"/>
                    </a:ext>
                  </a:extLst>
                </a:gridCol>
                <a:gridCol w="1314758">
                  <a:extLst>
                    <a:ext uri="{9D8B030D-6E8A-4147-A177-3AD203B41FA5}">
                      <a16:colId xmlns:a16="http://schemas.microsoft.com/office/drawing/2014/main" val="20003"/>
                    </a:ext>
                  </a:extLst>
                </a:gridCol>
                <a:gridCol w="1259516">
                  <a:extLst>
                    <a:ext uri="{9D8B030D-6E8A-4147-A177-3AD203B41FA5}">
                      <a16:colId xmlns:a16="http://schemas.microsoft.com/office/drawing/2014/main" val="20004"/>
                    </a:ext>
                  </a:extLst>
                </a:gridCol>
                <a:gridCol w="1480482">
                  <a:extLst>
                    <a:ext uri="{9D8B030D-6E8A-4147-A177-3AD203B41FA5}">
                      <a16:colId xmlns:a16="http://schemas.microsoft.com/office/drawing/2014/main" val="20005"/>
                    </a:ext>
                  </a:extLst>
                </a:gridCol>
              </a:tblGrid>
              <a:tr h="558524">
                <a:tc>
                  <a:txBody>
                    <a:bodyPr/>
                    <a:lstStyle/>
                    <a:p>
                      <a:pPr algn="ctr"/>
                      <a:endParaRPr lang="en-US" sz="1100" dirty="0">
                        <a:latin typeface="Calibri" pitchFamily="34" charset="0"/>
                        <a:cs typeface="Calibri" pitchFamily="34" charset="0"/>
                      </a:endParaRPr>
                    </a:p>
                  </a:txBody>
                  <a:tcPr marL="68580" marR="68580" marT="34290" marB="34290" anchor="ctr"/>
                </a:tc>
                <a:tc>
                  <a:txBody>
                    <a:bodyPr/>
                    <a:lstStyle/>
                    <a:p>
                      <a:pPr algn="ctr"/>
                      <a:r>
                        <a:rPr lang="en-US" sz="1100" dirty="0" smtClean="0"/>
                        <a:t>2012</a:t>
                      </a:r>
                      <a:endParaRPr lang="en-US" sz="1100" dirty="0">
                        <a:latin typeface="Calibri" pitchFamily="34" charset="0"/>
                        <a:cs typeface="Calibri" pitchFamily="34" charset="0"/>
                      </a:endParaRPr>
                    </a:p>
                  </a:txBody>
                  <a:tcPr marL="68580" marR="68580" marT="34290" marB="34290" anchor="ctr"/>
                </a:tc>
                <a:tc>
                  <a:txBody>
                    <a:bodyPr/>
                    <a:lstStyle/>
                    <a:p>
                      <a:pPr algn="ctr"/>
                      <a:r>
                        <a:rPr lang="en-US" sz="1100" dirty="0" smtClean="0"/>
                        <a:t>2013</a:t>
                      </a:r>
                      <a:endParaRPr lang="en-US" sz="1100" dirty="0">
                        <a:latin typeface="Calibri" pitchFamily="34" charset="0"/>
                        <a:cs typeface="Calibri" pitchFamily="34" charset="0"/>
                      </a:endParaRPr>
                    </a:p>
                  </a:txBody>
                  <a:tcPr marL="68580" marR="68580" marT="34290" marB="34290" anchor="ctr"/>
                </a:tc>
                <a:tc>
                  <a:txBody>
                    <a:bodyPr/>
                    <a:lstStyle/>
                    <a:p>
                      <a:pPr algn="ctr"/>
                      <a:r>
                        <a:rPr lang="en-US" sz="1100" dirty="0" smtClean="0"/>
                        <a:t>2016</a:t>
                      </a:r>
                      <a:endParaRPr lang="en-US" sz="1100" dirty="0">
                        <a:latin typeface="Calibri" pitchFamily="34" charset="0"/>
                        <a:cs typeface="Calibri" pitchFamily="34" charset="0"/>
                      </a:endParaRPr>
                    </a:p>
                  </a:txBody>
                  <a:tcPr marL="68580" marR="68580" marT="34290" marB="34290" anchor="ctr"/>
                </a:tc>
                <a:tc>
                  <a:txBody>
                    <a:bodyPr/>
                    <a:lstStyle/>
                    <a:p>
                      <a:pPr algn="ctr"/>
                      <a:r>
                        <a:rPr lang="en-US" sz="1100" dirty="0" smtClean="0"/>
                        <a:t>2016</a:t>
                      </a:r>
                      <a:endParaRPr lang="en-US" sz="1100" dirty="0">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2017/2018</a:t>
                      </a:r>
                      <a:endParaRPr lang="en-US" sz="1100" dirty="0" smtClean="0">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0"/>
                  </a:ext>
                </a:extLst>
              </a:tr>
              <a:tr h="558524">
                <a:tc>
                  <a:txBody>
                    <a:bodyPr/>
                    <a:lstStyle/>
                    <a:p>
                      <a:pPr algn="ctr"/>
                      <a:r>
                        <a:rPr lang="en-US" sz="1100" dirty="0" smtClean="0">
                          <a:solidFill>
                            <a:srgbClr val="000000"/>
                          </a:solidFill>
                        </a:rPr>
                        <a:t>Line Card Line</a:t>
                      </a:r>
                      <a:r>
                        <a:rPr lang="en-US" sz="1100" baseline="0" dirty="0" smtClean="0">
                          <a:solidFill>
                            <a:srgbClr val="000000"/>
                          </a:solidFill>
                        </a:rPr>
                        <a:t> Rate BW</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260G</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480G</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1.6T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1.6T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4.0T</a:t>
                      </a:r>
                      <a:endParaRPr lang="en-US" sz="1100" dirty="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1"/>
                  </a:ext>
                </a:extLst>
              </a:tr>
              <a:tr h="6611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Fabric </a:t>
                      </a:r>
                      <a:r>
                        <a:rPr lang="en-US" sz="1100" baseline="0" dirty="0" smtClean="0">
                          <a:solidFill>
                            <a:srgbClr val="000000"/>
                          </a:solidFill>
                        </a:rPr>
                        <a:t>– BW per LC</a:t>
                      </a:r>
                      <a:endParaRPr lang="en-US" sz="1100" u="sng" dirty="0" smtClean="0">
                        <a:solidFill>
                          <a:srgbClr val="000000"/>
                        </a:solidFill>
                      </a:endParaRPr>
                    </a:p>
                    <a:p>
                      <a:pPr algn="ctr"/>
                      <a:r>
                        <a:rPr lang="en-US" sz="1100" baseline="0" dirty="0" smtClean="0">
                          <a:solidFill>
                            <a:srgbClr val="000000"/>
                          </a:solidFill>
                        </a:rPr>
                        <a:t> Redundant</a:t>
                      </a:r>
                    </a:p>
                    <a:p>
                      <a:pPr algn="ctr"/>
                      <a:r>
                        <a:rPr lang="en-US" sz="1100" baseline="0" dirty="0" smtClean="0">
                          <a:solidFill>
                            <a:srgbClr val="000000"/>
                          </a:solidFill>
                        </a:rPr>
                        <a:t>[Non-Redundant]</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700[800]</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700[800]</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1.7T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1.7T[2.0T]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3.5T[4.0T]</a:t>
                      </a:r>
                      <a:endParaRPr lang="en-US" sz="1100" dirty="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2"/>
                  </a:ext>
                </a:extLst>
              </a:tr>
              <a:tr h="558524">
                <a:tc>
                  <a:txBody>
                    <a:bodyPr/>
                    <a:lstStyle/>
                    <a:p>
                      <a:pPr algn="ctr"/>
                      <a:r>
                        <a:rPr lang="en-US" sz="1100" dirty="0" smtClean="0">
                          <a:solidFill>
                            <a:srgbClr val="000000"/>
                          </a:solidFill>
                        </a:rPr>
                        <a:t>Midplane</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1.1T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1.1T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2.4T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2.4T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4.8T</a:t>
                      </a:r>
                      <a:endParaRPr lang="en-US" sz="1100" dirty="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3"/>
                  </a:ext>
                </a:extLst>
              </a:tr>
              <a:tr h="558524">
                <a:tc>
                  <a:txBody>
                    <a:bodyPr/>
                    <a:lstStyle/>
                    <a:p>
                      <a:pPr algn="ctr"/>
                      <a:r>
                        <a:rPr lang="en-US" sz="1100" dirty="0" smtClean="0">
                          <a:solidFill>
                            <a:srgbClr val="000000"/>
                          </a:solidFill>
                        </a:rPr>
                        <a:t>What’s New</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MPC4E</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MPC6E</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SFB2</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MPC9E</a:t>
                      </a:r>
                      <a:endParaRPr lang="en-US" sz="1100"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MPC11E</a:t>
                      </a:r>
                      <a:endParaRPr lang="en-US" sz="1100" dirty="0" smtClean="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4"/>
                  </a:ext>
                </a:extLst>
              </a:tr>
              <a:tr h="558524">
                <a:tc>
                  <a:txBody>
                    <a:bodyPr/>
                    <a:lstStyle/>
                    <a:p>
                      <a:pPr algn="ctr"/>
                      <a:r>
                        <a:rPr lang="en-US" sz="1100" dirty="0" smtClean="0">
                          <a:solidFill>
                            <a:srgbClr val="000000"/>
                          </a:solidFill>
                        </a:rPr>
                        <a:t>Usable full-duplex</a:t>
                      </a:r>
                      <a:r>
                        <a:rPr lang="en-US" sz="1100" baseline="0" dirty="0" smtClean="0">
                          <a:solidFill>
                            <a:srgbClr val="000000"/>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solidFill>
                            <a:srgbClr val="000000"/>
                          </a:solidFill>
                        </a:rPr>
                        <a:t>L</a:t>
                      </a:r>
                      <a:r>
                        <a:rPr lang="en-US" sz="1100" dirty="0" smtClean="0">
                          <a:solidFill>
                            <a:srgbClr val="000000"/>
                          </a:solidFill>
                        </a:rPr>
                        <a:t>ine</a:t>
                      </a:r>
                      <a:r>
                        <a:rPr lang="en-US" sz="1100" baseline="0" dirty="0" smtClean="0">
                          <a:solidFill>
                            <a:srgbClr val="000000"/>
                          </a:solidFill>
                        </a:rPr>
                        <a:t>-rate slot BW</a:t>
                      </a:r>
                      <a:endParaRPr lang="en-US" sz="1100" b="1" u="sng"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260G</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480G</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1.6T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1.6T</a:t>
                      </a:r>
                      <a:endParaRPr lang="en-US" sz="1100"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4.0T</a:t>
                      </a:r>
                      <a:endParaRPr lang="en-US" sz="1100" dirty="0">
                        <a:solidFill>
                          <a:srgbClr val="000000"/>
                        </a:solidFill>
                        <a:latin typeface="Calibri" pitchFamily="34" charset="0"/>
                        <a:cs typeface="Calibri" pitchFamily="34" charset="0"/>
                      </a:endParaRPr>
                    </a:p>
                  </a:txBody>
                  <a:tcPr marL="68580" marR="68580" marT="3429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84117543"/>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 Fabric Bandwidth </a:t>
            </a:r>
            <a:r>
              <a:rPr lang="en-US" dirty="0"/>
              <a:t>S</a:t>
            </a:r>
            <a:r>
              <a:rPr lang="en-US" dirty="0" smtClean="0"/>
              <a:t>ummary (with SCB)</a:t>
            </a:r>
            <a:endParaRPr lang="en-US" dirty="0"/>
          </a:p>
        </p:txBody>
      </p:sp>
      <p:graphicFrame>
        <p:nvGraphicFramePr>
          <p:cNvPr id="4" name="Table 3"/>
          <p:cNvGraphicFramePr>
            <a:graphicFrameLocks noGrp="1"/>
          </p:cNvGraphicFramePr>
          <p:nvPr>
            <p:extLst/>
          </p:nvPr>
        </p:nvGraphicFramePr>
        <p:xfrm>
          <a:off x="1701748" y="1398790"/>
          <a:ext cx="5380264" cy="1913473"/>
        </p:xfrm>
        <a:graphic>
          <a:graphicData uri="http://schemas.openxmlformats.org/drawingml/2006/table">
            <a:tbl>
              <a:tblPr firstRow="1" bandRow="1">
                <a:tableStyleId>{21E4AEA4-8DFA-4A89-87EB-49C32662AFE0}</a:tableStyleId>
              </a:tblPr>
              <a:tblGrid>
                <a:gridCol w="839678">
                  <a:extLst>
                    <a:ext uri="{9D8B030D-6E8A-4147-A177-3AD203B41FA5}">
                      <a16:colId xmlns:a16="http://schemas.microsoft.com/office/drawing/2014/main" val="20000"/>
                    </a:ext>
                  </a:extLst>
                </a:gridCol>
                <a:gridCol w="1821051">
                  <a:extLst>
                    <a:ext uri="{9D8B030D-6E8A-4147-A177-3AD203B41FA5}">
                      <a16:colId xmlns:a16="http://schemas.microsoft.com/office/drawing/2014/main" val="20001"/>
                    </a:ext>
                  </a:extLst>
                </a:gridCol>
                <a:gridCol w="726483">
                  <a:extLst>
                    <a:ext uri="{9D8B030D-6E8A-4147-A177-3AD203B41FA5}">
                      <a16:colId xmlns:a16="http://schemas.microsoft.com/office/drawing/2014/main" val="20002"/>
                    </a:ext>
                  </a:extLst>
                </a:gridCol>
                <a:gridCol w="668364">
                  <a:extLst>
                    <a:ext uri="{9D8B030D-6E8A-4147-A177-3AD203B41FA5}">
                      <a16:colId xmlns:a16="http://schemas.microsoft.com/office/drawing/2014/main" val="20003"/>
                    </a:ext>
                  </a:extLst>
                </a:gridCol>
                <a:gridCol w="697424">
                  <a:extLst>
                    <a:ext uri="{9D8B030D-6E8A-4147-A177-3AD203B41FA5}">
                      <a16:colId xmlns:a16="http://schemas.microsoft.com/office/drawing/2014/main" val="20004"/>
                    </a:ext>
                  </a:extLst>
                </a:gridCol>
                <a:gridCol w="627264">
                  <a:extLst>
                    <a:ext uri="{9D8B030D-6E8A-4147-A177-3AD203B41FA5}">
                      <a16:colId xmlns:a16="http://schemas.microsoft.com/office/drawing/2014/main" val="20005"/>
                    </a:ext>
                  </a:extLst>
                </a:gridCol>
              </a:tblGrid>
              <a:tr h="25884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sng" dirty="0" smtClean="0"/>
                        <a:t>Fabric</a:t>
                      </a:r>
                      <a:r>
                        <a:rPr lang="en-US" sz="1100" dirty="0" smtClean="0"/>
                        <a:t> Bandwidth </a:t>
                      </a:r>
                      <a:r>
                        <a:rPr lang="en-US" sz="1100" u="sng" dirty="0" smtClean="0"/>
                        <a:t>per PFE</a:t>
                      </a:r>
                      <a:r>
                        <a:rPr lang="en-US" sz="1100" dirty="0" smtClean="0"/>
                        <a:t>: </a:t>
                      </a:r>
                      <a:r>
                        <a:rPr lang="en-US" sz="1100" u="sng" dirty="0" smtClean="0"/>
                        <a:t>SCB</a:t>
                      </a:r>
                      <a:endParaRPr lang="en-US" sz="1100" b="1" u="sng" dirty="0" smtClean="0">
                        <a:solidFill>
                          <a:schemeClr val="bg1"/>
                        </a:solidFill>
                        <a:latin typeface="Calibri" pitchFamily="34" charset="0"/>
                      </a:endParaRPr>
                    </a:p>
                  </a:txBody>
                  <a:tcPr marL="68580" marR="68580" marT="34290" marB="34290" anchor="ct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sng" dirty="0" smtClean="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6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75771">
                <a:tc>
                  <a:txBody>
                    <a:bodyPr/>
                    <a:lstStyle/>
                    <a:p>
                      <a:pPr algn="ctr"/>
                      <a:r>
                        <a:rPr lang="en-US" sz="1100" dirty="0" smtClean="0">
                          <a:solidFill>
                            <a:srgbClr val="000000"/>
                          </a:solidFill>
                        </a:rPr>
                        <a:t>MPC</a:t>
                      </a: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gridSpan="2">
                  <a:txBody>
                    <a:bodyPr/>
                    <a:lstStyle/>
                    <a:p>
                      <a:pPr algn="ctr"/>
                      <a:r>
                        <a:rPr lang="en-US" sz="1100" dirty="0" smtClean="0">
                          <a:solidFill>
                            <a:srgbClr val="000000"/>
                          </a:solidFill>
                        </a:rPr>
                        <a:t>MX960</a:t>
                      </a: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100" dirty="0" smtClean="0">
                          <a:solidFill>
                            <a:srgbClr val="000000"/>
                          </a:solidFill>
                        </a:rPr>
                        <a:t>MX480/MX240</a:t>
                      </a: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5771">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#of</a:t>
                      </a:r>
                      <a:r>
                        <a:rPr lang="en-US" sz="1100" baseline="0" dirty="0" smtClean="0">
                          <a:solidFill>
                            <a:srgbClr val="000000"/>
                          </a:solidFill>
                        </a:rPr>
                        <a:t> SCBs</a:t>
                      </a:r>
                      <a:r>
                        <a:rPr lang="en-US" sz="1100" baseline="0" dirty="0">
                          <a:solidFill>
                            <a:srgbClr val="000000"/>
                          </a:solidFill>
                        </a:rPr>
                        <a:t> </a:t>
                      </a:r>
                      <a:endParaRPr lang="en-US" sz="1100" dirty="0" smtClean="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3</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2"/>
                  </a:ext>
                </a:extLst>
              </a:tr>
              <a:tr h="275771">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 of PFEs/BW</a:t>
                      </a:r>
                      <a:r>
                        <a:rPr lang="en-US" sz="1100" baseline="0" dirty="0" smtClean="0">
                          <a:solidFill>
                            <a:srgbClr val="000000"/>
                          </a:solidFill>
                        </a:rPr>
                        <a:t> per PFE)</a:t>
                      </a: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3"/>
                  </a:ext>
                </a:extLst>
              </a:tr>
              <a:tr h="275771">
                <a:tc>
                  <a:txBody>
                    <a:bodyPr/>
                    <a:lstStyle/>
                    <a:p>
                      <a:pPr algn="ctr"/>
                      <a:r>
                        <a:rPr lang="en-US" sz="1100" dirty="0" smtClean="0">
                          <a:solidFill>
                            <a:srgbClr val="000000"/>
                          </a:solidFill>
                        </a:rPr>
                        <a:t>MPC1E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(1/40G)</a:t>
                      </a:r>
                      <a:endParaRPr lang="en-US" sz="1100" dirty="0" smtClean="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4"/>
                  </a:ext>
                </a:extLst>
              </a:tr>
              <a:tr h="275771">
                <a:tc>
                  <a:txBody>
                    <a:bodyPr/>
                    <a:lstStyle/>
                    <a:p>
                      <a:pPr algn="ctr"/>
                      <a:r>
                        <a:rPr lang="en-US" sz="1100" dirty="0" smtClean="0">
                          <a:solidFill>
                            <a:srgbClr val="000000"/>
                          </a:solidFill>
                        </a:rPr>
                        <a:t>MPC2E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5"/>
                  </a:ext>
                </a:extLst>
              </a:tr>
              <a:tr h="275771">
                <a:tc>
                  <a:txBody>
                    <a:bodyPr/>
                    <a:lstStyle/>
                    <a:p>
                      <a:pPr algn="ctr"/>
                      <a:r>
                        <a:rPr lang="en-US" sz="1100" dirty="0" smtClean="0">
                          <a:solidFill>
                            <a:srgbClr val="000000"/>
                          </a:solidFill>
                        </a:rPr>
                        <a:t>16x10GE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6"/>
                  </a:ext>
                </a:extLst>
              </a:tr>
            </a:tbl>
          </a:graphicData>
        </a:graphic>
      </p:graphicFrame>
      <p:sp>
        <p:nvSpPr>
          <p:cNvPr id="5" name="TextBox 4"/>
          <p:cNvSpPr txBox="1"/>
          <p:nvPr/>
        </p:nvSpPr>
        <p:spPr>
          <a:xfrm>
            <a:off x="1701748" y="4717587"/>
            <a:ext cx="5197257" cy="276999"/>
          </a:xfrm>
          <a:prstGeom prst="rect">
            <a:avLst/>
          </a:prstGeom>
          <a:noFill/>
        </p:spPr>
        <p:txBody>
          <a:bodyPr wrap="none" rtlCol="0">
            <a:spAutoFit/>
          </a:bodyPr>
          <a:lstStyle/>
          <a:p>
            <a:r>
              <a:rPr lang="en-US" sz="1200" dirty="0">
                <a:latin typeface="Calibri" pitchFamily="34" charset="0"/>
                <a:cs typeface="Calibri" pitchFamily="34" charset="0"/>
              </a:rPr>
              <a:t>MPC1: 1 PFE, MPC2: 2PFEs, 16x10GE MPC: 4 PFEs, MPC3E: 1PFE, MPC4E: 2 PFEs</a:t>
            </a:r>
          </a:p>
        </p:txBody>
      </p:sp>
      <p:sp>
        <p:nvSpPr>
          <p:cNvPr id="3" name="Right Arrow 2"/>
          <p:cNvSpPr/>
          <p:nvPr/>
        </p:nvSpPr>
        <p:spPr>
          <a:xfrm>
            <a:off x="3777712" y="1995407"/>
            <a:ext cx="193729" cy="16027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
        <p:nvSpPr>
          <p:cNvPr id="7" name="Down Arrow 6"/>
          <p:cNvSpPr/>
          <p:nvPr/>
        </p:nvSpPr>
        <p:spPr>
          <a:xfrm>
            <a:off x="4184542" y="2286000"/>
            <a:ext cx="158073" cy="16593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Tree>
    <p:extLst>
      <p:ext uri="{BB962C8B-B14F-4D97-AF65-F5344CB8AC3E}">
        <p14:creationId xmlns:p14="http://schemas.microsoft.com/office/powerpoint/2010/main" val="341780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 Fabric bandwidth summary (with SCB</a:t>
            </a:r>
            <a:r>
              <a:rPr lang="en-US" u="sng" dirty="0" smtClean="0"/>
              <a:t>E</a:t>
            </a:r>
            <a:r>
              <a:rPr lang="en-US" dirty="0" smtClean="0"/>
              <a:t>)</a:t>
            </a:r>
            <a:endParaRPr lang="en-US" dirty="0"/>
          </a:p>
        </p:txBody>
      </p:sp>
      <p:graphicFrame>
        <p:nvGraphicFramePr>
          <p:cNvPr id="4" name="Table 3"/>
          <p:cNvGraphicFramePr>
            <a:graphicFrameLocks noGrp="1"/>
          </p:cNvGraphicFramePr>
          <p:nvPr>
            <p:extLst/>
          </p:nvPr>
        </p:nvGraphicFramePr>
        <p:xfrm>
          <a:off x="1094568" y="1029378"/>
          <a:ext cx="6567407" cy="2721969"/>
        </p:xfrm>
        <a:graphic>
          <a:graphicData uri="http://schemas.openxmlformats.org/drawingml/2006/table">
            <a:tbl>
              <a:tblPr firstRow="1" bandRow="1">
                <a:tableStyleId>{21E4AEA4-8DFA-4A89-87EB-49C32662AFE0}</a:tableStyleId>
              </a:tblPr>
              <a:tblGrid>
                <a:gridCol w="1024951">
                  <a:extLst>
                    <a:ext uri="{9D8B030D-6E8A-4147-A177-3AD203B41FA5}">
                      <a16:colId xmlns:a16="http://schemas.microsoft.com/office/drawing/2014/main" val="20000"/>
                    </a:ext>
                  </a:extLst>
                </a:gridCol>
                <a:gridCol w="2222862">
                  <a:extLst>
                    <a:ext uri="{9D8B030D-6E8A-4147-A177-3AD203B41FA5}">
                      <a16:colId xmlns:a16="http://schemas.microsoft.com/office/drawing/2014/main" val="20001"/>
                    </a:ext>
                  </a:extLst>
                </a:gridCol>
                <a:gridCol w="886780">
                  <a:extLst>
                    <a:ext uri="{9D8B030D-6E8A-4147-A177-3AD203B41FA5}">
                      <a16:colId xmlns:a16="http://schemas.microsoft.com/office/drawing/2014/main" val="20002"/>
                    </a:ext>
                  </a:extLst>
                </a:gridCol>
                <a:gridCol w="815838">
                  <a:extLst>
                    <a:ext uri="{9D8B030D-6E8A-4147-A177-3AD203B41FA5}">
                      <a16:colId xmlns:a16="http://schemas.microsoft.com/office/drawing/2014/main" val="20003"/>
                    </a:ext>
                  </a:extLst>
                </a:gridCol>
                <a:gridCol w="851308">
                  <a:extLst>
                    <a:ext uri="{9D8B030D-6E8A-4147-A177-3AD203B41FA5}">
                      <a16:colId xmlns:a16="http://schemas.microsoft.com/office/drawing/2014/main" val="20004"/>
                    </a:ext>
                  </a:extLst>
                </a:gridCol>
                <a:gridCol w="765668">
                  <a:extLst>
                    <a:ext uri="{9D8B030D-6E8A-4147-A177-3AD203B41FA5}">
                      <a16:colId xmlns:a16="http://schemas.microsoft.com/office/drawing/2014/main" val="20005"/>
                    </a:ext>
                  </a:extLst>
                </a:gridCol>
              </a:tblGrid>
              <a:tr h="24003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sng" dirty="0" smtClean="0"/>
                        <a:t>Fabric</a:t>
                      </a:r>
                      <a:r>
                        <a:rPr lang="en-US" sz="1100" dirty="0" smtClean="0"/>
                        <a:t> Bandwidth </a:t>
                      </a:r>
                      <a:r>
                        <a:rPr lang="en-US" sz="1100" u="sng" dirty="0" smtClean="0"/>
                        <a:t>per PFE</a:t>
                      </a:r>
                      <a:r>
                        <a:rPr lang="en-US" sz="1100" dirty="0" smtClean="0"/>
                        <a:t>: </a:t>
                      </a:r>
                      <a:r>
                        <a:rPr lang="en-US" sz="1100" u="sng" dirty="0" smtClean="0"/>
                        <a:t>SCBE</a:t>
                      </a:r>
                      <a:endParaRPr lang="en-US" sz="1100" b="1" u="sng" dirty="0" smtClean="0">
                        <a:solidFill>
                          <a:schemeClr val="bg1"/>
                        </a:solidFill>
                        <a:latin typeface="Calibri" pitchFamily="34" charset="0"/>
                      </a:endParaRPr>
                    </a:p>
                  </a:txBody>
                  <a:tcPr marL="68580" marR="68580" marT="34290" marB="34290" anchor="ct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sng" dirty="0" smtClean="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6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75771">
                <a:tc>
                  <a:txBody>
                    <a:bodyPr/>
                    <a:lstStyle/>
                    <a:p>
                      <a:pPr algn="ctr"/>
                      <a:r>
                        <a:rPr lang="en-US" sz="1100" dirty="0" smtClean="0">
                          <a:solidFill>
                            <a:srgbClr val="000000"/>
                          </a:solidFill>
                        </a:rPr>
                        <a:t>MPC</a:t>
                      </a: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gridSpan="2">
                  <a:txBody>
                    <a:bodyPr/>
                    <a:lstStyle/>
                    <a:p>
                      <a:pPr algn="ctr"/>
                      <a:r>
                        <a:rPr lang="en-US" sz="1100" dirty="0" smtClean="0">
                          <a:solidFill>
                            <a:srgbClr val="000000"/>
                          </a:solidFill>
                        </a:rPr>
                        <a:t>MX960</a:t>
                      </a: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100" dirty="0" smtClean="0">
                          <a:solidFill>
                            <a:srgbClr val="000000"/>
                          </a:solidFill>
                        </a:rPr>
                        <a:t>MX480/MX240</a:t>
                      </a: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5771">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#of</a:t>
                      </a:r>
                      <a:r>
                        <a:rPr lang="en-US" sz="1100" baseline="0" dirty="0" smtClean="0">
                          <a:solidFill>
                            <a:srgbClr val="000000"/>
                          </a:solidFill>
                        </a:rPr>
                        <a:t> SCBs</a:t>
                      </a:r>
                      <a:r>
                        <a:rPr lang="en-US" sz="1100" baseline="0" dirty="0">
                          <a:solidFill>
                            <a:srgbClr val="000000"/>
                          </a:solidFill>
                        </a:rPr>
                        <a:t> </a:t>
                      </a:r>
                      <a:endParaRPr lang="en-US" sz="1100" dirty="0" smtClean="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3 (3+0)</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 (2+1)</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 (1+1)</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 (1+0)</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2"/>
                  </a:ext>
                </a:extLst>
              </a:tr>
              <a:tr h="275771">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 of PFEs/BW</a:t>
                      </a:r>
                      <a:r>
                        <a:rPr lang="en-US" sz="1100" baseline="0" dirty="0" smtClean="0">
                          <a:solidFill>
                            <a:srgbClr val="000000"/>
                          </a:solidFill>
                        </a:rPr>
                        <a:t> per PFE)</a:t>
                      </a: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3"/>
                  </a:ext>
                </a:extLst>
              </a:tr>
              <a:tr h="275771">
                <a:tc>
                  <a:txBody>
                    <a:bodyPr/>
                    <a:lstStyle/>
                    <a:p>
                      <a:pPr algn="ctr"/>
                      <a:r>
                        <a:rPr lang="en-US" sz="1100" dirty="0" smtClean="0">
                          <a:solidFill>
                            <a:srgbClr val="000000"/>
                          </a:solidFill>
                        </a:rPr>
                        <a:t>MPC1E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(1/40G)</a:t>
                      </a:r>
                      <a:endParaRPr lang="en-US" sz="1100" dirty="0" smtClean="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4"/>
                  </a:ext>
                </a:extLst>
              </a:tr>
              <a:tr h="275771">
                <a:tc>
                  <a:txBody>
                    <a:bodyPr/>
                    <a:lstStyle/>
                    <a:p>
                      <a:pPr algn="ctr"/>
                      <a:r>
                        <a:rPr lang="en-US" sz="1100" dirty="0" smtClean="0">
                          <a:solidFill>
                            <a:srgbClr val="000000"/>
                          </a:solidFill>
                        </a:rPr>
                        <a:t>MPC2E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5"/>
                  </a:ext>
                </a:extLst>
              </a:tr>
              <a:tr h="275771">
                <a:tc>
                  <a:txBody>
                    <a:bodyPr/>
                    <a:lstStyle/>
                    <a:p>
                      <a:pPr algn="ctr"/>
                      <a:r>
                        <a:rPr lang="en-US" sz="1100" dirty="0" smtClean="0">
                          <a:solidFill>
                            <a:srgbClr val="000000"/>
                          </a:solidFill>
                        </a:rPr>
                        <a:t>16x10GE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6"/>
                  </a:ext>
                </a:extLst>
              </a:tr>
              <a:tr h="275771">
                <a:tc>
                  <a:txBody>
                    <a:bodyPr/>
                    <a:lstStyle/>
                    <a:p>
                      <a:pPr algn="ctr"/>
                      <a:r>
                        <a:rPr lang="en-US" sz="1100" dirty="0" smtClean="0">
                          <a:solidFill>
                            <a:srgbClr val="000000"/>
                          </a:solidFill>
                        </a:rPr>
                        <a:t>MPC3E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7"/>
                  </a:ext>
                </a:extLst>
              </a:tr>
              <a:tr h="275771">
                <a:tc>
                  <a:txBody>
                    <a:bodyPr/>
                    <a:lstStyle/>
                    <a:p>
                      <a:pPr algn="ctr"/>
                      <a:r>
                        <a:rPr lang="en-US" sz="1100" dirty="0" smtClean="0">
                          <a:solidFill>
                            <a:srgbClr val="000000"/>
                          </a:solidFill>
                        </a:rPr>
                        <a:t>MPC4E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~80G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~80G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8"/>
                  </a:ext>
                </a:extLst>
              </a:tr>
              <a:tr h="275771">
                <a:tc>
                  <a:txBody>
                    <a:bodyPr/>
                    <a:lstStyle/>
                    <a:p>
                      <a:pPr algn="ctr"/>
                      <a:r>
                        <a:rPr lang="en-US" sz="1100" dirty="0" smtClean="0">
                          <a:solidFill>
                            <a:srgbClr val="000000"/>
                          </a:solidFill>
                        </a:rPr>
                        <a:t>MPC5E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~80G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~80G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9"/>
                  </a:ext>
                </a:extLst>
              </a:tr>
            </a:tbl>
          </a:graphicData>
        </a:graphic>
      </p:graphicFrame>
      <p:sp>
        <p:nvSpPr>
          <p:cNvPr id="5" name="TextBox 4"/>
          <p:cNvSpPr txBox="1"/>
          <p:nvPr/>
        </p:nvSpPr>
        <p:spPr>
          <a:xfrm>
            <a:off x="1701748" y="4717587"/>
            <a:ext cx="5197257" cy="276999"/>
          </a:xfrm>
          <a:prstGeom prst="rect">
            <a:avLst/>
          </a:prstGeom>
          <a:noFill/>
        </p:spPr>
        <p:txBody>
          <a:bodyPr wrap="none" rtlCol="0">
            <a:spAutoFit/>
          </a:bodyPr>
          <a:lstStyle/>
          <a:p>
            <a:r>
              <a:rPr lang="en-US" sz="1200" dirty="0">
                <a:latin typeface="Calibri" pitchFamily="34" charset="0"/>
                <a:cs typeface="Calibri" pitchFamily="34" charset="0"/>
              </a:rPr>
              <a:t>MPC1: 1 PFE, MPC2: 2PFEs, 16x10GE MPC: 4 PFEs, MPC3E: 1PFE, MPC4E: 2 PFEs</a:t>
            </a:r>
          </a:p>
        </p:txBody>
      </p:sp>
      <p:sp>
        <p:nvSpPr>
          <p:cNvPr id="3" name="Right Arrow 2"/>
          <p:cNvSpPr/>
          <p:nvPr/>
        </p:nvSpPr>
        <p:spPr>
          <a:xfrm>
            <a:off x="3616610" y="1637009"/>
            <a:ext cx="222789" cy="15759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
        <p:nvSpPr>
          <p:cNvPr id="7" name="Down Arrow 6"/>
          <p:cNvSpPr/>
          <p:nvPr/>
        </p:nvSpPr>
        <p:spPr>
          <a:xfrm>
            <a:off x="3984695" y="1891583"/>
            <a:ext cx="167759" cy="204677"/>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Tree>
    <p:extLst>
      <p:ext uri="{BB962C8B-B14F-4D97-AF65-F5344CB8AC3E}">
        <p14:creationId xmlns:p14="http://schemas.microsoft.com/office/powerpoint/2010/main" val="179299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 Fabric bandwidth summary (with SCB</a:t>
            </a:r>
            <a:r>
              <a:rPr lang="en-US" u="sng" dirty="0" smtClean="0"/>
              <a:t>E2</a:t>
            </a:r>
            <a:r>
              <a:rPr lang="en-US" dirty="0" smtClean="0"/>
              <a:t>)</a:t>
            </a:r>
            <a:endParaRPr lang="en-US" dirty="0"/>
          </a:p>
        </p:txBody>
      </p:sp>
      <p:graphicFrame>
        <p:nvGraphicFramePr>
          <p:cNvPr id="4" name="Table 3"/>
          <p:cNvGraphicFramePr>
            <a:graphicFrameLocks noGrp="1"/>
          </p:cNvGraphicFramePr>
          <p:nvPr>
            <p:extLst/>
          </p:nvPr>
        </p:nvGraphicFramePr>
        <p:xfrm>
          <a:off x="1094568" y="1029377"/>
          <a:ext cx="6790197" cy="2997740"/>
        </p:xfrm>
        <a:graphic>
          <a:graphicData uri="http://schemas.openxmlformats.org/drawingml/2006/table">
            <a:tbl>
              <a:tblPr firstRow="1" bandRow="1">
                <a:tableStyleId>{21E4AEA4-8DFA-4A89-87EB-49C32662AFE0}</a:tableStyleId>
              </a:tblPr>
              <a:tblGrid>
                <a:gridCol w="1059721">
                  <a:extLst>
                    <a:ext uri="{9D8B030D-6E8A-4147-A177-3AD203B41FA5}">
                      <a16:colId xmlns:a16="http://schemas.microsoft.com/office/drawing/2014/main" val="20000"/>
                    </a:ext>
                  </a:extLst>
                </a:gridCol>
                <a:gridCol w="2298269">
                  <a:extLst>
                    <a:ext uri="{9D8B030D-6E8A-4147-A177-3AD203B41FA5}">
                      <a16:colId xmlns:a16="http://schemas.microsoft.com/office/drawing/2014/main" val="20001"/>
                    </a:ext>
                  </a:extLst>
                </a:gridCol>
                <a:gridCol w="847735">
                  <a:extLst>
                    <a:ext uri="{9D8B030D-6E8A-4147-A177-3AD203B41FA5}">
                      <a16:colId xmlns:a16="http://schemas.microsoft.com/office/drawing/2014/main" val="20002"/>
                    </a:ext>
                  </a:extLst>
                </a:gridCol>
                <a:gridCol w="839238">
                  <a:extLst>
                    <a:ext uri="{9D8B030D-6E8A-4147-A177-3AD203B41FA5}">
                      <a16:colId xmlns:a16="http://schemas.microsoft.com/office/drawing/2014/main" val="20003"/>
                    </a:ext>
                  </a:extLst>
                </a:gridCol>
                <a:gridCol w="839238">
                  <a:extLst>
                    <a:ext uri="{9D8B030D-6E8A-4147-A177-3AD203B41FA5}">
                      <a16:colId xmlns:a16="http://schemas.microsoft.com/office/drawing/2014/main" val="20004"/>
                    </a:ext>
                  </a:extLst>
                </a:gridCol>
                <a:gridCol w="905996">
                  <a:extLst>
                    <a:ext uri="{9D8B030D-6E8A-4147-A177-3AD203B41FA5}">
                      <a16:colId xmlns:a16="http://schemas.microsoft.com/office/drawing/2014/main" val="20005"/>
                    </a:ext>
                  </a:extLst>
                </a:gridCol>
              </a:tblGrid>
              <a:tr h="24003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sng" dirty="0" smtClean="0"/>
                        <a:t>Fabric</a:t>
                      </a:r>
                      <a:r>
                        <a:rPr lang="en-US" sz="1100" dirty="0" smtClean="0"/>
                        <a:t> Bandwidth </a:t>
                      </a:r>
                      <a:r>
                        <a:rPr lang="en-US" sz="1100" u="sng" dirty="0" smtClean="0"/>
                        <a:t>per PFE</a:t>
                      </a:r>
                      <a:r>
                        <a:rPr lang="en-US" sz="1100" dirty="0" smtClean="0"/>
                        <a:t>: </a:t>
                      </a:r>
                      <a:r>
                        <a:rPr lang="en-US" sz="1100" u="sng" dirty="0" smtClean="0"/>
                        <a:t>SCBE2</a:t>
                      </a:r>
                      <a:endParaRPr lang="en-US" sz="1100" b="1" u="sng" dirty="0" smtClean="0">
                        <a:solidFill>
                          <a:schemeClr val="bg1"/>
                        </a:solidFill>
                        <a:latin typeface="Calibri" pitchFamily="34" charset="0"/>
                      </a:endParaRPr>
                    </a:p>
                  </a:txBody>
                  <a:tcPr marL="68580" marR="68580" marT="34290" marB="34290" anchor="ct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sng" dirty="0" smtClean="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6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75771">
                <a:tc>
                  <a:txBody>
                    <a:bodyPr/>
                    <a:lstStyle/>
                    <a:p>
                      <a:pPr algn="ctr"/>
                      <a:r>
                        <a:rPr lang="en-US" sz="1100" dirty="0" smtClean="0">
                          <a:solidFill>
                            <a:srgbClr val="000000"/>
                          </a:solidFill>
                        </a:rPr>
                        <a:t>MPC</a:t>
                      </a: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gridSpan="2">
                  <a:txBody>
                    <a:bodyPr/>
                    <a:lstStyle/>
                    <a:p>
                      <a:pPr algn="ctr"/>
                      <a:r>
                        <a:rPr lang="en-US" sz="1100" dirty="0" smtClean="0">
                          <a:solidFill>
                            <a:srgbClr val="000000"/>
                          </a:solidFill>
                        </a:rPr>
                        <a:t>MX960</a:t>
                      </a: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100" dirty="0" smtClean="0">
                          <a:solidFill>
                            <a:srgbClr val="000000"/>
                          </a:solidFill>
                        </a:rPr>
                        <a:t>MX480/MX240</a:t>
                      </a: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5771">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#of</a:t>
                      </a:r>
                      <a:r>
                        <a:rPr lang="en-US" sz="1100" baseline="0" dirty="0" smtClean="0">
                          <a:solidFill>
                            <a:srgbClr val="000000"/>
                          </a:solidFill>
                        </a:rPr>
                        <a:t> SCBs</a:t>
                      </a:r>
                      <a:r>
                        <a:rPr lang="en-US" sz="1100" baseline="0" dirty="0">
                          <a:solidFill>
                            <a:srgbClr val="000000"/>
                          </a:solidFill>
                        </a:rPr>
                        <a:t> </a:t>
                      </a:r>
                      <a:endParaRPr lang="en-US" sz="1100" dirty="0" smtClean="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3</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2"/>
                  </a:ext>
                </a:extLst>
              </a:tr>
              <a:tr h="275771">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 of PFEs/BW</a:t>
                      </a:r>
                      <a:r>
                        <a:rPr lang="en-US" sz="1100" baseline="0" dirty="0" smtClean="0">
                          <a:solidFill>
                            <a:srgbClr val="000000"/>
                          </a:solidFill>
                        </a:rPr>
                        <a:t> per PFE)</a:t>
                      </a: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3"/>
                  </a:ext>
                </a:extLst>
              </a:tr>
              <a:tr h="275771">
                <a:tc>
                  <a:txBody>
                    <a:bodyPr/>
                    <a:lstStyle/>
                    <a:p>
                      <a:pPr algn="ctr"/>
                      <a:r>
                        <a:rPr lang="en-US" sz="1100" dirty="0" smtClean="0">
                          <a:solidFill>
                            <a:srgbClr val="000000"/>
                          </a:solidFill>
                        </a:rPr>
                        <a:t>MPC1</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(1/40G)</a:t>
                      </a:r>
                      <a:endParaRPr lang="en-US" sz="1100" dirty="0" smtClean="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4"/>
                  </a:ext>
                </a:extLst>
              </a:tr>
              <a:tr h="275771">
                <a:tc>
                  <a:txBody>
                    <a:bodyPr/>
                    <a:lstStyle/>
                    <a:p>
                      <a:pPr algn="ctr"/>
                      <a:r>
                        <a:rPr lang="en-US" sz="1100" dirty="0" smtClean="0">
                          <a:solidFill>
                            <a:srgbClr val="000000"/>
                          </a:solidFill>
                        </a:rPr>
                        <a:t>MPC2</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5"/>
                  </a:ext>
                </a:extLst>
              </a:tr>
              <a:tr h="275771">
                <a:tc>
                  <a:txBody>
                    <a:bodyPr/>
                    <a:lstStyle/>
                    <a:p>
                      <a:pPr algn="ctr"/>
                      <a:r>
                        <a:rPr lang="en-US" sz="1100" dirty="0" smtClean="0">
                          <a:solidFill>
                            <a:srgbClr val="000000"/>
                          </a:solidFill>
                        </a:rPr>
                        <a:t>16x10GE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6"/>
                  </a:ext>
                </a:extLst>
              </a:tr>
              <a:tr h="275771">
                <a:tc>
                  <a:txBody>
                    <a:bodyPr/>
                    <a:lstStyle/>
                    <a:p>
                      <a:pPr algn="ctr"/>
                      <a:r>
                        <a:rPr lang="en-US" sz="1100" dirty="0" smtClean="0">
                          <a:solidFill>
                            <a:srgbClr val="000000"/>
                          </a:solidFill>
                        </a:rPr>
                        <a:t>MPC3E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7"/>
                  </a:ext>
                </a:extLst>
              </a:tr>
              <a:tr h="275771">
                <a:tc>
                  <a:txBody>
                    <a:bodyPr/>
                    <a:lstStyle/>
                    <a:p>
                      <a:pPr algn="ctr"/>
                      <a:r>
                        <a:rPr lang="en-US" sz="1100" dirty="0" smtClean="0">
                          <a:solidFill>
                            <a:srgbClr val="000000"/>
                          </a:solidFill>
                        </a:rPr>
                        <a:t>MPC4E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104/126**</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104/126**</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8"/>
                  </a:ext>
                </a:extLst>
              </a:tr>
              <a:tr h="275771">
                <a:tc>
                  <a:txBody>
                    <a:bodyPr/>
                    <a:lstStyle/>
                    <a:p>
                      <a:pPr algn="ctr"/>
                      <a:r>
                        <a:rPr lang="en-US" sz="1100" dirty="0" smtClean="0">
                          <a:solidFill>
                            <a:srgbClr val="000000"/>
                          </a:solidFill>
                        </a:rPr>
                        <a:t>MPC5E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104/120**</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104/120**</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9"/>
                  </a:ext>
                </a:extLst>
              </a:tr>
              <a:tr h="275771">
                <a:tc>
                  <a:txBody>
                    <a:bodyPr/>
                    <a:lstStyle/>
                    <a:p>
                      <a:pPr algn="ctr"/>
                      <a:r>
                        <a:rPr lang="en-US" sz="1100" dirty="0" smtClean="0">
                          <a:solidFill>
                            <a:srgbClr val="000000"/>
                          </a:solidFill>
                          <a:latin typeface="Calibri" pitchFamily="34" charset="0"/>
                        </a:rPr>
                        <a:t>MPC7E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2(240G)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170G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170G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10"/>
                  </a:ext>
                </a:extLst>
              </a:tr>
            </a:tbl>
          </a:graphicData>
        </a:graphic>
      </p:graphicFrame>
      <p:sp>
        <p:nvSpPr>
          <p:cNvPr id="3" name="Right Arrow 2"/>
          <p:cNvSpPr/>
          <p:nvPr/>
        </p:nvSpPr>
        <p:spPr>
          <a:xfrm>
            <a:off x="3616610" y="1637009"/>
            <a:ext cx="222789" cy="15759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
        <p:nvSpPr>
          <p:cNvPr id="7" name="Down Arrow 6"/>
          <p:cNvSpPr/>
          <p:nvPr/>
        </p:nvSpPr>
        <p:spPr>
          <a:xfrm>
            <a:off x="4086371" y="1881897"/>
            <a:ext cx="167759" cy="204677"/>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
        <p:nvSpPr>
          <p:cNvPr id="6" name="TextBox 5"/>
          <p:cNvSpPr txBox="1"/>
          <p:nvPr/>
        </p:nvSpPr>
        <p:spPr>
          <a:xfrm>
            <a:off x="3293390" y="4446077"/>
            <a:ext cx="3021564" cy="167304"/>
          </a:xfrm>
          <a:prstGeom prst="rect">
            <a:avLst/>
          </a:prstGeom>
          <a:ln>
            <a:noFill/>
          </a:ln>
        </p:spPr>
        <p:txBody>
          <a:bodyPr wrap="none" lIns="28527" tIns="14263" rIns="28527" bIns="14263" rtlCol="0">
            <a:spAutoFit/>
          </a:bodyPr>
          <a:lstStyle/>
          <a:p>
            <a:pPr algn="l">
              <a:lnSpc>
                <a:spcPct val="90000"/>
              </a:lnSpc>
            </a:pPr>
            <a:r>
              <a:rPr lang="en-US" sz="1000" b="1" dirty="0">
                <a:latin typeface="Arial"/>
                <a:cs typeface="Arial"/>
              </a:rPr>
              <a:t>** Denotes Current </a:t>
            </a:r>
            <a:r>
              <a:rPr lang="en-US" sz="1000" b="1" dirty="0" err="1">
                <a:latin typeface="Arial"/>
                <a:cs typeface="Arial"/>
              </a:rPr>
              <a:t>Midplane</a:t>
            </a:r>
            <a:r>
              <a:rPr lang="en-US" sz="1000" b="1" dirty="0">
                <a:latin typeface="Arial"/>
                <a:cs typeface="Arial"/>
              </a:rPr>
              <a:t>/Enhanced </a:t>
            </a:r>
            <a:r>
              <a:rPr lang="en-US" sz="1000" b="1" dirty="0" err="1">
                <a:latin typeface="Arial"/>
                <a:cs typeface="Arial"/>
              </a:rPr>
              <a:t>Midplane</a:t>
            </a:r>
            <a:endParaRPr lang="en-US" sz="1000" b="1" dirty="0">
              <a:latin typeface="Arial"/>
              <a:cs typeface="Arial"/>
            </a:endParaRPr>
          </a:p>
        </p:txBody>
      </p:sp>
    </p:spTree>
    <p:extLst>
      <p:ext uri="{BB962C8B-B14F-4D97-AF65-F5344CB8AC3E}">
        <p14:creationId xmlns:p14="http://schemas.microsoft.com/office/powerpoint/2010/main" val="71676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 Fabric bandwidth summary (with SCB</a:t>
            </a:r>
            <a:r>
              <a:rPr lang="en-US" u="sng" dirty="0" smtClean="0"/>
              <a:t>E3</a:t>
            </a:r>
            <a:r>
              <a:rPr lang="en-US" dirty="0" smtClean="0"/>
              <a:t>)</a:t>
            </a:r>
            <a:endParaRPr lang="en-US" dirty="0"/>
          </a:p>
        </p:txBody>
      </p:sp>
      <p:graphicFrame>
        <p:nvGraphicFramePr>
          <p:cNvPr id="4" name="Table 3"/>
          <p:cNvGraphicFramePr>
            <a:graphicFrameLocks noGrp="1"/>
          </p:cNvGraphicFramePr>
          <p:nvPr>
            <p:extLst/>
          </p:nvPr>
        </p:nvGraphicFramePr>
        <p:xfrm>
          <a:off x="462246" y="1029377"/>
          <a:ext cx="7583767" cy="3003909"/>
        </p:xfrm>
        <a:graphic>
          <a:graphicData uri="http://schemas.openxmlformats.org/drawingml/2006/table">
            <a:tbl>
              <a:tblPr firstRow="1" bandRow="1">
                <a:tableStyleId>{21E4AEA4-8DFA-4A89-87EB-49C32662AFE0}</a:tableStyleId>
              </a:tblPr>
              <a:tblGrid>
                <a:gridCol w="1183570">
                  <a:extLst>
                    <a:ext uri="{9D8B030D-6E8A-4147-A177-3AD203B41FA5}">
                      <a16:colId xmlns:a16="http://schemas.microsoft.com/office/drawing/2014/main" val="20000"/>
                    </a:ext>
                  </a:extLst>
                </a:gridCol>
                <a:gridCol w="2566867">
                  <a:extLst>
                    <a:ext uri="{9D8B030D-6E8A-4147-A177-3AD203B41FA5}">
                      <a16:colId xmlns:a16="http://schemas.microsoft.com/office/drawing/2014/main" val="20001"/>
                    </a:ext>
                  </a:extLst>
                </a:gridCol>
                <a:gridCol w="826052">
                  <a:extLst>
                    <a:ext uri="{9D8B030D-6E8A-4147-A177-3AD203B41FA5}">
                      <a16:colId xmlns:a16="http://schemas.microsoft.com/office/drawing/2014/main" val="20002"/>
                    </a:ext>
                  </a:extLst>
                </a:gridCol>
                <a:gridCol w="1058078">
                  <a:extLst>
                    <a:ext uri="{9D8B030D-6E8A-4147-A177-3AD203B41FA5}">
                      <a16:colId xmlns:a16="http://schemas.microsoft.com/office/drawing/2014/main" val="2482930519"/>
                    </a:ext>
                  </a:extLst>
                </a:gridCol>
                <a:gridCol w="937319">
                  <a:extLst>
                    <a:ext uri="{9D8B030D-6E8A-4147-A177-3AD203B41FA5}">
                      <a16:colId xmlns:a16="http://schemas.microsoft.com/office/drawing/2014/main" val="20004"/>
                    </a:ext>
                  </a:extLst>
                </a:gridCol>
                <a:gridCol w="1011881">
                  <a:extLst>
                    <a:ext uri="{9D8B030D-6E8A-4147-A177-3AD203B41FA5}">
                      <a16:colId xmlns:a16="http://schemas.microsoft.com/office/drawing/2014/main" val="20005"/>
                    </a:ext>
                  </a:extLst>
                </a:gridCol>
              </a:tblGrid>
              <a:tr h="24003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sng" dirty="0" smtClean="0"/>
                        <a:t>Fabric</a:t>
                      </a:r>
                      <a:r>
                        <a:rPr lang="en-US" sz="1100" dirty="0" smtClean="0"/>
                        <a:t> Bandwidth </a:t>
                      </a:r>
                      <a:r>
                        <a:rPr lang="en-US" sz="1100" u="sng" dirty="0" smtClean="0"/>
                        <a:t>per PFE</a:t>
                      </a:r>
                      <a:r>
                        <a:rPr lang="en-US" sz="1100" dirty="0" smtClean="0"/>
                        <a:t>: </a:t>
                      </a:r>
                      <a:r>
                        <a:rPr lang="en-US" sz="1100" u="sng" dirty="0" smtClean="0"/>
                        <a:t>SCBE3</a:t>
                      </a:r>
                      <a:endParaRPr lang="en-US" sz="1100" b="1" u="sng" dirty="0" smtClean="0">
                        <a:solidFill>
                          <a:schemeClr val="bg1"/>
                        </a:solidFill>
                        <a:latin typeface="Calibri" pitchFamily="34" charset="0"/>
                      </a:endParaRPr>
                    </a:p>
                  </a:txBody>
                  <a:tcPr marL="68580" marR="68580" marT="34290" marB="34290" anchor="ct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sng" dirty="0" smtClean="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6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75771">
                <a:tc>
                  <a:txBody>
                    <a:bodyPr/>
                    <a:lstStyle/>
                    <a:p>
                      <a:pPr algn="ctr"/>
                      <a:r>
                        <a:rPr lang="en-US" sz="1100" dirty="0" smtClean="0">
                          <a:solidFill>
                            <a:srgbClr val="000000"/>
                          </a:solidFill>
                        </a:rPr>
                        <a:t>MPC</a:t>
                      </a: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gridSpan="2">
                  <a:txBody>
                    <a:bodyPr/>
                    <a:lstStyle/>
                    <a:p>
                      <a:pPr algn="ctr"/>
                      <a:r>
                        <a:rPr lang="en-US" sz="1100" dirty="0" smtClean="0">
                          <a:solidFill>
                            <a:srgbClr val="000000"/>
                          </a:solidFill>
                        </a:rPr>
                        <a:t>MX960</a:t>
                      </a:r>
                      <a:endParaRPr lang="en-US" sz="1100" dirty="0">
                        <a:solidFill>
                          <a:srgbClr val="000000"/>
                        </a:solidFill>
                        <a:latin typeface="Calibri" pitchFamily="34" charset="0"/>
                      </a:endParaRPr>
                    </a:p>
                  </a:txBody>
                  <a:tcPr marL="68580" marR="68580" marT="34290" marB="34290" anchor="ctr"/>
                </a:tc>
                <a:tc hMerge="1">
                  <a:txBody>
                    <a:bodyPr/>
                    <a:lstStyle/>
                    <a:p>
                      <a:endParaRPr lang="en-US"/>
                    </a:p>
                  </a:txBody>
                  <a:tcPr/>
                </a:tc>
                <a:tc gridSpan="2">
                  <a:txBody>
                    <a:bodyPr/>
                    <a:lstStyle/>
                    <a:p>
                      <a:pPr algn="ctr"/>
                      <a:r>
                        <a:rPr lang="en-US" sz="1100" dirty="0" smtClean="0">
                          <a:solidFill>
                            <a:srgbClr val="000000"/>
                          </a:solidFill>
                        </a:rPr>
                        <a:t>MX480/MX240</a:t>
                      </a: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5771">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#of</a:t>
                      </a:r>
                      <a:r>
                        <a:rPr lang="en-US" sz="1100" baseline="0" dirty="0" smtClean="0">
                          <a:solidFill>
                            <a:srgbClr val="000000"/>
                          </a:solidFill>
                        </a:rPr>
                        <a:t> SCBs</a:t>
                      </a:r>
                      <a:r>
                        <a:rPr lang="en-US" sz="1100" baseline="0" dirty="0">
                          <a:solidFill>
                            <a:srgbClr val="000000"/>
                          </a:solidFill>
                        </a:rPr>
                        <a:t> </a:t>
                      </a:r>
                      <a:endParaRPr lang="en-US" sz="1100" dirty="0" smtClean="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3</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2"/>
                  </a:ext>
                </a:extLst>
              </a:tr>
              <a:tr h="275771">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 of PFEs/BW</a:t>
                      </a:r>
                      <a:r>
                        <a:rPr lang="en-US" sz="1100" baseline="0" dirty="0" smtClean="0">
                          <a:solidFill>
                            <a:srgbClr val="000000"/>
                          </a:solidFill>
                        </a:rPr>
                        <a:t> per PFE)</a:t>
                      </a: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endParaRPr lang="en-US"/>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tc>
                  <a:txBody>
                    <a:bodyPr/>
                    <a:lstStyle/>
                    <a:p>
                      <a:pPr algn="ct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3"/>
                  </a:ext>
                </a:extLst>
              </a:tr>
              <a:tr h="275771">
                <a:tc>
                  <a:txBody>
                    <a:bodyPr/>
                    <a:lstStyle/>
                    <a:p>
                      <a:pPr algn="ctr"/>
                      <a:r>
                        <a:rPr lang="en-US" sz="1100" dirty="0" smtClean="0">
                          <a:solidFill>
                            <a:srgbClr val="000000"/>
                          </a:solidFill>
                        </a:rPr>
                        <a:t>MPC1E</a:t>
                      </a:r>
                      <a:endParaRPr lang="en-US" sz="1100" dirty="0">
                        <a:solidFill>
                          <a:srgbClr val="000000"/>
                        </a:solidFill>
                        <a:latin typeface="Calibri" pitchFamily="34" charset="0"/>
                      </a:endParaRPr>
                    </a:p>
                  </a:txBody>
                  <a:tcPr marL="68580" marR="68580" marT="34290" marB="34290" anchor="ctr"/>
                </a:tc>
                <a:tc gridSpan="5">
                  <a:txBody>
                    <a:bodyPr/>
                    <a:lstStyle/>
                    <a:p>
                      <a:pPr algn="ctr"/>
                      <a:r>
                        <a:rPr lang="en-US" sz="1100" dirty="0" smtClean="0">
                          <a:solidFill>
                            <a:srgbClr val="000000"/>
                          </a:solidFill>
                          <a:latin typeface="Calibri" pitchFamily="34" charset="0"/>
                        </a:rPr>
                        <a:t>Not supported</a:t>
                      </a:r>
                    </a:p>
                  </a:txBody>
                  <a:tcPr marL="68580" marR="68580" marT="34290" marB="34290" anchor="ctr"/>
                </a:tc>
                <a:tc hMerge="1">
                  <a:txBody>
                    <a:bodyPr/>
                    <a:lstStyle/>
                    <a:p>
                      <a:pPr algn="ctr"/>
                      <a:endParaRPr lang="en-US" sz="1100" dirty="0">
                        <a:solidFill>
                          <a:srgbClr val="000000"/>
                        </a:solidFill>
                        <a:latin typeface="Calibri" pitchFamily="34" charset="0"/>
                      </a:endParaRPr>
                    </a:p>
                  </a:txBody>
                  <a:tcPr marL="68580" marR="68580" marT="34290" marB="34290" anchor="ctr"/>
                </a:tc>
                <a:tc hMerge="1">
                  <a:txBody>
                    <a:bodyPr/>
                    <a:lstStyle/>
                    <a:p>
                      <a:endParaRPr lang="en-US"/>
                    </a:p>
                  </a:txBody>
                  <a:tcPr/>
                </a:tc>
                <a:tc hMerge="1">
                  <a:txBody>
                    <a:bodyPr/>
                    <a:lstStyle/>
                    <a:p>
                      <a:pPr algn="ct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4"/>
                  </a:ext>
                </a:extLst>
              </a:tr>
              <a:tr h="275771">
                <a:tc>
                  <a:txBody>
                    <a:bodyPr/>
                    <a:lstStyle/>
                    <a:p>
                      <a:pPr algn="ctr"/>
                      <a:r>
                        <a:rPr lang="en-US" sz="1100" dirty="0" smtClean="0">
                          <a:solidFill>
                            <a:srgbClr val="000000"/>
                          </a:solidFill>
                        </a:rPr>
                        <a:t>MPC2E</a:t>
                      </a:r>
                      <a:endParaRPr lang="en-US" sz="1100" dirty="0">
                        <a:solidFill>
                          <a:srgbClr val="000000"/>
                        </a:solidFill>
                        <a:latin typeface="Calibri" pitchFamily="34" charset="0"/>
                      </a:endParaRPr>
                    </a:p>
                  </a:txBody>
                  <a:tcPr marL="68580" marR="68580" marT="34290" marB="34290" anchor="ctr"/>
                </a:tc>
                <a:tc gridSpan="5">
                  <a:txBody>
                    <a:bodyPr/>
                    <a:lstStyle/>
                    <a:p>
                      <a:pPr algn="ctr"/>
                      <a:r>
                        <a:rPr lang="en-US" sz="1100" dirty="0" smtClean="0">
                          <a:solidFill>
                            <a:srgbClr val="000000"/>
                          </a:solidFill>
                          <a:latin typeface="Calibri" pitchFamily="34" charset="0"/>
                        </a:rPr>
                        <a:t>Not supported</a:t>
                      </a: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sz="1100" dirty="0">
                        <a:solidFill>
                          <a:srgbClr val="000000"/>
                        </a:solidFill>
                        <a:latin typeface="Calibri" pitchFamily="34" charset="0"/>
                      </a:endParaRPr>
                    </a:p>
                  </a:txBody>
                  <a:tcPr marL="68580" marR="68580" marT="34290" marB="34290" anchor="ctr"/>
                </a:tc>
                <a:tc hMerge="1">
                  <a:txBody>
                    <a:bodyPr/>
                    <a:lstStyle/>
                    <a:p>
                      <a:endParaRPr lang="en-US"/>
                    </a:p>
                  </a:txBody>
                  <a:tcPr/>
                </a:tc>
                <a:tc hMerge="1">
                  <a:txBody>
                    <a:bodyPr/>
                    <a:lstStyle/>
                    <a:p>
                      <a:pPr algn="ctr"/>
                      <a:endParaRPr lang="en-US" sz="1100" dirty="0">
                        <a:solidFill>
                          <a:srgbClr val="000000"/>
                        </a:solidFill>
                        <a:latin typeface="Calibri" pitchFamily="34" charset="0"/>
                      </a:endParaRPr>
                    </a:p>
                  </a:txBody>
                  <a:tcPr marL="68580" marR="68580" marT="34290" marB="34290" anchor="ctr"/>
                </a:tc>
                <a:tc hMerge="1">
                  <a:txBody>
                    <a:bodyPr/>
                    <a:lstStyle/>
                    <a:p>
                      <a:pPr algn="ct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5"/>
                  </a:ext>
                </a:extLst>
              </a:tr>
              <a:tr h="275771">
                <a:tc>
                  <a:txBody>
                    <a:bodyPr/>
                    <a:lstStyle/>
                    <a:p>
                      <a:pPr algn="ctr"/>
                      <a:r>
                        <a:rPr lang="en-US" sz="1100" dirty="0" smtClean="0">
                          <a:solidFill>
                            <a:srgbClr val="000000"/>
                          </a:solidFill>
                        </a:rPr>
                        <a:t>16x10GE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6"/>
                  </a:ext>
                </a:extLst>
              </a:tr>
              <a:tr h="275771">
                <a:tc>
                  <a:txBody>
                    <a:bodyPr/>
                    <a:lstStyle/>
                    <a:p>
                      <a:pPr algn="ctr"/>
                      <a:r>
                        <a:rPr lang="en-US" sz="1100" dirty="0" smtClean="0">
                          <a:solidFill>
                            <a:srgbClr val="000000"/>
                          </a:solidFill>
                        </a:rPr>
                        <a:t>MPC3E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7"/>
                  </a:ext>
                </a:extLst>
              </a:tr>
              <a:tr h="275771">
                <a:tc>
                  <a:txBody>
                    <a:bodyPr/>
                    <a:lstStyle/>
                    <a:p>
                      <a:pPr algn="ctr"/>
                      <a:r>
                        <a:rPr lang="en-US" sz="1100" dirty="0" smtClean="0">
                          <a:solidFill>
                            <a:srgbClr val="000000"/>
                          </a:solidFill>
                        </a:rPr>
                        <a:t>MPC4E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104/126**</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130G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104/126**</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8"/>
                  </a:ext>
                </a:extLst>
              </a:tr>
              <a:tr h="275771">
                <a:tc>
                  <a:txBody>
                    <a:bodyPr/>
                    <a:lstStyle/>
                    <a:p>
                      <a:pPr algn="ctr"/>
                      <a:r>
                        <a:rPr lang="en-US" sz="1100" dirty="0" smtClean="0">
                          <a:solidFill>
                            <a:srgbClr val="000000"/>
                          </a:solidFill>
                        </a:rPr>
                        <a:t>MPC5E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2(120G)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104/120**</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120G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rPr>
                        <a:t>104/120**</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09"/>
                  </a:ext>
                </a:extLst>
              </a:tr>
              <a:tr h="275771">
                <a:tc>
                  <a:txBody>
                    <a:bodyPr/>
                    <a:lstStyle/>
                    <a:p>
                      <a:pPr algn="ctr"/>
                      <a:r>
                        <a:rPr lang="en-US" sz="1100" dirty="0" smtClean="0">
                          <a:solidFill>
                            <a:srgbClr val="000000"/>
                          </a:solidFill>
                          <a:latin typeface="Calibri" pitchFamily="34" charset="0"/>
                        </a:rPr>
                        <a:t>MPC7E</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2(240G)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170G/240G**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240G</a:t>
                      </a:r>
                      <a:endParaRPr lang="en-US" sz="1100" dirty="0">
                        <a:solidFill>
                          <a:srgbClr val="000000"/>
                        </a:solidFill>
                        <a:latin typeface="Calibri" pitchFamily="34" charset="0"/>
                      </a:endParaRPr>
                    </a:p>
                  </a:txBody>
                  <a:tcPr marL="68580" marR="68580" marT="34290" marB="34290" anchor="ctr"/>
                </a:tc>
                <a:tc>
                  <a:txBody>
                    <a:bodyPr/>
                    <a:lstStyle/>
                    <a:p>
                      <a:pPr algn="ctr"/>
                      <a:r>
                        <a:rPr lang="en-US" sz="1100" dirty="0" smtClean="0">
                          <a:solidFill>
                            <a:srgbClr val="000000"/>
                          </a:solidFill>
                          <a:latin typeface="Calibri" pitchFamily="34" charset="0"/>
                        </a:rPr>
                        <a:t>170G/240G***</a:t>
                      </a:r>
                      <a:endParaRPr lang="en-US" sz="1100" dirty="0">
                        <a:solidFill>
                          <a:srgbClr val="000000"/>
                        </a:solidFill>
                        <a:latin typeface="Calibri" pitchFamily="34" charset="0"/>
                      </a:endParaRPr>
                    </a:p>
                  </a:txBody>
                  <a:tcPr marL="68580" marR="68580" marT="34290" marB="34290" anchor="ctr"/>
                </a:tc>
                <a:extLst>
                  <a:ext uri="{0D108BD9-81ED-4DB2-BD59-A6C34878D82A}">
                    <a16:rowId xmlns:a16="http://schemas.microsoft.com/office/drawing/2014/main" val="10010"/>
                  </a:ext>
                </a:extLst>
              </a:tr>
            </a:tbl>
          </a:graphicData>
        </a:graphic>
      </p:graphicFrame>
      <p:sp>
        <p:nvSpPr>
          <p:cNvPr id="3" name="Right Arrow 2"/>
          <p:cNvSpPr/>
          <p:nvPr/>
        </p:nvSpPr>
        <p:spPr>
          <a:xfrm>
            <a:off x="3645296" y="1632082"/>
            <a:ext cx="222789" cy="15759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
        <p:nvSpPr>
          <p:cNvPr id="7" name="Down Arrow 6"/>
          <p:cNvSpPr/>
          <p:nvPr/>
        </p:nvSpPr>
        <p:spPr>
          <a:xfrm>
            <a:off x="3672812" y="1881897"/>
            <a:ext cx="167759" cy="204677"/>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
        <p:nvSpPr>
          <p:cNvPr id="6" name="TextBox 5"/>
          <p:cNvSpPr txBox="1"/>
          <p:nvPr/>
        </p:nvSpPr>
        <p:spPr>
          <a:xfrm>
            <a:off x="462246" y="4277541"/>
            <a:ext cx="3021564" cy="167304"/>
          </a:xfrm>
          <a:prstGeom prst="rect">
            <a:avLst/>
          </a:prstGeom>
          <a:ln>
            <a:noFill/>
          </a:ln>
        </p:spPr>
        <p:txBody>
          <a:bodyPr wrap="none" lIns="28527" tIns="14263" rIns="28527" bIns="14263" rtlCol="0">
            <a:spAutoFit/>
          </a:bodyPr>
          <a:lstStyle/>
          <a:p>
            <a:pPr algn="l">
              <a:lnSpc>
                <a:spcPct val="90000"/>
              </a:lnSpc>
            </a:pPr>
            <a:r>
              <a:rPr lang="en-US" sz="1000" b="1" dirty="0">
                <a:latin typeface="Arial"/>
                <a:cs typeface="Arial"/>
              </a:rPr>
              <a:t>** Denotes Current </a:t>
            </a:r>
            <a:r>
              <a:rPr lang="en-US" sz="1000" b="1" dirty="0" err="1">
                <a:latin typeface="Arial"/>
                <a:cs typeface="Arial"/>
              </a:rPr>
              <a:t>Midplane</a:t>
            </a:r>
            <a:r>
              <a:rPr lang="en-US" sz="1000" b="1" dirty="0">
                <a:latin typeface="Arial"/>
                <a:cs typeface="Arial"/>
              </a:rPr>
              <a:t>/Enhanced </a:t>
            </a:r>
            <a:r>
              <a:rPr lang="en-US" sz="1000" b="1" dirty="0" err="1">
                <a:latin typeface="Arial"/>
                <a:cs typeface="Arial"/>
              </a:rPr>
              <a:t>Midplane</a:t>
            </a:r>
            <a:endParaRPr lang="en-US" sz="1000" b="1" dirty="0">
              <a:latin typeface="Arial"/>
              <a:cs typeface="Arial"/>
            </a:endParaRPr>
          </a:p>
        </p:txBody>
      </p:sp>
      <p:sp>
        <p:nvSpPr>
          <p:cNvPr id="9" name="TextBox 8"/>
          <p:cNvSpPr txBox="1"/>
          <p:nvPr/>
        </p:nvSpPr>
        <p:spPr>
          <a:xfrm>
            <a:off x="455085" y="4521796"/>
            <a:ext cx="3749327" cy="167304"/>
          </a:xfrm>
          <a:prstGeom prst="rect">
            <a:avLst/>
          </a:prstGeom>
          <a:ln>
            <a:noFill/>
          </a:ln>
        </p:spPr>
        <p:txBody>
          <a:bodyPr wrap="none" lIns="28527" tIns="14263" rIns="28527" bIns="14263" rtlCol="0">
            <a:spAutoFit/>
          </a:bodyPr>
          <a:lstStyle/>
          <a:p>
            <a:pPr algn="l">
              <a:lnSpc>
                <a:spcPct val="90000"/>
              </a:lnSpc>
            </a:pPr>
            <a:r>
              <a:rPr lang="en-US" sz="1000" b="1" dirty="0" smtClean="0">
                <a:latin typeface="Arial"/>
                <a:cs typeface="Arial"/>
              </a:rPr>
              <a:t>*** Enhanced </a:t>
            </a:r>
            <a:r>
              <a:rPr lang="en-US" sz="1000" b="1" dirty="0" err="1" smtClean="0">
                <a:latin typeface="Arial"/>
                <a:cs typeface="Arial"/>
              </a:rPr>
              <a:t>Midplane</a:t>
            </a:r>
            <a:r>
              <a:rPr lang="en-US" sz="1000" b="1" dirty="0" smtClean="0">
                <a:latin typeface="Arial"/>
                <a:cs typeface="Arial"/>
              </a:rPr>
              <a:t>, if CB1 is lost, BW is reduced to 120G</a:t>
            </a:r>
          </a:p>
        </p:txBody>
      </p:sp>
    </p:spTree>
    <p:extLst>
      <p:ext uri="{BB962C8B-B14F-4D97-AF65-F5344CB8AC3E}">
        <p14:creationId xmlns:p14="http://schemas.microsoft.com/office/powerpoint/2010/main" val="7340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4"/>
            <a:ext cx="8223250" cy="696681"/>
          </a:xfrm>
        </p:spPr>
        <p:txBody>
          <a:bodyPr/>
          <a:lstStyle/>
          <a:p>
            <a:r>
              <a:rPr lang="en-US" dirty="0" smtClean="0"/>
              <a:t>Summary of MX960 Fabric </a:t>
            </a:r>
            <a:r>
              <a:rPr lang="en-US" dirty="0"/>
              <a:t>C</a:t>
            </a:r>
            <a:r>
              <a:rPr lang="en-US" dirty="0" smtClean="0"/>
              <a:t>onnectivity</a:t>
            </a:r>
            <a:endParaRPr lang="en-US" dirty="0"/>
          </a:p>
        </p:txBody>
      </p:sp>
      <p:sp>
        <p:nvSpPr>
          <p:cNvPr id="7" name="TextBox 6"/>
          <p:cNvSpPr txBox="1"/>
          <p:nvPr/>
        </p:nvSpPr>
        <p:spPr>
          <a:xfrm>
            <a:off x="1897380" y="4149623"/>
            <a:ext cx="5868914" cy="415498"/>
          </a:xfrm>
          <a:prstGeom prst="rect">
            <a:avLst/>
          </a:prstGeom>
          <a:noFill/>
        </p:spPr>
        <p:txBody>
          <a:bodyPr wrap="none" rtlCol="0">
            <a:spAutoFit/>
          </a:bodyPr>
          <a:lstStyle/>
          <a:p>
            <a:pPr marL="257175" indent="-257175">
              <a:buAutoNum type="arabicPeriod"/>
            </a:pPr>
            <a:r>
              <a:rPr lang="en-US" sz="1050" dirty="0">
                <a:latin typeface="Calibri" pitchFamily="34" charset="0"/>
                <a:cs typeface="Calibri" pitchFamily="34" charset="0"/>
              </a:rPr>
              <a:t>Redundant 3</a:t>
            </a:r>
            <a:r>
              <a:rPr lang="en-US" sz="1050" baseline="30000" dirty="0">
                <a:latin typeface="Calibri" pitchFamily="34" charset="0"/>
                <a:cs typeface="Calibri" pitchFamily="34" charset="0"/>
              </a:rPr>
              <a:t>rd</a:t>
            </a:r>
            <a:r>
              <a:rPr lang="en-US" sz="1050" dirty="0">
                <a:latin typeface="Calibri" pitchFamily="34" charset="0"/>
                <a:cs typeface="Calibri" pitchFamily="34" charset="0"/>
              </a:rPr>
              <a:t> SCBE is only activated by user configuration (to support 120Gbps per PFE on MPC4E)</a:t>
            </a:r>
          </a:p>
          <a:p>
            <a:pPr marL="257175" indent="-257175">
              <a:buAutoNum type="arabicPeriod"/>
            </a:pPr>
            <a:r>
              <a:rPr lang="en-US" sz="1050" dirty="0">
                <a:latin typeface="Calibri" pitchFamily="34" charset="0"/>
                <a:cs typeface="Calibri" pitchFamily="34" charset="0"/>
              </a:rPr>
              <a:t>ICHIP can only connect to 2 SCBEs at a time</a:t>
            </a:r>
          </a:p>
        </p:txBody>
      </p:sp>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752600" y="803673"/>
            <a:ext cx="5639276" cy="3102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0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MX Enhanced </a:t>
            </a:r>
            <a:r>
              <a:rPr lang="en-US" dirty="0" err="1" smtClean="0"/>
              <a:t>Midplane</a:t>
            </a:r>
            <a:r>
              <a:rPr lang="en-US" dirty="0" smtClean="0"/>
              <a:t> Connector: FAQ (1/3)</a:t>
            </a:r>
            <a:endParaRPr lang="en-US" dirty="0"/>
          </a:p>
        </p:txBody>
      </p:sp>
      <p:sp>
        <p:nvSpPr>
          <p:cNvPr id="3" name="Content Placeholder 2"/>
          <p:cNvSpPr>
            <a:spLocks noGrp="1"/>
          </p:cNvSpPr>
          <p:nvPr>
            <p:ph sz="quarter" idx="11"/>
          </p:nvPr>
        </p:nvSpPr>
        <p:spPr>
          <a:xfrm>
            <a:off x="455085" y="1072589"/>
            <a:ext cx="8223250" cy="3691000"/>
          </a:xfrm>
          <a:prstGeom prst="rect">
            <a:avLst/>
          </a:prstGeom>
        </p:spPr>
        <p:txBody>
          <a:bodyPr>
            <a:noAutofit/>
          </a:bodyPr>
          <a:lstStyle/>
          <a:p>
            <a:pPr>
              <a:buSzPct val="100000"/>
              <a:buFont typeface="Wingdings" pitchFamily="2" charset="2"/>
              <a:buChar char="Ø"/>
            </a:pPr>
            <a:r>
              <a:rPr lang="en-US" sz="1750" dirty="0">
                <a:latin typeface="Calibri" pitchFamily="34" charset="0"/>
              </a:rPr>
              <a:t> </a:t>
            </a:r>
            <a:r>
              <a:rPr lang="en-US" sz="1750" dirty="0">
                <a:latin typeface="Calibri" pitchFamily="34" charset="0"/>
                <a:cs typeface="Calibri" pitchFamily="34" charset="0"/>
              </a:rPr>
              <a:t>Why enhance the midplane connector?</a:t>
            </a:r>
          </a:p>
          <a:p>
            <a:pPr lvl="1">
              <a:buSzPct val="100000"/>
              <a:buFont typeface="Wingdings" pitchFamily="2" charset="2"/>
              <a:buChar char="Ø"/>
            </a:pPr>
            <a:r>
              <a:rPr lang="en-US" sz="1500" dirty="0">
                <a:latin typeface="Calibri" pitchFamily="34" charset="0"/>
                <a:cs typeface="Calibri" pitchFamily="34" charset="0"/>
              </a:rPr>
              <a:t>Leverage the latest in connector technology (like we are doing on MX2020)</a:t>
            </a:r>
          </a:p>
          <a:p>
            <a:pPr lvl="1">
              <a:buSzPct val="100000"/>
              <a:buFont typeface="Wingdings" pitchFamily="2" charset="2"/>
              <a:buChar char="Ø"/>
            </a:pPr>
            <a:r>
              <a:rPr lang="en-US" sz="1500" dirty="0">
                <a:latin typeface="Calibri" pitchFamily="34" charset="0"/>
                <a:cs typeface="Calibri" pitchFamily="34" charset="0"/>
              </a:rPr>
              <a:t>To be able to run the fabric links faster</a:t>
            </a:r>
          </a:p>
          <a:p>
            <a:pPr>
              <a:buSzPct val="100000"/>
              <a:buFont typeface="Wingdings" pitchFamily="2" charset="2"/>
              <a:buChar char="Ø"/>
            </a:pPr>
            <a:r>
              <a:rPr lang="en-US" sz="1750" dirty="0">
                <a:latin typeface="Calibri" pitchFamily="34" charset="0"/>
                <a:cs typeface="Calibri" pitchFamily="34" charset="0"/>
              </a:rPr>
              <a:t> Is the entire midplane being changed? What is changing?</a:t>
            </a:r>
          </a:p>
          <a:p>
            <a:pPr lvl="1">
              <a:buSzPct val="100000"/>
              <a:buFont typeface="Wingdings" pitchFamily="2" charset="2"/>
              <a:buChar char="Ø"/>
            </a:pPr>
            <a:r>
              <a:rPr lang="en-US" sz="1500" dirty="0">
                <a:latin typeface="Calibri" pitchFamily="34" charset="0"/>
                <a:cs typeface="Calibri" pitchFamily="34" charset="0"/>
              </a:rPr>
              <a:t>No, just the connector that mates the slots to the midplane is changing</a:t>
            </a:r>
          </a:p>
          <a:p>
            <a:pPr lvl="1">
              <a:buSzPct val="100000"/>
              <a:buFont typeface="Wingdings" pitchFamily="2" charset="2"/>
              <a:buChar char="Ø"/>
            </a:pPr>
            <a:r>
              <a:rPr lang="en-US" sz="1500" dirty="0">
                <a:latin typeface="Calibri" pitchFamily="34" charset="0"/>
                <a:cs typeface="Calibri" pitchFamily="34" charset="0"/>
              </a:rPr>
              <a:t>The midplane remains identical , no change to design, number of links or traces</a:t>
            </a:r>
          </a:p>
          <a:p>
            <a:pPr>
              <a:buSzPct val="100000"/>
              <a:buFont typeface="Wingdings" pitchFamily="2" charset="2"/>
              <a:buChar char="Ø"/>
            </a:pPr>
            <a:r>
              <a:rPr lang="en-US" sz="1750" dirty="0">
                <a:latin typeface="Calibri" pitchFamily="34" charset="0"/>
                <a:cs typeface="Calibri" pitchFamily="34" charset="0"/>
              </a:rPr>
              <a:t>What about backward compatibility?</a:t>
            </a:r>
          </a:p>
          <a:p>
            <a:pPr lvl="1">
              <a:buSzPct val="100000"/>
              <a:buFont typeface="Wingdings" pitchFamily="2" charset="2"/>
              <a:buChar char="Ø"/>
            </a:pPr>
            <a:r>
              <a:rPr lang="en-US" sz="1500" dirty="0">
                <a:latin typeface="Calibri" pitchFamily="34" charset="0"/>
                <a:cs typeface="Calibri" pitchFamily="34" charset="0"/>
              </a:rPr>
              <a:t>The enhanced connector is 100% compatible with all previous functionality</a:t>
            </a:r>
          </a:p>
          <a:p>
            <a:pPr lvl="1">
              <a:buSzPct val="100000"/>
              <a:buFont typeface="Wingdings" pitchFamily="2" charset="2"/>
              <a:buChar char="Ø"/>
            </a:pPr>
            <a:r>
              <a:rPr lang="en-US" sz="1500" dirty="0">
                <a:latin typeface="Calibri" pitchFamily="34" charset="0"/>
                <a:cs typeface="Calibri" pitchFamily="34" charset="0"/>
              </a:rPr>
              <a:t>All previous line cards will work with </a:t>
            </a:r>
            <a:r>
              <a:rPr lang="en-US" sz="1500" b="1" u="sng" dirty="0">
                <a:latin typeface="Calibri" pitchFamily="34" charset="0"/>
                <a:cs typeface="Calibri" pitchFamily="34" charset="0"/>
              </a:rPr>
              <a:t>zero</a:t>
            </a:r>
            <a:r>
              <a:rPr lang="en-US" sz="1500" dirty="0">
                <a:latin typeface="Calibri" pitchFamily="34" charset="0"/>
                <a:cs typeface="Calibri" pitchFamily="34" charset="0"/>
              </a:rPr>
              <a:t> difference</a:t>
            </a:r>
          </a:p>
          <a:p>
            <a:pPr lvl="1">
              <a:buSzPct val="100000"/>
              <a:buFont typeface="Wingdings" pitchFamily="2" charset="2"/>
              <a:buChar char="Ø"/>
            </a:pPr>
            <a:r>
              <a:rPr lang="en-US" sz="1500" b="1" u="sng" dirty="0">
                <a:latin typeface="Calibri" pitchFamily="34" charset="0"/>
                <a:cs typeface="Calibri" pitchFamily="34" charset="0"/>
              </a:rPr>
              <a:t>No upgrade of software required – you can use JUNOS 8.X if required</a:t>
            </a:r>
          </a:p>
          <a:p>
            <a:pPr lvl="1">
              <a:buSzPct val="100000"/>
              <a:buFont typeface="Wingdings" pitchFamily="2" charset="2"/>
              <a:buChar char="Ø"/>
            </a:pPr>
            <a:r>
              <a:rPr lang="en-US" sz="1500" dirty="0">
                <a:latin typeface="Calibri" pitchFamily="34" charset="0"/>
                <a:cs typeface="Calibri" pitchFamily="34" charset="0"/>
              </a:rPr>
              <a:t>No requalification of any kind is required by customers – the change is transparent</a:t>
            </a:r>
          </a:p>
          <a:p>
            <a:pPr>
              <a:buSzPct val="100000"/>
              <a:buFont typeface="Wingdings" pitchFamily="2" charset="2"/>
              <a:buChar char="Ø"/>
            </a:pPr>
            <a:r>
              <a:rPr lang="en-US" sz="1750" dirty="0">
                <a:latin typeface="Calibri" pitchFamily="34" charset="0"/>
                <a:cs typeface="Calibri" pitchFamily="34" charset="0"/>
              </a:rPr>
              <a:t> Is the enhanced connector field replaceable</a:t>
            </a:r>
          </a:p>
          <a:p>
            <a:pPr lvl="1">
              <a:buSzPct val="100000"/>
              <a:buFont typeface="Wingdings" pitchFamily="2" charset="2"/>
              <a:buChar char="Ø"/>
            </a:pPr>
            <a:r>
              <a:rPr lang="en-US" sz="1500" dirty="0">
                <a:latin typeface="Calibri" pitchFamily="34" charset="0"/>
                <a:cs typeface="Calibri" pitchFamily="34" charset="0"/>
              </a:rPr>
              <a:t>No, it is not field upgradeable</a:t>
            </a:r>
          </a:p>
          <a:p>
            <a:pPr>
              <a:buSzPct val="100000"/>
              <a:buFont typeface="Wingdings" pitchFamily="2" charset="2"/>
              <a:buChar char="Ø"/>
            </a:pPr>
            <a:endParaRPr lang="en-US" sz="1500" dirty="0">
              <a:latin typeface="Calibri" pitchFamily="34" charset="0"/>
              <a:cs typeface="Calibri" pitchFamily="34" charset="0"/>
            </a:endParaRPr>
          </a:p>
        </p:txBody>
      </p:sp>
    </p:spTree>
    <p:extLst>
      <p:ext uri="{BB962C8B-B14F-4D97-AF65-F5344CB8AC3E}">
        <p14:creationId xmlns:p14="http://schemas.microsoft.com/office/powerpoint/2010/main" val="11745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 y="3879036"/>
          <a:ext cx="1271000" cy="257075"/>
        </p:xfrm>
        <a:graphic>
          <a:graphicData uri="http://schemas.openxmlformats.org/drawingml/2006/table">
            <a:tbl>
              <a:tblPr firstRow="1" bandRow="1">
                <a:tableStyleId>{5C22544A-7EE6-4342-B048-85BDC9FD1C3A}</a:tableStyleId>
              </a:tblPr>
              <a:tblGrid>
                <a:gridCol w="65285">
                  <a:extLst>
                    <a:ext uri="{9D8B030D-6E8A-4147-A177-3AD203B41FA5}">
                      <a16:colId xmlns:a16="http://schemas.microsoft.com/office/drawing/2014/main" val="20000"/>
                    </a:ext>
                  </a:extLst>
                </a:gridCol>
                <a:gridCol w="587858">
                  <a:extLst>
                    <a:ext uri="{9D8B030D-6E8A-4147-A177-3AD203B41FA5}">
                      <a16:colId xmlns:a16="http://schemas.microsoft.com/office/drawing/2014/main" val="20001"/>
                    </a:ext>
                  </a:extLst>
                </a:gridCol>
                <a:gridCol w="592204">
                  <a:extLst>
                    <a:ext uri="{9D8B030D-6E8A-4147-A177-3AD203B41FA5}">
                      <a16:colId xmlns:a16="http://schemas.microsoft.com/office/drawing/2014/main" val="20002"/>
                    </a:ext>
                  </a:extLst>
                </a:gridCol>
                <a:gridCol w="25653">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20G</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342842"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100G</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1" name="Picture 8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0800000">
            <a:off x="812867" y="2675669"/>
            <a:ext cx="334477" cy="822960"/>
          </a:xfrm>
          <a:prstGeom prst="rect">
            <a:avLst/>
          </a:prstGeom>
          <a:effectLst/>
        </p:spPr>
      </p:pic>
      <p:pic>
        <p:nvPicPr>
          <p:cNvPr id="101" name="Picture 100" descr="\\.PSF\Host\Volumes\EP File Share\Touch\Project Juniper Analyst Day\Development\T1351\Artwork\mx960-front-low.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54330" y="2373436"/>
            <a:ext cx="739293" cy="1065951"/>
          </a:xfrm>
          <a:prstGeom prst="rect">
            <a:avLst/>
          </a:prstGeom>
          <a:noFill/>
          <a:effectLst/>
        </p:spPr>
      </p:pic>
      <p:pic>
        <p:nvPicPr>
          <p:cNvPr id="103" name="Picture 17" descr="MX480_FrontWtop"/>
          <p:cNvPicPr>
            <a:picLocks noChangeAspect="1" noChangeArrowheads="1"/>
          </p:cNvPicPr>
          <p:nvPr/>
        </p:nvPicPr>
        <p:blipFill>
          <a:blip r:embed="rId5" cstate="screen">
            <a:extLst>
              <a:ext uri="{28A0092B-C50C-407E-A947-70E740481C1C}">
                <a14:useLocalDpi xmlns:a14="http://schemas.microsoft.com/office/drawing/2010/main"/>
              </a:ext>
            </a:extLst>
          </a:blip>
          <a:srcRect t="4575" b="11979"/>
          <a:stretch>
            <a:fillRect/>
          </a:stretch>
        </p:blipFill>
        <p:spPr bwMode="auto">
          <a:xfrm>
            <a:off x="2626791" y="2726194"/>
            <a:ext cx="822960" cy="714923"/>
          </a:xfrm>
          <a:prstGeom prst="rect">
            <a:avLst/>
          </a:prstGeom>
          <a:noFill/>
          <a:effectLst/>
        </p:spPr>
      </p:pic>
      <p:pic>
        <p:nvPicPr>
          <p:cNvPr id="104" name="Picture 60" descr="MX240_FrontWtop"/>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99256" y="2996209"/>
            <a:ext cx="822960" cy="444905"/>
          </a:xfrm>
          <a:prstGeom prst="rect">
            <a:avLst/>
          </a:prstGeom>
          <a:noFill/>
          <a:effectLst/>
        </p:spPr>
      </p:pic>
      <p:pic>
        <p:nvPicPr>
          <p:cNvPr id="109" name="Picture 2" descr="file://///mimas/Marketingbkup/Graphic_Resources/Photos/Products/MX_Series/MX104/Low_res_jpg/MX104_FrontWtop_LR.jpg"/>
          <p:cNvPicPr>
            <a:picLocks noChangeAspect="1" noChangeArrowheads="1"/>
          </p:cNvPicPr>
          <p:nvPr/>
        </p:nvPicPr>
        <p:blipFill rotWithShape="1">
          <a:blip r:embed="rId7" cstate="print">
            <a:clrChange>
              <a:clrFrom>
                <a:srgbClr val="FBFBF9"/>
              </a:clrFrom>
              <a:clrTo>
                <a:srgbClr val="FBFBF9">
                  <a:alpha val="0"/>
                </a:srgbClr>
              </a:clrTo>
            </a:clrChange>
            <a:extLst>
              <a:ext uri="{28A0092B-C50C-407E-A947-70E740481C1C}">
                <a14:useLocalDpi xmlns:a14="http://schemas.microsoft.com/office/drawing/2010/main"/>
              </a:ext>
            </a:extLst>
          </a:blip>
          <a:srcRect/>
          <a:stretch/>
        </p:blipFill>
        <p:spPr bwMode="auto">
          <a:xfrm>
            <a:off x="1233815" y="3137730"/>
            <a:ext cx="822960" cy="34670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0" name="Picture 69" descr="MX2020_Front_TJ.jpg"/>
          <p:cNvPicPr>
            <a:picLocks noChangeAspect="1"/>
          </p:cNvPicPr>
          <p:nvPr/>
        </p:nvPicPr>
        <p:blipFill>
          <a:blip r:embed="rId8" cstate="print">
            <a:clrChange>
              <a:clrFrom>
                <a:srgbClr val="D9D9D9"/>
              </a:clrFrom>
              <a:clrTo>
                <a:srgbClr val="D9D9D9">
                  <a:alpha val="0"/>
                </a:srgbClr>
              </a:clrTo>
            </a:clrChange>
            <a:extLst>
              <a:ext uri="{28A0092B-C50C-407E-A947-70E740481C1C}">
                <a14:useLocalDpi xmlns:a14="http://schemas.microsoft.com/office/drawing/2010/main"/>
              </a:ext>
            </a:extLst>
          </a:blip>
          <a:srcRect/>
          <a:stretch>
            <a:fillRect/>
          </a:stretch>
        </p:blipFill>
        <p:spPr bwMode="auto">
          <a:xfrm>
            <a:off x="6484577" y="372049"/>
            <a:ext cx="759222" cy="311968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Content Placeholder 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189" y="3303550"/>
            <a:ext cx="719935" cy="135838"/>
          </a:xfrm>
          <a:prstGeom prst="rect">
            <a:avLst/>
          </a:prstGeom>
        </p:spPr>
      </p:pic>
      <p:pic>
        <p:nvPicPr>
          <p:cNvPr id="93" name="Picture 2" descr="file://///mimas/Marketingbkup/Graphic_Resources/Photos/Products/MX_Series/MX104/Low_res_jpg/MX104_FrontWtop_LR.jpg"/>
          <p:cNvPicPr>
            <a:picLocks noChangeAspect="1" noChangeArrowheads="1"/>
          </p:cNvPicPr>
          <p:nvPr/>
        </p:nvPicPr>
        <p:blipFill rotWithShape="1">
          <a:blip r:embed="rId10" cstate="print">
            <a:clrChange>
              <a:clrFrom>
                <a:srgbClr val="FBFBF9"/>
              </a:clrFrom>
              <a:clrTo>
                <a:srgbClr val="FBFBF9">
                  <a:alpha val="0"/>
                </a:srgbClr>
              </a:clrTo>
            </a:clrChange>
            <a:extLst>
              <a:ext uri="{28A0092B-C50C-407E-A947-70E740481C1C}">
                <a14:useLocalDpi xmlns:a14="http://schemas.microsoft.com/office/drawing/2010/main"/>
              </a:ext>
            </a:extLst>
          </a:blip>
          <a:srcRect/>
          <a:stretch/>
        </p:blipFill>
        <p:spPr bwMode="auto">
          <a:xfrm>
            <a:off x="4489618" y="3151172"/>
            <a:ext cx="822960" cy="3137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0" name="Picture 2" descr="file://///mimas/Marketingbkup/Graphic_Resources/Photos/Products/MX_Series/MX104/Low_res_jpg/MX104_FrontWtop_LR.jpg"/>
          <p:cNvPicPr>
            <a:picLocks noChangeAspect="1" noChangeArrowheads="1"/>
          </p:cNvPicPr>
          <p:nvPr/>
        </p:nvPicPr>
        <p:blipFill rotWithShape="1">
          <a:blip r:embed="rId11" cstate="print">
            <a:clrChange>
              <a:clrFrom>
                <a:srgbClr val="FBFBF9"/>
              </a:clrFrom>
              <a:clrTo>
                <a:srgbClr val="FBFBF9">
                  <a:alpha val="0"/>
                </a:srgbClr>
              </a:clrTo>
            </a:clrChange>
            <a:extLst>
              <a:ext uri="{28A0092B-C50C-407E-A947-70E740481C1C}">
                <a14:useLocalDpi xmlns:a14="http://schemas.microsoft.com/office/drawing/2010/main"/>
              </a:ext>
            </a:extLst>
          </a:blip>
          <a:srcRect/>
          <a:stretch/>
        </p:blipFill>
        <p:spPr bwMode="auto">
          <a:xfrm>
            <a:off x="3898284" y="3303549"/>
            <a:ext cx="822960" cy="15165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51373" y="1150674"/>
            <a:ext cx="764846" cy="2333764"/>
          </a:xfrm>
          <a:prstGeom prst="rect">
            <a:avLst/>
          </a:prstGeom>
        </p:spPr>
      </p:pic>
      <p:pic>
        <p:nvPicPr>
          <p:cNvPr id="52" name="Picture 5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92059" y="1698690"/>
            <a:ext cx="819624" cy="1844521"/>
          </a:xfrm>
          <a:prstGeom prst="rect">
            <a:avLst/>
          </a:prstGeom>
        </p:spPr>
      </p:pic>
      <p:graphicFrame>
        <p:nvGraphicFramePr>
          <p:cNvPr id="140" name="Table 139"/>
          <p:cNvGraphicFramePr>
            <a:graphicFrameLocks noGrp="1"/>
          </p:cNvGraphicFramePr>
          <p:nvPr>
            <p:extLst/>
          </p:nvPr>
        </p:nvGraphicFramePr>
        <p:xfrm>
          <a:off x="-12138" y="3532723"/>
          <a:ext cx="1257614" cy="257075"/>
        </p:xfrm>
        <a:graphic>
          <a:graphicData uri="http://schemas.openxmlformats.org/drawingml/2006/table">
            <a:tbl>
              <a:tblPr firstRow="1" bandRow="1">
                <a:tableStyleId>{5C22544A-7EE6-4342-B048-85BDC9FD1C3A}</a:tableStyleId>
              </a:tblPr>
              <a:tblGrid>
                <a:gridCol w="76197">
                  <a:extLst>
                    <a:ext uri="{9D8B030D-6E8A-4147-A177-3AD203B41FA5}">
                      <a16:colId xmlns:a16="http://schemas.microsoft.com/office/drawing/2014/main" val="20000"/>
                    </a:ext>
                  </a:extLst>
                </a:gridCol>
                <a:gridCol w="598093">
                  <a:extLst>
                    <a:ext uri="{9D8B030D-6E8A-4147-A177-3AD203B41FA5}">
                      <a16:colId xmlns:a16="http://schemas.microsoft.com/office/drawing/2014/main" val="20001"/>
                    </a:ext>
                  </a:extLst>
                </a:gridCol>
                <a:gridCol w="583324">
                  <a:extLst>
                    <a:ext uri="{9D8B030D-6E8A-4147-A177-3AD203B41FA5}">
                      <a16:colId xmlns:a16="http://schemas.microsoft.com/office/drawing/2014/main" val="20002"/>
                    </a:ext>
                  </a:extLst>
                </a:gridCol>
              </a:tblGrid>
              <a:tr h="257075">
                <a:tc>
                  <a:txBody>
                    <a:bodyPr/>
                    <a:lstStyle/>
                    <a:p>
                      <a:pPr algn="ctr"/>
                      <a:endParaRPr lang="en-US" sz="12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MX150</a:t>
                      </a:r>
                      <a:endParaRPr lang="en-US" sz="120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VMX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0" name="Title 1"/>
          <p:cNvSpPr>
            <a:spLocks noGrp="1"/>
          </p:cNvSpPr>
          <p:nvPr>
            <p:ph type="title"/>
          </p:nvPr>
        </p:nvSpPr>
        <p:spPr/>
        <p:txBody>
          <a:bodyPr/>
          <a:lstStyle/>
          <a:p>
            <a:r>
              <a:rPr lang="en-US" dirty="0" smtClean="0">
                <a:latin typeface="Arial" charset="0"/>
                <a:ea typeface="Arial" charset="0"/>
                <a:cs typeface="Arial" charset="0"/>
              </a:rPr>
              <a:t>MX PORTFOLIO OVERVIEW</a:t>
            </a:r>
            <a:endParaRPr lang="en-US" dirty="0">
              <a:latin typeface="Arial" charset="0"/>
              <a:ea typeface="Arial" charset="0"/>
              <a:cs typeface="Arial" charset="0"/>
            </a:endParaRPr>
          </a:p>
        </p:txBody>
      </p:sp>
      <p:graphicFrame>
        <p:nvGraphicFramePr>
          <p:cNvPr id="23" name="Table 22"/>
          <p:cNvGraphicFramePr>
            <a:graphicFrameLocks noGrp="1"/>
          </p:cNvGraphicFramePr>
          <p:nvPr>
            <p:extLst/>
          </p:nvPr>
        </p:nvGraphicFramePr>
        <p:xfrm>
          <a:off x="1095186" y="3532723"/>
          <a:ext cx="1054847" cy="253695"/>
        </p:xfrm>
        <a:graphic>
          <a:graphicData uri="http://schemas.openxmlformats.org/drawingml/2006/table">
            <a:tbl>
              <a:tblPr firstRow="1" bandRow="1">
                <a:tableStyleId>{5C22544A-7EE6-4342-B048-85BDC9FD1C3A}</a:tableStyleId>
              </a:tblPr>
              <a:tblGrid>
                <a:gridCol w="119202">
                  <a:extLst>
                    <a:ext uri="{9D8B030D-6E8A-4147-A177-3AD203B41FA5}">
                      <a16:colId xmlns:a16="http://schemas.microsoft.com/office/drawing/2014/main" val="20000"/>
                    </a:ext>
                  </a:extLst>
                </a:gridCol>
                <a:gridCol w="935645">
                  <a:extLst>
                    <a:ext uri="{9D8B030D-6E8A-4147-A177-3AD203B41FA5}">
                      <a16:colId xmlns:a16="http://schemas.microsoft.com/office/drawing/2014/main" val="20001"/>
                    </a:ext>
                  </a:extLst>
                </a:gridCol>
              </a:tblGrid>
              <a:tr h="253695">
                <a:tc>
                  <a:txBody>
                    <a:bodyPr/>
                    <a:lstStyle/>
                    <a:p>
                      <a:pPr algn="ctr"/>
                      <a:endParaRPr lang="en-US" sz="120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solidFill>
                        </a:rPr>
                        <a:t>MX80,</a:t>
                      </a:r>
                      <a:r>
                        <a:rPr lang="en-US" sz="1200" baseline="0">
                          <a:solidFill>
                            <a:schemeClr val="tx1"/>
                          </a:solidFill>
                        </a:rPr>
                        <a:t> MX104</a:t>
                      </a:r>
                      <a:endParaRPr lang="en-US" sz="120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nvPr>
        </p:nvGraphicFramePr>
        <p:xfrm>
          <a:off x="1974000" y="3532723"/>
          <a:ext cx="1919623" cy="253695"/>
        </p:xfrm>
        <a:graphic>
          <a:graphicData uri="http://schemas.openxmlformats.org/drawingml/2006/table">
            <a:tbl>
              <a:tblPr firstRow="1" bandRow="1">
                <a:tableStyleId>{5C22544A-7EE6-4342-B048-85BDC9FD1C3A}</a:tableStyleId>
              </a:tblPr>
              <a:tblGrid>
                <a:gridCol w="216925">
                  <a:extLst>
                    <a:ext uri="{9D8B030D-6E8A-4147-A177-3AD203B41FA5}">
                      <a16:colId xmlns:a16="http://schemas.microsoft.com/office/drawing/2014/main" val="20000"/>
                    </a:ext>
                  </a:extLst>
                </a:gridCol>
                <a:gridCol w="1702698">
                  <a:extLst>
                    <a:ext uri="{9D8B030D-6E8A-4147-A177-3AD203B41FA5}">
                      <a16:colId xmlns:a16="http://schemas.microsoft.com/office/drawing/2014/main" val="20001"/>
                    </a:ext>
                  </a:extLst>
                </a:gridCol>
              </a:tblGrid>
              <a:tr h="253695">
                <a:tc>
                  <a:txBody>
                    <a:bodyPr/>
                    <a:lstStyle/>
                    <a:p>
                      <a:pPr algn="ctr"/>
                      <a:endParaRPr lang="en-US" sz="120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solidFill>
                        </a:rPr>
                        <a:t>MX240,</a:t>
                      </a:r>
                      <a:r>
                        <a:rPr lang="en-US" sz="1200" baseline="0">
                          <a:solidFill>
                            <a:schemeClr val="tx1"/>
                          </a:solidFill>
                        </a:rPr>
                        <a:t> MX480, MX960</a:t>
                      </a:r>
                      <a:endParaRPr lang="en-US" sz="120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nvPr>
        </p:nvGraphicFramePr>
        <p:xfrm>
          <a:off x="3678550" y="3532723"/>
          <a:ext cx="1735002" cy="253695"/>
        </p:xfrm>
        <a:graphic>
          <a:graphicData uri="http://schemas.openxmlformats.org/drawingml/2006/table">
            <a:tbl>
              <a:tblPr firstRow="1" bandRow="1">
                <a:tableStyleId>{5C22544A-7EE6-4342-B048-85BDC9FD1C3A}</a:tableStyleId>
              </a:tblPr>
              <a:tblGrid>
                <a:gridCol w="196062">
                  <a:extLst>
                    <a:ext uri="{9D8B030D-6E8A-4147-A177-3AD203B41FA5}">
                      <a16:colId xmlns:a16="http://schemas.microsoft.com/office/drawing/2014/main" val="20000"/>
                    </a:ext>
                  </a:extLst>
                </a:gridCol>
                <a:gridCol w="1538940">
                  <a:extLst>
                    <a:ext uri="{9D8B030D-6E8A-4147-A177-3AD203B41FA5}">
                      <a16:colId xmlns:a16="http://schemas.microsoft.com/office/drawing/2014/main" val="20001"/>
                    </a:ext>
                  </a:extLst>
                </a:gridCol>
              </a:tblGrid>
              <a:tr h="253695">
                <a:tc>
                  <a:txBody>
                    <a:bodyPr/>
                    <a:lstStyle/>
                    <a:p>
                      <a:pPr algn="ctr"/>
                      <a:endParaRPr lang="en-US" sz="120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solidFill>
                        </a:rPr>
                        <a:t>MX204, MX10003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extLst/>
          </p:nvPr>
        </p:nvGraphicFramePr>
        <p:xfrm>
          <a:off x="5120114" y="3532723"/>
          <a:ext cx="2114613" cy="253695"/>
        </p:xfrm>
        <a:graphic>
          <a:graphicData uri="http://schemas.openxmlformats.org/drawingml/2006/table">
            <a:tbl>
              <a:tblPr firstRow="1" bandRow="1">
                <a:tableStyleId>{5C22544A-7EE6-4342-B048-85BDC9FD1C3A}</a:tableStyleId>
              </a:tblPr>
              <a:tblGrid>
                <a:gridCol w="238960">
                  <a:extLst>
                    <a:ext uri="{9D8B030D-6E8A-4147-A177-3AD203B41FA5}">
                      <a16:colId xmlns:a16="http://schemas.microsoft.com/office/drawing/2014/main" val="20000"/>
                    </a:ext>
                  </a:extLst>
                </a:gridCol>
                <a:gridCol w="1875653">
                  <a:extLst>
                    <a:ext uri="{9D8B030D-6E8A-4147-A177-3AD203B41FA5}">
                      <a16:colId xmlns:a16="http://schemas.microsoft.com/office/drawing/2014/main" val="20001"/>
                    </a:ext>
                  </a:extLst>
                </a:gridCol>
              </a:tblGrid>
              <a:tr h="253695">
                <a:tc>
                  <a:txBody>
                    <a:bodyPr/>
                    <a:lstStyle/>
                    <a:p>
                      <a:pPr algn="ctr"/>
                      <a:endParaRPr lang="en-US" sz="12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MX2008,</a:t>
                      </a:r>
                      <a:r>
                        <a:rPr lang="en-US" sz="1200" baseline="0" dirty="0">
                          <a:solidFill>
                            <a:schemeClr val="tx1"/>
                          </a:solidFill>
                        </a:rPr>
                        <a:t> MX2010, MX2020</a:t>
                      </a:r>
                      <a:endParaRPr lang="en-US" sz="120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nvPr>
        </p:nvGraphicFramePr>
        <p:xfrm>
          <a:off x="1296437" y="3879036"/>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80G</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nvPr>
        </p:nvGraphicFramePr>
        <p:xfrm>
          <a:off x="2092168" y="3879036"/>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1T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2691519" y="3879036"/>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3T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3298753" y="3879036"/>
          <a:ext cx="697724" cy="257076"/>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6">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5T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nvPr>
        </p:nvGraphicFramePr>
        <p:xfrm>
          <a:off x="5316097" y="3879036"/>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16T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nvPr>
        </p:nvGraphicFramePr>
        <p:xfrm>
          <a:off x="5915447" y="3879036"/>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16T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p:cNvGraphicFramePr>
            <a:graphicFrameLocks noGrp="1"/>
          </p:cNvGraphicFramePr>
          <p:nvPr>
            <p:extLst/>
          </p:nvPr>
        </p:nvGraphicFramePr>
        <p:xfrm>
          <a:off x="6522682" y="3879037"/>
          <a:ext cx="697724" cy="258802"/>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8802">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32T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nvPr>
        </p:nvGraphicFramePr>
        <p:xfrm>
          <a:off x="7275477" y="3874064"/>
          <a:ext cx="697724" cy="263774"/>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63774">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19.2T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7" name="Table 36"/>
          <p:cNvGraphicFramePr>
            <a:graphicFrameLocks noGrp="1"/>
          </p:cNvGraphicFramePr>
          <p:nvPr>
            <p:extLst/>
          </p:nvPr>
        </p:nvGraphicFramePr>
        <p:xfrm>
          <a:off x="3980169" y="3879036"/>
          <a:ext cx="1294156" cy="257075"/>
        </p:xfrm>
        <a:graphic>
          <a:graphicData uri="http://schemas.openxmlformats.org/drawingml/2006/table">
            <a:tbl>
              <a:tblPr firstRow="1" bandRow="1">
                <a:tableStyleId>{5C22544A-7EE6-4342-B048-85BDC9FD1C3A}</a:tableStyleId>
              </a:tblPr>
              <a:tblGrid>
                <a:gridCol w="66475">
                  <a:extLst>
                    <a:ext uri="{9D8B030D-6E8A-4147-A177-3AD203B41FA5}">
                      <a16:colId xmlns:a16="http://schemas.microsoft.com/office/drawing/2014/main" val="20000"/>
                    </a:ext>
                  </a:extLst>
                </a:gridCol>
                <a:gridCol w="624894">
                  <a:extLst>
                    <a:ext uri="{9D8B030D-6E8A-4147-A177-3AD203B41FA5}">
                      <a16:colId xmlns:a16="http://schemas.microsoft.com/office/drawing/2014/main" val="20001"/>
                    </a:ext>
                  </a:extLst>
                </a:gridCol>
                <a:gridCol w="576667">
                  <a:extLst>
                    <a:ext uri="{9D8B030D-6E8A-4147-A177-3AD203B41FA5}">
                      <a16:colId xmlns:a16="http://schemas.microsoft.com/office/drawing/2014/main" val="20002"/>
                    </a:ext>
                  </a:extLst>
                </a:gridCol>
                <a:gridCol w="2612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400G</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342842"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2.4T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8" name="Table 37"/>
          <p:cNvGraphicFramePr>
            <a:graphicFrameLocks noGrp="1"/>
          </p:cNvGraphicFramePr>
          <p:nvPr>
            <p:extLst/>
          </p:nvPr>
        </p:nvGraphicFramePr>
        <p:xfrm>
          <a:off x="2108052" y="4221543"/>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3T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9" name="Table 38"/>
          <p:cNvGraphicFramePr>
            <a:graphicFrameLocks noGrp="1"/>
          </p:cNvGraphicFramePr>
          <p:nvPr>
            <p:extLst/>
          </p:nvPr>
        </p:nvGraphicFramePr>
        <p:xfrm>
          <a:off x="2707403" y="4221543"/>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kern="1200" dirty="0" smtClean="0">
                          <a:solidFill>
                            <a:schemeClr val="bg1"/>
                          </a:solidFill>
                          <a:latin typeface="+mn-lt"/>
                          <a:ea typeface="+mn-ea"/>
                          <a:cs typeface="+mn-cs"/>
                        </a:rPr>
                        <a:t>8T</a:t>
                      </a:r>
                      <a:endParaRPr lang="en-US" sz="1200" b="1" kern="1200" dirty="0">
                        <a:solidFill>
                          <a:schemeClr val="bg1"/>
                        </a:solidFill>
                        <a:latin typeface="+mn-lt"/>
                        <a:ea typeface="+mn-ea"/>
                        <a:cs typeface="+mn-cs"/>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0" name="Table 39"/>
          <p:cNvGraphicFramePr>
            <a:graphicFrameLocks noGrp="1"/>
          </p:cNvGraphicFramePr>
          <p:nvPr>
            <p:extLst/>
          </p:nvPr>
        </p:nvGraphicFramePr>
        <p:xfrm>
          <a:off x="3314637" y="4221543"/>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13.5T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nvPr>
        </p:nvGraphicFramePr>
        <p:xfrm>
          <a:off x="5331981" y="4221543"/>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40T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2" name="Table 41"/>
          <p:cNvGraphicFramePr>
            <a:graphicFrameLocks noGrp="1"/>
          </p:cNvGraphicFramePr>
          <p:nvPr>
            <p:extLst/>
          </p:nvPr>
        </p:nvGraphicFramePr>
        <p:xfrm>
          <a:off x="5931332" y="4221543"/>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40T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nvPr>
        </p:nvGraphicFramePr>
        <p:xfrm>
          <a:off x="6538566" y="4221543"/>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80T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sz="120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6" name="Table 45"/>
          <p:cNvGraphicFramePr>
            <a:graphicFrameLocks noGrp="1"/>
          </p:cNvGraphicFramePr>
          <p:nvPr>
            <p:extLst/>
          </p:nvPr>
        </p:nvGraphicFramePr>
        <p:xfrm>
          <a:off x="2108053" y="4563314"/>
          <a:ext cx="1837355" cy="257075"/>
        </p:xfrm>
        <a:graphic>
          <a:graphicData uri="http://schemas.openxmlformats.org/drawingml/2006/table">
            <a:tbl>
              <a:tblPr firstRow="1" bandRow="1">
                <a:tableStyleId>{5C22544A-7EE6-4342-B048-85BDC9FD1C3A}</a:tableStyleId>
              </a:tblPr>
              <a:tblGrid>
                <a:gridCol w="81357">
                  <a:extLst>
                    <a:ext uri="{9D8B030D-6E8A-4147-A177-3AD203B41FA5}">
                      <a16:colId xmlns:a16="http://schemas.microsoft.com/office/drawing/2014/main" val="20000"/>
                    </a:ext>
                  </a:extLst>
                </a:gridCol>
                <a:gridCol w="1730598">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2.4T</a:t>
                      </a:r>
                      <a:r>
                        <a:rPr lang="en-US" sz="1200" baseline="0" dirty="0" smtClean="0">
                          <a:solidFill>
                            <a:schemeClr val="bg1"/>
                          </a:solidFill>
                        </a:rPr>
                        <a:t>/slot (Target 3.2T)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nvPr>
        </p:nvGraphicFramePr>
        <p:xfrm>
          <a:off x="5331981" y="4563314"/>
          <a:ext cx="1943497" cy="257075"/>
        </p:xfrm>
        <a:graphic>
          <a:graphicData uri="http://schemas.openxmlformats.org/drawingml/2006/table">
            <a:tbl>
              <a:tblPr firstRow="1" bandRow="1">
                <a:tableStyleId>{5C22544A-7EE6-4342-B048-85BDC9FD1C3A}</a:tableStyleId>
              </a:tblPr>
              <a:tblGrid>
                <a:gridCol w="77147">
                  <a:extLst>
                    <a:ext uri="{9D8B030D-6E8A-4147-A177-3AD203B41FA5}">
                      <a16:colId xmlns:a16="http://schemas.microsoft.com/office/drawing/2014/main" val="20000"/>
                    </a:ext>
                  </a:extLst>
                </a:gridCol>
                <a:gridCol w="1827190">
                  <a:extLst>
                    <a:ext uri="{9D8B030D-6E8A-4147-A177-3AD203B41FA5}">
                      <a16:colId xmlns:a16="http://schemas.microsoft.com/office/drawing/2014/main" val="20001"/>
                    </a:ext>
                  </a:extLst>
                </a:gridCol>
                <a:gridCol w="3916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8.0T</a:t>
                      </a:r>
                      <a:r>
                        <a:rPr lang="en-US" sz="1200" baseline="0" dirty="0" smtClean="0">
                          <a:solidFill>
                            <a:schemeClr val="bg1"/>
                          </a:solidFill>
                        </a:rPr>
                        <a:t>/slot (Target 9.6T)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extLst/>
          </p:nvPr>
        </p:nvGraphicFramePr>
        <p:xfrm>
          <a:off x="7291362" y="4563314"/>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76T+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extLst/>
          </p:nvPr>
        </p:nvGraphicFramePr>
        <p:xfrm>
          <a:off x="3941627" y="4563314"/>
          <a:ext cx="1339804" cy="257075"/>
        </p:xfrm>
        <a:graphic>
          <a:graphicData uri="http://schemas.openxmlformats.org/drawingml/2006/table">
            <a:tbl>
              <a:tblPr firstRow="1" bandRow="1">
                <a:tableStyleId>{5C22544A-7EE6-4342-B048-85BDC9FD1C3A}</a:tableStyleId>
              </a:tblPr>
              <a:tblGrid>
                <a:gridCol w="68820">
                  <a:extLst>
                    <a:ext uri="{9D8B030D-6E8A-4147-A177-3AD203B41FA5}">
                      <a16:colId xmlns:a16="http://schemas.microsoft.com/office/drawing/2014/main" val="20000"/>
                    </a:ext>
                  </a:extLst>
                </a:gridCol>
                <a:gridCol w="646936">
                  <a:extLst>
                    <a:ext uri="{9D8B030D-6E8A-4147-A177-3AD203B41FA5}">
                      <a16:colId xmlns:a16="http://schemas.microsoft.com/office/drawing/2014/main" val="20001"/>
                    </a:ext>
                  </a:extLst>
                </a:gridCol>
                <a:gridCol w="597007">
                  <a:extLst>
                    <a:ext uri="{9D8B030D-6E8A-4147-A177-3AD203B41FA5}">
                      <a16:colId xmlns:a16="http://schemas.microsoft.com/office/drawing/2014/main" val="20002"/>
                    </a:ext>
                  </a:extLst>
                </a:gridCol>
                <a:gridCol w="27041">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3.2T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ctr" defTabSz="342842"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19.2T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Table 56"/>
          <p:cNvGraphicFramePr>
            <a:graphicFrameLocks noGrp="1"/>
          </p:cNvGraphicFramePr>
          <p:nvPr>
            <p:extLst/>
          </p:nvPr>
        </p:nvGraphicFramePr>
        <p:xfrm>
          <a:off x="8464489" y="4598249"/>
          <a:ext cx="766048" cy="243840"/>
        </p:xfrm>
        <a:graphic>
          <a:graphicData uri="http://schemas.openxmlformats.org/drawingml/2006/table">
            <a:tbl>
              <a:tblPr firstRow="1" bandRow="1">
                <a:tableStyleId>{5C22544A-7EE6-4342-B048-85BDC9FD1C3A}</a:tableStyleId>
              </a:tblPr>
              <a:tblGrid>
                <a:gridCol w="766048">
                  <a:extLst>
                    <a:ext uri="{9D8B030D-6E8A-4147-A177-3AD203B41FA5}">
                      <a16:colId xmlns:a16="http://schemas.microsoft.com/office/drawing/2014/main" val="20000"/>
                    </a:ext>
                  </a:extLst>
                </a:gridCol>
              </a:tblGrid>
              <a:tr h="243840">
                <a:tc>
                  <a:txBody>
                    <a:bodyPr/>
                    <a:lstStyle/>
                    <a:p>
                      <a:pPr algn="l"/>
                      <a:r>
                        <a:rPr lang="en-US" sz="1000" dirty="0" smtClean="0">
                          <a:solidFill>
                            <a:schemeClr val="tx1"/>
                          </a:solidFill>
                        </a:rPr>
                        <a:t>2020-2021</a:t>
                      </a:r>
                      <a:endParaRPr lang="en-US" sz="1000" dirty="0">
                        <a:solidFill>
                          <a:schemeClr val="tx1"/>
                        </a:solidFill>
                      </a:endParaRP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8" name="Table 57"/>
          <p:cNvGraphicFramePr>
            <a:graphicFrameLocks noGrp="1"/>
          </p:cNvGraphicFramePr>
          <p:nvPr>
            <p:extLst/>
          </p:nvPr>
        </p:nvGraphicFramePr>
        <p:xfrm>
          <a:off x="8464490" y="4240062"/>
          <a:ext cx="754272" cy="243840"/>
        </p:xfrm>
        <a:graphic>
          <a:graphicData uri="http://schemas.openxmlformats.org/drawingml/2006/table">
            <a:tbl>
              <a:tblPr firstRow="1" bandRow="1">
                <a:tableStyleId>{5C22544A-7EE6-4342-B048-85BDC9FD1C3A}</a:tableStyleId>
              </a:tblPr>
              <a:tblGrid>
                <a:gridCol w="754272">
                  <a:extLst>
                    <a:ext uri="{9D8B030D-6E8A-4147-A177-3AD203B41FA5}">
                      <a16:colId xmlns:a16="http://schemas.microsoft.com/office/drawing/2014/main" val="20000"/>
                    </a:ext>
                  </a:extLst>
                </a:gridCol>
              </a:tblGrid>
              <a:tr h="243840">
                <a:tc>
                  <a:txBody>
                    <a:bodyPr/>
                    <a:lstStyle/>
                    <a:p>
                      <a:pPr algn="l"/>
                      <a:r>
                        <a:rPr lang="en-US" sz="1000" dirty="0">
                          <a:solidFill>
                            <a:schemeClr val="tx1"/>
                          </a:solidFill>
                        </a:rPr>
                        <a:t>2018-2019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9" name="Table 58"/>
          <p:cNvGraphicFramePr>
            <a:graphicFrameLocks noGrp="1"/>
          </p:cNvGraphicFramePr>
          <p:nvPr>
            <p:extLst/>
          </p:nvPr>
        </p:nvGraphicFramePr>
        <p:xfrm>
          <a:off x="8480374" y="3842356"/>
          <a:ext cx="908563" cy="293757"/>
        </p:xfrm>
        <a:graphic>
          <a:graphicData uri="http://schemas.openxmlformats.org/drawingml/2006/table">
            <a:tbl>
              <a:tblPr firstRow="1" bandRow="1">
                <a:tableStyleId>{5C22544A-7EE6-4342-B048-85BDC9FD1C3A}</a:tableStyleId>
              </a:tblPr>
              <a:tblGrid>
                <a:gridCol w="908563">
                  <a:extLst>
                    <a:ext uri="{9D8B030D-6E8A-4147-A177-3AD203B41FA5}">
                      <a16:colId xmlns:a16="http://schemas.microsoft.com/office/drawing/2014/main" val="20000"/>
                    </a:ext>
                  </a:extLst>
                </a:gridCol>
              </a:tblGrid>
              <a:tr h="293757">
                <a:tc>
                  <a:txBody>
                    <a:bodyPr/>
                    <a:lstStyle/>
                    <a:p>
                      <a:pPr algn="l"/>
                      <a:r>
                        <a:rPr lang="en-US" sz="1000" dirty="0">
                          <a:solidFill>
                            <a:schemeClr val="tx1"/>
                          </a:solidFill>
                        </a:rPr>
                        <a:t>2016-2018</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6" name="Picture 55"/>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80446" y="2013365"/>
            <a:ext cx="705836" cy="1471728"/>
          </a:xfrm>
          <a:prstGeom prst="rect">
            <a:avLst/>
          </a:prstGeom>
          <a:scene3d>
            <a:camera prst="orthographicFront"/>
            <a:lightRig rig="threePt" dir="t"/>
          </a:scene3d>
          <a:sp3d>
            <a:bevelT w="139700" prst="cross"/>
          </a:sp3d>
        </p:spPr>
      </p:pic>
      <p:pic>
        <p:nvPicPr>
          <p:cNvPr id="100" name="Picture 99"/>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91362" y="2623654"/>
            <a:ext cx="713120" cy="868080"/>
          </a:xfrm>
          <a:prstGeom prst="rect">
            <a:avLst/>
          </a:prstGeom>
        </p:spPr>
      </p:pic>
      <p:graphicFrame>
        <p:nvGraphicFramePr>
          <p:cNvPr id="60" name="Table 59"/>
          <p:cNvGraphicFramePr>
            <a:graphicFrameLocks noGrp="1"/>
          </p:cNvGraphicFramePr>
          <p:nvPr>
            <p:extLst/>
          </p:nvPr>
        </p:nvGraphicFramePr>
        <p:xfrm>
          <a:off x="7774792" y="3528589"/>
          <a:ext cx="874986" cy="253695"/>
        </p:xfrm>
        <a:graphic>
          <a:graphicData uri="http://schemas.openxmlformats.org/drawingml/2006/table">
            <a:tbl>
              <a:tblPr firstRow="1" bandRow="1">
                <a:tableStyleId>{5C22544A-7EE6-4342-B048-85BDC9FD1C3A}</a:tableStyleId>
              </a:tblPr>
              <a:tblGrid>
                <a:gridCol w="98877">
                  <a:extLst>
                    <a:ext uri="{9D8B030D-6E8A-4147-A177-3AD203B41FA5}">
                      <a16:colId xmlns:a16="http://schemas.microsoft.com/office/drawing/2014/main" val="20000"/>
                    </a:ext>
                  </a:extLst>
                </a:gridCol>
                <a:gridCol w="776109">
                  <a:extLst>
                    <a:ext uri="{9D8B030D-6E8A-4147-A177-3AD203B41FA5}">
                      <a16:colId xmlns:a16="http://schemas.microsoft.com/office/drawing/2014/main" val="20001"/>
                    </a:ext>
                  </a:extLst>
                </a:gridCol>
              </a:tblGrid>
              <a:tr h="253695">
                <a:tc>
                  <a:txBody>
                    <a:bodyPr/>
                    <a:lstStyle/>
                    <a:p>
                      <a:pPr algn="ctr"/>
                      <a:endParaRPr lang="en-US" sz="12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MX10016</a:t>
                      </a:r>
                      <a:endParaRPr lang="en-US" sz="1200" dirty="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nvPr>
        </p:nvGraphicFramePr>
        <p:xfrm>
          <a:off x="7147049" y="3532723"/>
          <a:ext cx="874986" cy="253695"/>
        </p:xfrm>
        <a:graphic>
          <a:graphicData uri="http://schemas.openxmlformats.org/drawingml/2006/table">
            <a:tbl>
              <a:tblPr firstRow="1" bandRow="1">
                <a:tableStyleId>{5C22544A-7EE6-4342-B048-85BDC9FD1C3A}</a:tableStyleId>
              </a:tblPr>
              <a:tblGrid>
                <a:gridCol w="98877">
                  <a:extLst>
                    <a:ext uri="{9D8B030D-6E8A-4147-A177-3AD203B41FA5}">
                      <a16:colId xmlns:a16="http://schemas.microsoft.com/office/drawing/2014/main" val="20000"/>
                    </a:ext>
                  </a:extLst>
                </a:gridCol>
                <a:gridCol w="776109">
                  <a:extLst>
                    <a:ext uri="{9D8B030D-6E8A-4147-A177-3AD203B41FA5}">
                      <a16:colId xmlns:a16="http://schemas.microsoft.com/office/drawing/2014/main" val="20001"/>
                    </a:ext>
                  </a:extLst>
                </a:gridCol>
              </a:tblGrid>
              <a:tr h="253695">
                <a:tc>
                  <a:txBody>
                    <a:bodyPr/>
                    <a:lstStyle/>
                    <a:p>
                      <a:pPr algn="ctr"/>
                      <a:endParaRPr lang="en-US" sz="120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MX10008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1" name="Table 60"/>
          <p:cNvGraphicFramePr>
            <a:graphicFrameLocks noGrp="1"/>
          </p:cNvGraphicFramePr>
          <p:nvPr>
            <p:extLst/>
          </p:nvPr>
        </p:nvGraphicFramePr>
        <p:xfrm>
          <a:off x="7870046" y="3876413"/>
          <a:ext cx="697724" cy="263774"/>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63774">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38.4T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2" name="Table 61"/>
          <p:cNvGraphicFramePr>
            <a:graphicFrameLocks noGrp="1"/>
          </p:cNvGraphicFramePr>
          <p:nvPr>
            <p:extLst/>
          </p:nvPr>
        </p:nvGraphicFramePr>
        <p:xfrm>
          <a:off x="7870046" y="4567344"/>
          <a:ext cx="697724" cy="257075"/>
        </p:xfrm>
        <a:graphic>
          <a:graphicData uri="http://schemas.openxmlformats.org/drawingml/2006/table">
            <a:tbl>
              <a:tblPr firstRow="1" bandRow="1">
                <a:tableStyleId>{5C22544A-7EE6-4342-B048-85BDC9FD1C3A}</a:tableStyleId>
              </a:tblPr>
              <a:tblGrid>
                <a:gridCol w="64644">
                  <a:extLst>
                    <a:ext uri="{9D8B030D-6E8A-4147-A177-3AD203B41FA5}">
                      <a16:colId xmlns:a16="http://schemas.microsoft.com/office/drawing/2014/main" val="20000"/>
                    </a:ext>
                  </a:extLst>
                </a:gridCol>
                <a:gridCol w="607680">
                  <a:extLst>
                    <a:ext uri="{9D8B030D-6E8A-4147-A177-3AD203B41FA5}">
                      <a16:colId xmlns:a16="http://schemas.microsoft.com/office/drawing/2014/main" val="20001"/>
                    </a:ext>
                  </a:extLst>
                </a:gridCol>
                <a:gridCol w="25400">
                  <a:extLst>
                    <a:ext uri="{9D8B030D-6E8A-4147-A177-3AD203B41FA5}">
                      <a16:colId xmlns:a16="http://schemas.microsoft.com/office/drawing/2014/main" val="20017"/>
                    </a:ext>
                  </a:extLst>
                </a:gridCol>
              </a:tblGrid>
              <a:tr h="257075">
                <a:tc>
                  <a:txBody>
                    <a:bodyPr/>
                    <a:lstStyle/>
                    <a:p>
                      <a:pPr algn="ctr"/>
                      <a:endParaRPr lang="en-US" sz="12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rPr>
                        <a:t>153T+</a:t>
                      </a: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en-US" sz="1200" dirty="0">
                        <a:solidFill>
                          <a:schemeClr val="bg1"/>
                        </a:solidFill>
                      </a:endParaRPr>
                    </a:p>
                  </a:txBody>
                  <a:tcPr marL="0" marR="0"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6889646"/>
      </p:ext>
    </p:extLst>
  </p:cSld>
  <p:clrMapOvr>
    <a:masterClrMapping/>
  </p:clrMapOvr>
  <mc:AlternateContent xmlns:mc="http://schemas.openxmlformats.org/markup-compatibility/2006" xmlns:p14="http://schemas.microsoft.com/office/powerpoint/2010/main">
    <mc:Choice Requires="p14">
      <p:transition p14:dur="350">
        <p:wipe dir="r"/>
      </p:transition>
    </mc:Choice>
    <mc:Fallback xmlns="">
      <p:transition>
        <p:wipe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MX Enhanced </a:t>
            </a:r>
            <a:r>
              <a:rPr lang="en-US" dirty="0" err="1" smtClean="0"/>
              <a:t>Midplane</a:t>
            </a:r>
            <a:r>
              <a:rPr lang="en-US" dirty="0" smtClean="0"/>
              <a:t> Connector: FAQ (2/3)</a:t>
            </a:r>
            <a:endParaRPr lang="en-US" dirty="0"/>
          </a:p>
        </p:txBody>
      </p:sp>
      <p:sp>
        <p:nvSpPr>
          <p:cNvPr id="3" name="Content Placeholder 2"/>
          <p:cNvSpPr>
            <a:spLocks noGrp="1"/>
          </p:cNvSpPr>
          <p:nvPr>
            <p:ph sz="quarter" idx="11"/>
          </p:nvPr>
        </p:nvSpPr>
        <p:spPr>
          <a:xfrm>
            <a:off x="455085" y="1072588"/>
            <a:ext cx="8223250" cy="1873447"/>
          </a:xfrm>
          <a:prstGeom prst="rect">
            <a:avLst/>
          </a:prstGeom>
        </p:spPr>
        <p:txBody>
          <a:bodyPr>
            <a:noAutofit/>
          </a:bodyPr>
          <a:lstStyle/>
          <a:p>
            <a:pPr>
              <a:buSzPct val="100000"/>
              <a:buFont typeface="Wingdings" pitchFamily="2" charset="2"/>
              <a:buChar char="Ø"/>
            </a:pPr>
            <a:r>
              <a:rPr lang="en-US" sz="1250" dirty="0">
                <a:latin typeface="Calibri" pitchFamily="34" charset="0"/>
              </a:rPr>
              <a:t> </a:t>
            </a:r>
            <a:r>
              <a:rPr lang="en-US" sz="1250" dirty="0">
                <a:latin typeface="Calibri" pitchFamily="34" charset="0"/>
                <a:cs typeface="Calibri" pitchFamily="34" charset="0"/>
              </a:rPr>
              <a:t>Are we renaming the platforms?</a:t>
            </a:r>
          </a:p>
          <a:p>
            <a:pPr lvl="1">
              <a:buSzPct val="100000"/>
              <a:buFont typeface="Wingdings" pitchFamily="2" charset="2"/>
              <a:buChar char="Ø"/>
            </a:pPr>
            <a:r>
              <a:rPr lang="en-US" sz="1250" dirty="0">
                <a:latin typeface="Calibri" pitchFamily="34" charset="0"/>
                <a:cs typeface="Calibri" pitchFamily="34" charset="0"/>
              </a:rPr>
              <a:t>No, they will still be MX960, MX480, MX240</a:t>
            </a:r>
          </a:p>
          <a:p>
            <a:pPr lvl="1">
              <a:buSzPct val="100000"/>
              <a:buFont typeface="Wingdings" pitchFamily="2" charset="2"/>
              <a:buChar char="Ø"/>
            </a:pPr>
            <a:r>
              <a:rPr lang="en-US" sz="1250" dirty="0">
                <a:latin typeface="Calibri" pitchFamily="34" charset="0"/>
                <a:cs typeface="Calibri" pitchFamily="34" charset="0"/>
              </a:rPr>
              <a:t>There will be new ordering bundles – BASE3 and PREMIUM3</a:t>
            </a:r>
          </a:p>
          <a:p>
            <a:pPr lvl="2">
              <a:buSzPct val="100000"/>
              <a:buFont typeface="Wingdings" pitchFamily="2" charset="2"/>
              <a:buChar char="Ø"/>
            </a:pPr>
            <a:r>
              <a:rPr lang="en-US" sz="1250" dirty="0">
                <a:latin typeface="Calibri" pitchFamily="34" charset="0"/>
                <a:cs typeface="Calibri" pitchFamily="34" charset="0"/>
              </a:rPr>
              <a:t>BASE3 is identical to BASE; PREMIUM3 is identical to PREMIUM2</a:t>
            </a:r>
          </a:p>
          <a:p>
            <a:pPr>
              <a:buSzPct val="100000"/>
              <a:buFont typeface="Wingdings" pitchFamily="2" charset="2"/>
              <a:buChar char="Ø"/>
            </a:pPr>
            <a:r>
              <a:rPr lang="en-US" sz="1250" dirty="0">
                <a:latin typeface="Calibri" pitchFamily="34" charset="0"/>
                <a:cs typeface="Calibri" pitchFamily="34" charset="0"/>
              </a:rPr>
              <a:t> How will the user be able to identify a chassis with enhanced midplane</a:t>
            </a:r>
          </a:p>
          <a:p>
            <a:pPr lvl="1">
              <a:buSzPct val="100000"/>
              <a:buFont typeface="Wingdings" pitchFamily="2" charset="2"/>
              <a:buChar char="Ø"/>
            </a:pPr>
            <a:r>
              <a:rPr lang="en-US" sz="1250" dirty="0">
                <a:latin typeface="Calibri" pitchFamily="34" charset="0"/>
                <a:cs typeface="Calibri" pitchFamily="34" charset="0"/>
              </a:rPr>
              <a:t>The CLEI of a chassis with enhanced midplane connector will be different</a:t>
            </a:r>
          </a:p>
          <a:p>
            <a:pPr lvl="1">
              <a:buSzPct val="100000"/>
              <a:buFont typeface="Wingdings" pitchFamily="2" charset="2"/>
              <a:buChar char="Ø"/>
            </a:pPr>
            <a:r>
              <a:rPr lang="en-US" sz="1250" dirty="0">
                <a:latin typeface="Calibri" pitchFamily="34" charset="0"/>
                <a:cs typeface="Calibri" pitchFamily="34" charset="0"/>
              </a:rPr>
              <a:t>CLI (all prior Junos images included) will show a new backplane version</a:t>
            </a:r>
          </a:p>
          <a:p>
            <a:pPr lvl="1">
              <a:buSzPct val="100000"/>
              <a:buFont typeface="Wingdings" pitchFamily="2" charset="2"/>
              <a:buChar char="Ø"/>
            </a:pPr>
            <a:r>
              <a:rPr lang="en-US" sz="1250" dirty="0">
                <a:latin typeface="Calibri" pitchFamily="34" charset="0"/>
              </a:rPr>
              <a:t>Via a strip of blue overlay just below the craft panel on the right hand side – Visual Identification</a:t>
            </a:r>
            <a:endParaRPr lang="en-US" sz="1250" dirty="0">
              <a:latin typeface="Calibri" pitchFamily="34" charset="0"/>
              <a:cs typeface="Calibri" pitchFamily="34" charset="0"/>
            </a:endParaRPr>
          </a:p>
          <a:p>
            <a:pPr lvl="1">
              <a:buSzPct val="100000"/>
              <a:buFont typeface="Wingdings" pitchFamily="2" charset="2"/>
              <a:buChar char="Ø"/>
            </a:pPr>
            <a:endParaRPr lang="en-US" sz="1250" dirty="0">
              <a:latin typeface="Calibri" pitchFamily="34" charset="0"/>
              <a:cs typeface="Calibri" pitchFamily="34" charset="0"/>
            </a:endParaRPr>
          </a:p>
          <a:p>
            <a:pPr lvl="1">
              <a:buSzPct val="100000"/>
              <a:buFont typeface="Wingdings" pitchFamily="2" charset="2"/>
              <a:buChar char="Ø"/>
            </a:pPr>
            <a:endParaRPr lang="en-US" sz="1250" dirty="0">
              <a:latin typeface="Calibri" pitchFamily="34" charset="0"/>
              <a:cs typeface="Calibri" pitchFamily="34" charset="0"/>
            </a:endParaRPr>
          </a:p>
          <a:p>
            <a:pPr lvl="1">
              <a:buSzPct val="100000"/>
              <a:buFont typeface="Wingdings" pitchFamily="2" charset="2"/>
              <a:buChar char="Ø"/>
            </a:pPr>
            <a:endParaRPr lang="en-US" sz="1250" dirty="0">
              <a:latin typeface="Calibri" pitchFamily="34" charset="0"/>
              <a:cs typeface="Calibri" pitchFamily="34" charset="0"/>
            </a:endParaRPr>
          </a:p>
          <a:p>
            <a:pPr marL="258366" lvl="1">
              <a:buSzPct val="100000"/>
            </a:pPr>
            <a:endParaRPr lang="en-US" sz="1250" dirty="0">
              <a:latin typeface="Calibri" pitchFamily="34" charset="0"/>
              <a:cs typeface="Calibri" pitchFamily="34" charset="0"/>
            </a:endParaRPr>
          </a:p>
          <a:p>
            <a:pPr>
              <a:buSzPct val="100000"/>
              <a:buFont typeface="Wingdings" pitchFamily="2" charset="2"/>
              <a:buChar char="Ø"/>
            </a:pPr>
            <a:endParaRPr lang="en-US" sz="1250" dirty="0">
              <a:latin typeface="Calibri" pitchFamily="34" charset="0"/>
              <a:cs typeface="Calibri" pitchFamily="34" charset="0"/>
            </a:endParaRPr>
          </a:p>
        </p:txBody>
      </p:sp>
      <p:grpSp>
        <p:nvGrpSpPr>
          <p:cNvPr id="4" name="Group 4"/>
          <p:cNvGrpSpPr>
            <a:grpSpLocks/>
          </p:cNvGrpSpPr>
          <p:nvPr/>
        </p:nvGrpSpPr>
        <p:grpSpPr bwMode="auto">
          <a:xfrm>
            <a:off x="4088368" y="3035576"/>
            <a:ext cx="1016877" cy="748602"/>
            <a:chOff x="3952" y="1712"/>
            <a:chExt cx="536" cy="480"/>
          </a:xfrm>
          <a:solidFill>
            <a:schemeClr val="accent4">
              <a:lumMod val="85000"/>
              <a:lumOff val="15000"/>
            </a:schemeClr>
          </a:solidFill>
          <a:effectLst>
            <a:glow rad="228600">
              <a:schemeClr val="accent4">
                <a:satMod val="175000"/>
                <a:alpha val="40000"/>
              </a:schemeClr>
            </a:glow>
          </a:effectLst>
          <a:scene3d>
            <a:camera prst="orthographicFront">
              <a:rot lat="0" lon="0" rev="0"/>
            </a:camera>
            <a:lightRig rig="soft" dir="t">
              <a:rot lat="0" lon="0" rev="0"/>
            </a:lightRig>
          </a:scene3d>
        </p:grpSpPr>
        <p:sp>
          <p:nvSpPr>
            <p:cNvPr id="6" name="Rectangle 5"/>
            <p:cNvSpPr>
              <a:spLocks noChangeArrowheads="1"/>
            </p:cNvSpPr>
            <p:nvPr/>
          </p:nvSpPr>
          <p:spPr bwMode="blackWhite">
            <a:xfrm>
              <a:off x="3952" y="1712"/>
              <a:ext cx="536" cy="480"/>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a:endParaRPr lang="en-US" sz="1725"/>
            </a:p>
          </p:txBody>
        </p:sp>
        <p:sp>
          <p:nvSpPr>
            <p:cNvPr id="7" name="Rectangle 6"/>
            <p:cNvSpPr>
              <a:spLocks noChangeArrowheads="1"/>
            </p:cNvSpPr>
            <p:nvPr/>
          </p:nvSpPr>
          <p:spPr bwMode="auto">
            <a:xfrm>
              <a:off x="3990" y="1769"/>
              <a:ext cx="465" cy="400"/>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square" lIns="0" tIns="0" rIns="0" bIns="0" anchor="ctr">
              <a:spAutoFit/>
            </a:bodyPr>
            <a:lstStyle/>
            <a:p>
              <a:pPr algn="ctr"/>
              <a:r>
                <a:rPr lang="en-US" sz="1350" dirty="0">
                  <a:solidFill>
                    <a:schemeClr val="bg1"/>
                  </a:solidFill>
                </a:rPr>
                <a:t>Enhanced </a:t>
              </a:r>
              <a:r>
                <a:rPr lang="en-US" sz="1350" dirty="0" err="1">
                  <a:solidFill>
                    <a:schemeClr val="bg1"/>
                  </a:solidFill>
                </a:rPr>
                <a:t>Midplane</a:t>
              </a:r>
              <a:endParaRPr lang="en-US" sz="1350" dirty="0">
                <a:solidFill>
                  <a:schemeClr val="bg1"/>
                </a:solidFill>
              </a:endParaRPr>
            </a:p>
            <a:p>
              <a:pPr algn="ctr"/>
              <a:r>
                <a:rPr lang="en-US" sz="1350" dirty="0">
                  <a:solidFill>
                    <a:schemeClr val="bg1"/>
                  </a:solidFill>
                </a:rPr>
                <a:t>Connector</a:t>
              </a:r>
            </a:p>
          </p:txBody>
        </p:sp>
      </p:grpSp>
      <p:sp>
        <p:nvSpPr>
          <p:cNvPr id="8" name="TextBox 7"/>
          <p:cNvSpPr txBox="1"/>
          <p:nvPr/>
        </p:nvSpPr>
        <p:spPr>
          <a:xfrm>
            <a:off x="1984914" y="3607914"/>
            <a:ext cx="394660" cy="600164"/>
          </a:xfrm>
          <a:prstGeom prst="rect">
            <a:avLst/>
          </a:prstGeom>
          <a:noFill/>
        </p:spPr>
        <p:txBody>
          <a:bodyPr wrap="none" rtlCol="0">
            <a:spAutoFit/>
          </a:bodyPr>
          <a:lstStyle/>
          <a:p>
            <a:r>
              <a:rPr lang="en-US" sz="3300" dirty="0"/>
              <a:t>+</a:t>
            </a:r>
          </a:p>
        </p:txBody>
      </p:sp>
      <p:sp>
        <p:nvSpPr>
          <p:cNvPr id="9" name="Line 71"/>
          <p:cNvSpPr>
            <a:spLocks noChangeShapeType="1"/>
          </p:cNvSpPr>
          <p:nvPr/>
        </p:nvSpPr>
        <p:spPr bwMode="auto">
          <a:xfrm flipV="1">
            <a:off x="5122564" y="4481896"/>
            <a:ext cx="644964" cy="0"/>
          </a:xfrm>
          <a:prstGeom prst="line">
            <a:avLst/>
          </a:prstGeom>
          <a:noFill/>
          <a:ln w="28575">
            <a:solidFill>
              <a:schemeClr val="tx1"/>
            </a:solidFill>
            <a:round/>
            <a:headEnd type="none" w="med" len="med"/>
            <a:tailEnd type="arrow" w="med" len="med"/>
          </a:ln>
          <a:effectLst/>
        </p:spPr>
        <p:txBody>
          <a:bodyPr wrap="square" lIns="0" tIns="0" rIns="0" bIns="0" anchor="ctr">
            <a:spAutoFit/>
          </a:bodyPr>
          <a:lstStyle/>
          <a:p>
            <a:endParaRPr lang="en-US" sz="1725"/>
          </a:p>
        </p:txBody>
      </p:sp>
      <p:grpSp>
        <p:nvGrpSpPr>
          <p:cNvPr id="5" name="Group 4"/>
          <p:cNvGrpSpPr>
            <a:grpSpLocks/>
          </p:cNvGrpSpPr>
          <p:nvPr/>
        </p:nvGrpSpPr>
        <p:grpSpPr bwMode="auto">
          <a:xfrm>
            <a:off x="2397441" y="3453407"/>
            <a:ext cx="1016876" cy="986171"/>
            <a:chOff x="3952" y="1712"/>
            <a:chExt cx="536" cy="480"/>
          </a:xfrm>
          <a:solidFill>
            <a:srgbClr val="3C5B70"/>
          </a:solidFill>
          <a:effectLst>
            <a:glow rad="228600">
              <a:schemeClr val="accent4">
                <a:satMod val="175000"/>
                <a:alpha val="40000"/>
              </a:schemeClr>
            </a:glow>
          </a:effectLst>
          <a:scene3d>
            <a:camera prst="orthographicFront">
              <a:rot lat="0" lon="0" rev="0"/>
            </a:camera>
            <a:lightRig rig="soft" dir="t">
              <a:rot lat="0" lon="0" rev="0"/>
            </a:lightRig>
          </a:scene3d>
        </p:grpSpPr>
        <p:sp>
          <p:nvSpPr>
            <p:cNvPr id="11" name="Rectangle 5"/>
            <p:cNvSpPr>
              <a:spLocks noChangeArrowheads="1"/>
            </p:cNvSpPr>
            <p:nvPr/>
          </p:nvSpPr>
          <p:spPr bwMode="blackWhite">
            <a:xfrm>
              <a:off x="3952" y="1712"/>
              <a:ext cx="536" cy="480"/>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
            <a:lstStyle/>
            <a:p>
              <a:endParaRPr lang="en-US" sz="1725"/>
            </a:p>
          </p:txBody>
        </p:sp>
        <p:sp>
          <p:nvSpPr>
            <p:cNvPr id="12" name="Rectangle 6"/>
            <p:cNvSpPr>
              <a:spLocks noChangeArrowheads="1"/>
            </p:cNvSpPr>
            <p:nvPr/>
          </p:nvSpPr>
          <p:spPr bwMode="auto">
            <a:xfrm>
              <a:off x="4067" y="1902"/>
              <a:ext cx="232" cy="101"/>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spAutoFit/>
            </a:bodyPr>
            <a:lstStyle/>
            <a:p>
              <a:r>
                <a:rPr lang="en-US" sz="1350" dirty="0">
                  <a:solidFill>
                    <a:schemeClr val="bg1"/>
                  </a:solidFill>
                </a:rPr>
                <a:t>SCBE2</a:t>
              </a:r>
            </a:p>
          </p:txBody>
        </p:sp>
      </p:grpSp>
      <p:sp>
        <p:nvSpPr>
          <p:cNvPr id="13" name="Line 71"/>
          <p:cNvSpPr>
            <a:spLocks noChangeShapeType="1"/>
          </p:cNvSpPr>
          <p:nvPr/>
        </p:nvSpPr>
        <p:spPr bwMode="auto">
          <a:xfrm>
            <a:off x="5169751" y="3402664"/>
            <a:ext cx="580459" cy="4"/>
          </a:xfrm>
          <a:prstGeom prst="line">
            <a:avLst/>
          </a:prstGeom>
          <a:noFill/>
          <a:ln w="28575">
            <a:solidFill>
              <a:schemeClr val="tx1"/>
            </a:solidFill>
            <a:round/>
            <a:headEnd type="none" w="med" len="med"/>
            <a:tailEnd type="arrow" w="med" len="med"/>
          </a:ln>
          <a:effectLst/>
        </p:spPr>
        <p:txBody>
          <a:bodyPr wrap="square" lIns="0" tIns="0" rIns="0" bIns="0" anchor="ctr">
            <a:spAutoFit/>
          </a:bodyPr>
          <a:lstStyle/>
          <a:p>
            <a:endParaRPr lang="en-US" sz="1725"/>
          </a:p>
        </p:txBody>
      </p:sp>
      <p:grpSp>
        <p:nvGrpSpPr>
          <p:cNvPr id="10" name="Group 4"/>
          <p:cNvGrpSpPr>
            <a:grpSpLocks/>
          </p:cNvGrpSpPr>
          <p:nvPr/>
        </p:nvGrpSpPr>
        <p:grpSpPr bwMode="auto">
          <a:xfrm>
            <a:off x="5805387" y="3028363"/>
            <a:ext cx="1716519" cy="725839"/>
            <a:chOff x="3952" y="1712"/>
            <a:chExt cx="536" cy="480"/>
          </a:xfrm>
          <a:solidFill>
            <a:srgbClr val="333300"/>
          </a:solidFill>
          <a:effectLst>
            <a:glow rad="228600">
              <a:schemeClr val="accent4">
                <a:satMod val="175000"/>
                <a:alpha val="40000"/>
              </a:schemeClr>
            </a:glow>
          </a:effectLst>
          <a:scene3d>
            <a:camera prst="orthographicFront">
              <a:rot lat="0" lon="0" rev="0"/>
            </a:camera>
            <a:lightRig rig="soft" dir="t">
              <a:rot lat="0" lon="0" rev="0"/>
            </a:lightRig>
          </a:scene3d>
        </p:grpSpPr>
        <p:sp>
          <p:nvSpPr>
            <p:cNvPr id="15" name="Rectangle 5"/>
            <p:cNvSpPr>
              <a:spLocks noChangeArrowheads="1"/>
            </p:cNvSpPr>
            <p:nvPr/>
          </p:nvSpPr>
          <p:spPr bwMode="blackWhite">
            <a:xfrm>
              <a:off x="3952" y="1712"/>
              <a:ext cx="536" cy="480"/>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
            <a:lstStyle/>
            <a:p>
              <a:endParaRPr lang="en-US" sz="1725"/>
            </a:p>
          </p:txBody>
        </p:sp>
        <p:sp>
          <p:nvSpPr>
            <p:cNvPr id="16" name="Rectangle 6"/>
            <p:cNvSpPr>
              <a:spLocks noChangeArrowheads="1"/>
            </p:cNvSpPr>
            <p:nvPr/>
          </p:nvSpPr>
          <p:spPr bwMode="auto">
            <a:xfrm>
              <a:off x="3972" y="1861"/>
              <a:ext cx="516" cy="214"/>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square" lIns="0" tIns="0" rIns="0" bIns="0" anchor="ctr">
              <a:spAutoFit/>
            </a:bodyPr>
            <a:lstStyle/>
            <a:p>
              <a:r>
                <a:rPr lang="en-US" sz="1050" dirty="0">
                  <a:solidFill>
                    <a:schemeClr val="bg1"/>
                  </a:solidFill>
                </a:rPr>
                <a:t>2+1 SCBE2 mode : 340G</a:t>
              </a:r>
            </a:p>
            <a:p>
              <a:r>
                <a:rPr lang="en-US" sz="1050" dirty="0">
                  <a:solidFill>
                    <a:schemeClr val="bg1"/>
                  </a:solidFill>
                </a:rPr>
                <a:t>3+0 SCBE2 mode:  480G</a:t>
              </a:r>
            </a:p>
          </p:txBody>
        </p:sp>
      </p:grpSp>
      <p:grpSp>
        <p:nvGrpSpPr>
          <p:cNvPr id="14" name="Group 4"/>
          <p:cNvGrpSpPr>
            <a:grpSpLocks/>
          </p:cNvGrpSpPr>
          <p:nvPr/>
        </p:nvGrpSpPr>
        <p:grpSpPr bwMode="auto">
          <a:xfrm>
            <a:off x="5822706" y="4113117"/>
            <a:ext cx="1716519" cy="725839"/>
            <a:chOff x="3952" y="1712"/>
            <a:chExt cx="536" cy="480"/>
          </a:xfrm>
          <a:solidFill>
            <a:srgbClr val="333300"/>
          </a:solidFill>
          <a:effectLst>
            <a:glow rad="228600">
              <a:schemeClr val="accent4">
                <a:satMod val="175000"/>
                <a:alpha val="40000"/>
              </a:schemeClr>
            </a:glow>
          </a:effectLst>
          <a:scene3d>
            <a:camera prst="orthographicFront">
              <a:rot lat="0" lon="0" rev="0"/>
            </a:camera>
            <a:lightRig rig="soft" dir="t">
              <a:rot lat="0" lon="0" rev="0"/>
            </a:lightRig>
          </a:scene3d>
        </p:grpSpPr>
        <p:sp>
          <p:nvSpPr>
            <p:cNvPr id="18" name="Rectangle 5"/>
            <p:cNvSpPr>
              <a:spLocks noChangeArrowheads="1"/>
            </p:cNvSpPr>
            <p:nvPr/>
          </p:nvSpPr>
          <p:spPr bwMode="blackWhite">
            <a:xfrm>
              <a:off x="3952" y="1712"/>
              <a:ext cx="536" cy="480"/>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
            <a:lstStyle/>
            <a:p>
              <a:endParaRPr lang="en-US" sz="1725"/>
            </a:p>
          </p:txBody>
        </p:sp>
        <p:sp>
          <p:nvSpPr>
            <p:cNvPr id="19" name="Rectangle 6"/>
            <p:cNvSpPr>
              <a:spLocks noChangeArrowheads="1"/>
            </p:cNvSpPr>
            <p:nvPr/>
          </p:nvSpPr>
          <p:spPr bwMode="auto">
            <a:xfrm>
              <a:off x="3976" y="1860"/>
              <a:ext cx="498" cy="214"/>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square" lIns="0" tIns="0" rIns="0" bIns="0" anchor="ctr">
              <a:spAutoFit/>
            </a:bodyPr>
            <a:lstStyle/>
            <a:p>
              <a:r>
                <a:rPr lang="en-US" sz="1050" dirty="0">
                  <a:solidFill>
                    <a:schemeClr val="bg1"/>
                  </a:solidFill>
                </a:rPr>
                <a:t>2+1 SCBE2 mode : 340G</a:t>
              </a:r>
            </a:p>
            <a:p>
              <a:r>
                <a:rPr lang="en-US" sz="1050" dirty="0">
                  <a:solidFill>
                    <a:schemeClr val="bg1"/>
                  </a:solidFill>
                </a:rPr>
                <a:t>3+0 SCBE2 mode:  480G</a:t>
              </a:r>
            </a:p>
          </p:txBody>
        </p:sp>
      </p:grpSp>
      <p:sp>
        <p:nvSpPr>
          <p:cNvPr id="20" name="Rectangle 5"/>
          <p:cNvSpPr>
            <a:spLocks noChangeArrowheads="1"/>
          </p:cNvSpPr>
          <p:nvPr/>
        </p:nvSpPr>
        <p:spPr bwMode="blackWhite">
          <a:xfrm>
            <a:off x="1004799" y="3171423"/>
            <a:ext cx="986454" cy="1449371"/>
          </a:xfrm>
          <a:prstGeom prst="rect">
            <a:avLst/>
          </a:prstGeom>
          <a:gradFill rotWithShape="1">
            <a:gsLst>
              <a:gs pos="0">
                <a:schemeClr val="accent1">
                  <a:gamma/>
                  <a:shade val="46275"/>
                  <a:invGamma/>
                </a:schemeClr>
              </a:gs>
              <a:gs pos="100000">
                <a:schemeClr val="accent1"/>
              </a:gs>
            </a:gsLst>
            <a:path path="shape">
              <a:fillToRect l="50000" t="50000" r="50000" b="50000"/>
            </a:path>
          </a:gra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sz="1725"/>
          </a:p>
        </p:txBody>
      </p:sp>
      <p:sp>
        <p:nvSpPr>
          <p:cNvPr id="21" name="TextBox 20"/>
          <p:cNvSpPr txBox="1"/>
          <p:nvPr/>
        </p:nvSpPr>
        <p:spPr>
          <a:xfrm>
            <a:off x="3549641" y="3071157"/>
            <a:ext cx="394660" cy="600164"/>
          </a:xfrm>
          <a:prstGeom prst="rect">
            <a:avLst/>
          </a:prstGeom>
          <a:noFill/>
        </p:spPr>
        <p:txBody>
          <a:bodyPr wrap="none" rtlCol="0">
            <a:spAutoFit/>
          </a:bodyPr>
          <a:lstStyle/>
          <a:p>
            <a:r>
              <a:rPr lang="en-US" sz="3300" dirty="0"/>
              <a:t>+</a:t>
            </a:r>
          </a:p>
        </p:txBody>
      </p:sp>
      <p:sp>
        <p:nvSpPr>
          <p:cNvPr id="22" name="Rectangle 21"/>
          <p:cNvSpPr>
            <a:spLocks noChangeArrowheads="1"/>
          </p:cNvSpPr>
          <p:nvPr/>
        </p:nvSpPr>
        <p:spPr bwMode="auto">
          <a:xfrm>
            <a:off x="1353756" y="3747614"/>
            <a:ext cx="304571" cy="265457"/>
          </a:xfrm>
          <a:prstGeom prst="rect">
            <a:avLst/>
          </a:prstGeom>
          <a:no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spAutoFit/>
          </a:bodyPr>
          <a:lstStyle/>
          <a:p>
            <a:r>
              <a:rPr lang="en-US" sz="1725" dirty="0">
                <a:solidFill>
                  <a:schemeClr val="bg1"/>
                </a:solidFill>
              </a:rPr>
              <a:t>MX</a:t>
            </a:r>
          </a:p>
        </p:txBody>
      </p:sp>
      <p:sp>
        <p:nvSpPr>
          <p:cNvPr id="24" name="Rectangle 23"/>
          <p:cNvSpPr>
            <a:spLocks noChangeArrowheads="1"/>
          </p:cNvSpPr>
          <p:nvPr/>
        </p:nvSpPr>
        <p:spPr bwMode="auto">
          <a:xfrm>
            <a:off x="4099841" y="4176973"/>
            <a:ext cx="1017270" cy="623248"/>
          </a:xfrm>
          <a:prstGeom prst="rect">
            <a:avLst/>
          </a:prstGeom>
          <a:solidFill>
            <a:schemeClr val="accent4">
              <a:lumMod val="85000"/>
              <a:lumOff val="15000"/>
            </a:schemeClr>
          </a:solidFill>
          <a:ln w="2857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nchor="ctr">
            <a:spAutoFit/>
          </a:bodyPr>
          <a:lstStyle/>
          <a:p>
            <a:pPr algn="ctr"/>
            <a:r>
              <a:rPr lang="en-US" sz="1350" dirty="0">
                <a:solidFill>
                  <a:schemeClr val="bg1"/>
                </a:solidFill>
              </a:rPr>
              <a:t>Legacy </a:t>
            </a:r>
            <a:r>
              <a:rPr lang="en-US" sz="1350" dirty="0" err="1">
                <a:solidFill>
                  <a:schemeClr val="bg1"/>
                </a:solidFill>
              </a:rPr>
              <a:t>Midplane</a:t>
            </a:r>
            <a:endParaRPr lang="en-US" sz="1350" dirty="0">
              <a:solidFill>
                <a:schemeClr val="bg1"/>
              </a:solidFill>
            </a:endParaRPr>
          </a:p>
          <a:p>
            <a:pPr algn="ctr"/>
            <a:r>
              <a:rPr lang="en-US" sz="1350" dirty="0">
                <a:solidFill>
                  <a:schemeClr val="bg1"/>
                </a:solidFill>
              </a:rPr>
              <a:t>Connector</a:t>
            </a:r>
          </a:p>
        </p:txBody>
      </p:sp>
      <p:sp>
        <p:nvSpPr>
          <p:cNvPr id="25" name="TextBox 24"/>
          <p:cNvSpPr txBox="1"/>
          <p:nvPr/>
        </p:nvSpPr>
        <p:spPr>
          <a:xfrm>
            <a:off x="3549641" y="4113117"/>
            <a:ext cx="394660" cy="600164"/>
          </a:xfrm>
          <a:prstGeom prst="rect">
            <a:avLst/>
          </a:prstGeom>
          <a:noFill/>
        </p:spPr>
        <p:txBody>
          <a:bodyPr wrap="none" rtlCol="0">
            <a:spAutoFit/>
          </a:bodyPr>
          <a:lstStyle/>
          <a:p>
            <a:r>
              <a:rPr lang="en-US" sz="3300" dirty="0"/>
              <a:t>+</a:t>
            </a:r>
          </a:p>
        </p:txBody>
      </p:sp>
    </p:spTree>
    <p:extLst>
      <p:ext uri="{BB962C8B-B14F-4D97-AF65-F5344CB8AC3E}">
        <p14:creationId xmlns:p14="http://schemas.microsoft.com/office/powerpoint/2010/main" val="291873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MX Enhanced Midplane connector: FAQ (</a:t>
            </a:r>
            <a:r>
              <a:rPr lang="en-US" dirty="0"/>
              <a:t>3</a:t>
            </a:r>
            <a:r>
              <a:rPr lang="en-US" dirty="0" smtClean="0"/>
              <a:t>/3)</a:t>
            </a:r>
            <a:endParaRPr lang="en-US" dirty="0"/>
          </a:p>
        </p:txBody>
      </p:sp>
      <p:sp>
        <p:nvSpPr>
          <p:cNvPr id="3" name="Content Placeholder 2"/>
          <p:cNvSpPr>
            <a:spLocks noGrp="1"/>
          </p:cNvSpPr>
          <p:nvPr>
            <p:ph sz="quarter" idx="11"/>
          </p:nvPr>
        </p:nvSpPr>
        <p:spPr>
          <a:xfrm>
            <a:off x="455085" y="1194509"/>
            <a:ext cx="8223250" cy="2933354"/>
          </a:xfrm>
          <a:prstGeom prst="rect">
            <a:avLst/>
          </a:prstGeom>
        </p:spPr>
        <p:txBody>
          <a:bodyPr>
            <a:noAutofit/>
          </a:bodyPr>
          <a:lstStyle/>
          <a:p>
            <a:pPr>
              <a:buSzPct val="100000"/>
              <a:buFont typeface="Wingdings" pitchFamily="2" charset="2"/>
              <a:buChar char="Ø"/>
            </a:pPr>
            <a:r>
              <a:rPr lang="en-US" sz="1750" dirty="0">
                <a:latin typeface="Calibri" pitchFamily="34" charset="0"/>
              </a:rPr>
              <a:t> Will current BASE/PREMIUM2 bundle SKUs be discontinued</a:t>
            </a:r>
            <a:r>
              <a:rPr lang="en-US" sz="1750" dirty="0">
                <a:latin typeface="Calibri" pitchFamily="34" charset="0"/>
                <a:cs typeface="Calibri" pitchFamily="34" charset="0"/>
              </a:rPr>
              <a:t>?</a:t>
            </a:r>
          </a:p>
          <a:p>
            <a:pPr lvl="1">
              <a:buSzPct val="100000"/>
              <a:buFont typeface="Wingdings" pitchFamily="2" charset="2"/>
              <a:buChar char="Ø"/>
            </a:pPr>
            <a:r>
              <a:rPr lang="en-US" sz="1500" dirty="0">
                <a:latin typeface="Calibri" pitchFamily="34" charset="0"/>
                <a:cs typeface="Calibri" pitchFamily="34" charset="0"/>
              </a:rPr>
              <a:t>No immediate plans to discontinue current SKUs</a:t>
            </a:r>
          </a:p>
          <a:p>
            <a:pPr lvl="1">
              <a:buSzPct val="100000"/>
              <a:buFont typeface="Wingdings" pitchFamily="2" charset="2"/>
              <a:buChar char="Ø"/>
            </a:pPr>
            <a:r>
              <a:rPr lang="en-US" sz="1500" dirty="0">
                <a:latin typeface="Calibri" pitchFamily="34" charset="0"/>
                <a:cs typeface="Calibri" pitchFamily="34" charset="0"/>
              </a:rPr>
              <a:t>We highly recommend customers to switch over to the new SKUs immediately; since they are fully backward compatible with all hardware and software releases</a:t>
            </a:r>
          </a:p>
          <a:p>
            <a:pPr>
              <a:buSzPct val="100000"/>
              <a:buFont typeface="Wingdings" pitchFamily="2" charset="2"/>
              <a:buChar char="Ø"/>
            </a:pPr>
            <a:r>
              <a:rPr lang="en-US" sz="1750" dirty="0">
                <a:latin typeface="Calibri" pitchFamily="34" charset="0"/>
                <a:cs typeface="Calibri" pitchFamily="34" charset="0"/>
              </a:rPr>
              <a:t> Is the midplane with enhanced connectors NEBS compliant?</a:t>
            </a:r>
          </a:p>
          <a:p>
            <a:pPr lvl="1">
              <a:buSzPct val="100000"/>
              <a:buFont typeface="Wingdings" pitchFamily="2" charset="2"/>
              <a:buChar char="Ø"/>
            </a:pPr>
            <a:r>
              <a:rPr lang="en-US" sz="1500" dirty="0">
                <a:latin typeface="Calibri" pitchFamily="34" charset="0"/>
                <a:cs typeface="Calibri" pitchFamily="34" charset="0"/>
              </a:rPr>
              <a:t>Yes. NEBS reports updated with these new SKUs</a:t>
            </a:r>
          </a:p>
          <a:p>
            <a:pPr>
              <a:buSzPct val="100000"/>
              <a:buFont typeface="Wingdings" pitchFamily="2" charset="2"/>
              <a:buChar char="Ø"/>
            </a:pPr>
            <a:r>
              <a:rPr lang="en-US" sz="1750" dirty="0">
                <a:latin typeface="Calibri" pitchFamily="34" charset="0"/>
                <a:cs typeface="Calibri" pitchFamily="34" charset="0"/>
              </a:rPr>
              <a:t> What is the target FRS date for chassis with enhanced midplane connector?</a:t>
            </a:r>
          </a:p>
          <a:p>
            <a:pPr lvl="1">
              <a:buSzPct val="100000"/>
              <a:buFont typeface="Wingdings" pitchFamily="2" charset="2"/>
              <a:buChar char="Ø"/>
            </a:pPr>
            <a:r>
              <a:rPr lang="en-US" sz="1500" dirty="0">
                <a:latin typeface="Calibri" pitchFamily="34" charset="0"/>
                <a:cs typeface="Calibri" pitchFamily="34" charset="0"/>
              </a:rPr>
              <a:t>MX960 – Shipping</a:t>
            </a:r>
          </a:p>
          <a:p>
            <a:pPr lvl="1">
              <a:buSzPct val="100000"/>
              <a:buFont typeface="Wingdings" pitchFamily="2" charset="2"/>
              <a:buChar char="Ø"/>
            </a:pPr>
            <a:r>
              <a:rPr lang="en-US" sz="1500" dirty="0">
                <a:latin typeface="Calibri" pitchFamily="34" charset="0"/>
                <a:cs typeface="Calibri" pitchFamily="34" charset="0"/>
              </a:rPr>
              <a:t>MX480 – Shipping</a:t>
            </a:r>
          </a:p>
          <a:p>
            <a:pPr lvl="1">
              <a:buSzPct val="100000"/>
              <a:buFont typeface="Wingdings" pitchFamily="2" charset="2"/>
              <a:buChar char="Ø"/>
            </a:pPr>
            <a:r>
              <a:rPr lang="en-US" sz="1500" dirty="0">
                <a:latin typeface="Calibri" pitchFamily="34" charset="0"/>
                <a:cs typeface="Calibri" pitchFamily="34" charset="0"/>
              </a:rPr>
              <a:t>MX240 – Shipping</a:t>
            </a:r>
          </a:p>
          <a:p>
            <a:pPr lvl="1">
              <a:buSzPct val="100000"/>
              <a:buNone/>
            </a:pPr>
            <a:endParaRPr lang="en-US" sz="1500" dirty="0">
              <a:latin typeface="Calibri" pitchFamily="34" charset="0"/>
              <a:cs typeface="Calibri" pitchFamily="34" charset="0"/>
            </a:endParaRPr>
          </a:p>
          <a:p>
            <a:pPr lvl="1">
              <a:buSzPct val="100000"/>
              <a:buFont typeface="Wingdings" pitchFamily="2" charset="2"/>
              <a:buChar char="Ø"/>
            </a:pPr>
            <a:endParaRPr lang="en-US" sz="1500" dirty="0">
              <a:latin typeface="Calibri" pitchFamily="34" charset="0"/>
              <a:cs typeface="Calibri" pitchFamily="34" charset="0"/>
            </a:endParaRPr>
          </a:p>
          <a:p>
            <a:pPr lvl="1">
              <a:buSzPct val="100000"/>
              <a:buNone/>
            </a:pPr>
            <a:endParaRPr lang="en-US" sz="1000" dirty="0">
              <a:latin typeface="Calibri" pitchFamily="34" charset="0"/>
              <a:cs typeface="Calibri" pitchFamily="34" charset="0"/>
            </a:endParaRPr>
          </a:p>
          <a:p>
            <a:pPr lvl="1">
              <a:buSzPct val="100000"/>
              <a:buFont typeface="Wingdings" pitchFamily="2" charset="2"/>
              <a:buChar char="Ø"/>
            </a:pPr>
            <a:endParaRPr lang="en-US" sz="1000" dirty="0">
              <a:latin typeface="Calibri" pitchFamily="34" charset="0"/>
              <a:cs typeface="Calibri" pitchFamily="34" charset="0"/>
            </a:endParaRPr>
          </a:p>
          <a:p>
            <a:pPr lvl="1">
              <a:buSzPct val="100000"/>
              <a:buNone/>
            </a:pPr>
            <a:endParaRPr lang="en-US" sz="1000" dirty="0">
              <a:latin typeface="Calibri" pitchFamily="34" charset="0"/>
              <a:cs typeface="Calibri" pitchFamily="34" charset="0"/>
            </a:endParaRPr>
          </a:p>
          <a:p>
            <a:pPr lvl="1">
              <a:buSzPct val="100000"/>
              <a:buFont typeface="Wingdings" pitchFamily="2" charset="2"/>
              <a:buChar char="Ø"/>
            </a:pPr>
            <a:endParaRPr lang="en-US" sz="875" dirty="0">
              <a:latin typeface="Calibri" pitchFamily="34" charset="0"/>
              <a:cs typeface="Calibri" pitchFamily="34" charset="0"/>
            </a:endParaRPr>
          </a:p>
          <a:p>
            <a:pPr marL="258366" lvl="1">
              <a:buSzPct val="100000"/>
            </a:pPr>
            <a:endParaRPr lang="en-US" sz="1000" dirty="0">
              <a:latin typeface="Calibri" pitchFamily="34" charset="0"/>
              <a:cs typeface="Calibri" pitchFamily="34" charset="0"/>
            </a:endParaRPr>
          </a:p>
          <a:p>
            <a:pPr>
              <a:buSzPct val="100000"/>
              <a:buFont typeface="Wingdings" pitchFamily="2" charset="2"/>
              <a:buChar char="Ø"/>
            </a:pPr>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57204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4"/>
            <a:ext cx="8223250" cy="837717"/>
          </a:xfrm>
        </p:spPr>
        <p:txBody>
          <a:bodyPr/>
          <a:lstStyle/>
          <a:p>
            <a:r>
              <a:rPr lang="en-US" sz="2750" dirty="0"/>
              <a:t>FABRIC Bandwidth </a:t>
            </a:r>
            <a:r>
              <a:rPr lang="en-US" sz="2750" u="sng" dirty="0"/>
              <a:t>PER MPC SLOT </a:t>
            </a:r>
            <a:r>
              <a:rPr lang="en-US" sz="2750" dirty="0"/>
              <a:t>with PREMIUM3</a:t>
            </a:r>
          </a:p>
        </p:txBody>
      </p:sp>
      <p:graphicFrame>
        <p:nvGraphicFramePr>
          <p:cNvPr id="3" name="Table 2"/>
          <p:cNvGraphicFramePr>
            <a:graphicFrameLocks noGrp="1"/>
          </p:cNvGraphicFramePr>
          <p:nvPr>
            <p:extLst/>
          </p:nvPr>
        </p:nvGraphicFramePr>
        <p:xfrm>
          <a:off x="794288" y="837721"/>
          <a:ext cx="7497305" cy="2344652"/>
        </p:xfrm>
        <a:graphic>
          <a:graphicData uri="http://schemas.openxmlformats.org/drawingml/2006/table">
            <a:tbl>
              <a:tblPr firstRow="1" bandRow="1">
                <a:tableStyleId>{21E4AEA4-8DFA-4A89-87EB-49C32662AFE0}</a:tableStyleId>
              </a:tblPr>
              <a:tblGrid>
                <a:gridCol w="1630280">
                  <a:extLst>
                    <a:ext uri="{9D8B030D-6E8A-4147-A177-3AD203B41FA5}">
                      <a16:colId xmlns:a16="http://schemas.microsoft.com/office/drawing/2014/main" val="20000"/>
                    </a:ext>
                  </a:extLst>
                </a:gridCol>
                <a:gridCol w="1365918">
                  <a:extLst>
                    <a:ext uri="{9D8B030D-6E8A-4147-A177-3AD203B41FA5}">
                      <a16:colId xmlns:a16="http://schemas.microsoft.com/office/drawing/2014/main" val="20001"/>
                    </a:ext>
                  </a:extLst>
                </a:gridCol>
                <a:gridCol w="1516571">
                  <a:extLst>
                    <a:ext uri="{9D8B030D-6E8A-4147-A177-3AD203B41FA5}">
                      <a16:colId xmlns:a16="http://schemas.microsoft.com/office/drawing/2014/main" val="20002"/>
                    </a:ext>
                  </a:extLst>
                </a:gridCol>
                <a:gridCol w="1586874">
                  <a:extLst>
                    <a:ext uri="{9D8B030D-6E8A-4147-A177-3AD203B41FA5}">
                      <a16:colId xmlns:a16="http://schemas.microsoft.com/office/drawing/2014/main" val="20003"/>
                    </a:ext>
                  </a:extLst>
                </a:gridCol>
                <a:gridCol w="1397662">
                  <a:extLst>
                    <a:ext uri="{9D8B030D-6E8A-4147-A177-3AD203B41FA5}">
                      <a16:colId xmlns:a16="http://schemas.microsoft.com/office/drawing/2014/main" val="20004"/>
                    </a:ext>
                  </a:extLst>
                </a:gridCol>
              </a:tblGrid>
              <a:tr h="253324">
                <a:tc>
                  <a:txBody>
                    <a:bodyPr/>
                    <a:lstStyle/>
                    <a:p>
                      <a:pPr algn="ctr"/>
                      <a:r>
                        <a:rPr lang="en-US" sz="1100" dirty="0" smtClean="0"/>
                        <a:t>Fabric Mode</a:t>
                      </a:r>
                      <a:endParaRPr lang="en-US" sz="1100" b="1" dirty="0">
                        <a:latin typeface="Calibri" pitchFamily="34" charset="0"/>
                        <a:cs typeface="Calibri" pitchFamily="34" charset="0"/>
                      </a:endParaRPr>
                    </a:p>
                  </a:txBody>
                  <a:tcPr marL="68580" marR="68580" marT="34290" marB="34290"/>
                </a:tc>
                <a:tc>
                  <a:txBody>
                    <a:bodyPr/>
                    <a:lstStyle/>
                    <a:p>
                      <a:pPr marL="0" marR="0" algn="ctr">
                        <a:spcBef>
                          <a:spcPts val="0"/>
                        </a:spcBef>
                        <a:spcAft>
                          <a:spcPts val="0"/>
                        </a:spcAft>
                      </a:pPr>
                      <a:r>
                        <a:rPr lang="en-US" sz="1100" kern="1200" dirty="0" smtClean="0"/>
                        <a:t>SCB</a:t>
                      </a:r>
                      <a:endParaRPr lang="en-US" sz="1100" b="1" kern="1200" dirty="0">
                        <a:solidFill>
                          <a:schemeClr val="lt1"/>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t>SCBE</a:t>
                      </a:r>
                      <a:endParaRPr lang="en-US" sz="1100" b="1" kern="1200" dirty="0">
                        <a:solidFill>
                          <a:schemeClr val="lt1"/>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t>SCBE2</a:t>
                      </a:r>
                      <a:endParaRPr lang="en-US" sz="1100" b="1" kern="1200" dirty="0">
                        <a:solidFill>
                          <a:schemeClr val="lt1"/>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t>SCBE3*</a:t>
                      </a:r>
                      <a:endParaRPr lang="en-US" sz="1100" b="1" kern="1200" dirty="0">
                        <a:solidFill>
                          <a:schemeClr val="lt1"/>
                        </a:solidFill>
                        <a:latin typeface="Calibri" pitchFamily="34" charset="0"/>
                        <a:ea typeface="+mn-ea"/>
                        <a:cs typeface="Calibri" pitchFamily="34" charset="0"/>
                      </a:endParaRPr>
                    </a:p>
                  </a:txBody>
                  <a:tcPr marL="51435" marR="51435" marT="0" marB="0"/>
                </a:tc>
                <a:extLst>
                  <a:ext uri="{0D108BD9-81ED-4DB2-BD59-A6C34878D82A}">
                    <a16:rowId xmlns:a16="http://schemas.microsoft.com/office/drawing/2014/main" val="10000"/>
                  </a:ext>
                </a:extLst>
              </a:tr>
              <a:tr h="436094">
                <a:tc>
                  <a:txBody>
                    <a:bodyPr/>
                    <a:lstStyle/>
                    <a:p>
                      <a:pPr algn="ctr"/>
                      <a:r>
                        <a:rPr lang="en-US" sz="1100" dirty="0" smtClean="0">
                          <a:solidFill>
                            <a:srgbClr val="000000"/>
                          </a:solidFill>
                        </a:rPr>
                        <a:t>3+0 : MX960</a:t>
                      </a:r>
                    </a:p>
                    <a:p>
                      <a:pPr algn="ctr"/>
                      <a:r>
                        <a:rPr lang="en-US" sz="1100" dirty="0" smtClean="0">
                          <a:solidFill>
                            <a:srgbClr val="000000"/>
                          </a:solidFill>
                        </a:rPr>
                        <a:t>2+0: MX240/480</a:t>
                      </a:r>
                      <a:endParaRPr lang="en-US" sz="1100" b="1" dirty="0">
                        <a:solidFill>
                          <a:srgbClr val="000000"/>
                        </a:solidFill>
                        <a:latin typeface="Calibri" pitchFamily="34" charset="0"/>
                        <a:cs typeface="Calibri" pitchFamily="34" charset="0"/>
                      </a:endParaRPr>
                    </a:p>
                  </a:txBody>
                  <a:tcPr marL="68580" marR="68580" marT="34290" marB="34290"/>
                </a:tc>
                <a:tc>
                  <a:txBody>
                    <a:bodyPr/>
                    <a:lstStyle/>
                    <a:p>
                      <a:pPr algn="ctr"/>
                      <a:r>
                        <a:rPr lang="en-US" sz="1100" dirty="0" smtClean="0">
                          <a:solidFill>
                            <a:srgbClr val="000000"/>
                          </a:solidFill>
                        </a:rPr>
                        <a:t>120G</a:t>
                      </a:r>
                      <a:endParaRPr lang="en-US" sz="1100" b="1" dirty="0">
                        <a:solidFill>
                          <a:srgbClr val="000000"/>
                        </a:solidFill>
                        <a:latin typeface="Calibri" pitchFamily="34" charset="0"/>
                        <a:cs typeface="Calibri" pitchFamily="34" charset="0"/>
                      </a:endParaRPr>
                    </a:p>
                  </a:txBody>
                  <a:tcPr marL="68580" marR="68580" marT="34290" marB="34290"/>
                </a:tc>
                <a:tc>
                  <a:txBody>
                    <a:bodyPr/>
                    <a:lstStyle/>
                    <a:p>
                      <a:pPr marL="0" marR="0" algn="ctr" defTabSz="914400" rtl="0" eaLnBrk="1" latinLnBrk="0" hangingPunct="1">
                        <a:spcBef>
                          <a:spcPts val="0"/>
                        </a:spcBef>
                        <a:spcAft>
                          <a:spcPts val="0"/>
                        </a:spcAft>
                      </a:pPr>
                      <a:r>
                        <a:rPr lang="en-US" sz="1100" kern="1200" dirty="0" smtClean="0">
                          <a:solidFill>
                            <a:srgbClr val="000000"/>
                          </a:solidFill>
                        </a:rPr>
                        <a:t>240G</a:t>
                      </a:r>
                      <a:endParaRPr lang="en-US" sz="1100" b="1" kern="1200" dirty="0" smtClean="0">
                        <a:solidFill>
                          <a:srgbClr val="000000"/>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solidFill>
                            <a:srgbClr val="000000"/>
                          </a:solidFill>
                        </a:rPr>
                        <a:t>480G</a:t>
                      </a:r>
                      <a:endParaRPr lang="en-US" sz="1100" b="1" kern="1200" dirty="0" smtClean="0">
                        <a:solidFill>
                          <a:srgbClr val="000000"/>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solidFill>
                            <a:srgbClr val="000000"/>
                          </a:solidFill>
                        </a:rPr>
                        <a:t>1500G</a:t>
                      </a:r>
                      <a:endParaRPr lang="en-US" sz="1100" b="1" kern="1200" dirty="0" smtClean="0">
                        <a:solidFill>
                          <a:srgbClr val="000000"/>
                        </a:solidFill>
                        <a:latin typeface="Calibri" pitchFamily="34" charset="0"/>
                        <a:ea typeface="+mn-ea"/>
                        <a:cs typeface="Calibri" pitchFamily="34" charset="0"/>
                      </a:endParaRPr>
                    </a:p>
                  </a:txBody>
                  <a:tcPr marL="51435" marR="51435" marT="0" marB="0"/>
                </a:tc>
                <a:extLst>
                  <a:ext uri="{0D108BD9-81ED-4DB2-BD59-A6C34878D82A}">
                    <a16:rowId xmlns:a16="http://schemas.microsoft.com/office/drawing/2014/main" val="10001"/>
                  </a:ext>
                </a:extLst>
              </a:tr>
              <a:tr h="458471">
                <a:tc>
                  <a:txBody>
                    <a:bodyPr/>
                    <a:lstStyle/>
                    <a:p>
                      <a:pPr algn="ctr"/>
                      <a:r>
                        <a:rPr lang="en-US" sz="1100" dirty="0" smtClean="0">
                          <a:solidFill>
                            <a:srgbClr val="000000"/>
                          </a:solidFill>
                        </a:rPr>
                        <a:t>2+1 : MX960</a:t>
                      </a:r>
                    </a:p>
                    <a:p>
                      <a:pPr algn="ctr"/>
                      <a:r>
                        <a:rPr lang="en-US" sz="1100" dirty="0" smtClean="0">
                          <a:solidFill>
                            <a:srgbClr val="000000"/>
                          </a:solidFill>
                        </a:rPr>
                        <a:t>1+1: MX240/480</a:t>
                      </a:r>
                      <a:endParaRPr lang="en-US" sz="1100" b="1" dirty="0" smtClean="0">
                        <a:solidFill>
                          <a:srgbClr val="000000"/>
                        </a:solidFill>
                        <a:latin typeface="Calibri" pitchFamily="34" charset="0"/>
                        <a:cs typeface="Calibri" pitchFamily="34" charset="0"/>
                      </a:endParaRPr>
                    </a:p>
                  </a:txBody>
                  <a:tcPr marL="68580" marR="68580" marT="34290" marB="34290"/>
                </a:tc>
                <a:tc>
                  <a:txBody>
                    <a:bodyPr/>
                    <a:lstStyle/>
                    <a:p>
                      <a:pPr algn="ctr"/>
                      <a:r>
                        <a:rPr lang="en-US" sz="1100" kern="1200" dirty="0" smtClean="0">
                          <a:solidFill>
                            <a:srgbClr val="000000"/>
                          </a:solidFill>
                        </a:rPr>
                        <a:t>80G</a:t>
                      </a:r>
                      <a:endParaRPr lang="en-US" sz="1100" b="1" kern="1200" dirty="0">
                        <a:solidFill>
                          <a:srgbClr val="000000"/>
                        </a:solidFill>
                        <a:latin typeface="Calibri" pitchFamily="34" charset="0"/>
                        <a:ea typeface="+mn-ea"/>
                        <a:cs typeface="Calibri" pitchFamily="34" charset="0"/>
                      </a:endParaRPr>
                    </a:p>
                  </a:txBody>
                  <a:tcPr marL="68580" marR="68580" marT="34290" marB="34290"/>
                </a:tc>
                <a:tc>
                  <a:txBody>
                    <a:bodyPr/>
                    <a:lstStyle/>
                    <a:p>
                      <a:pPr algn="ctr"/>
                      <a:r>
                        <a:rPr lang="en-US" sz="1100" kern="1200" dirty="0" smtClean="0">
                          <a:solidFill>
                            <a:srgbClr val="000000"/>
                          </a:solidFill>
                        </a:rPr>
                        <a:t>160G</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340G</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1000G</a:t>
                      </a:r>
                      <a:endParaRPr lang="en-US" sz="1100" b="1" kern="1200" dirty="0">
                        <a:solidFill>
                          <a:srgbClr val="000000"/>
                        </a:solidFill>
                        <a:latin typeface="Calibri" pitchFamily="34" charset="0"/>
                        <a:ea typeface="+mn-ea"/>
                        <a:cs typeface="Calibri" pitchFamily="34" charset="0"/>
                      </a:endParaRPr>
                    </a:p>
                  </a:txBody>
                  <a:tcPr marL="51435" marR="51435" marT="0" marB="0"/>
                </a:tc>
                <a:extLst>
                  <a:ext uri="{0D108BD9-81ED-4DB2-BD59-A6C34878D82A}">
                    <a16:rowId xmlns:a16="http://schemas.microsoft.com/office/drawing/2014/main" val="10002"/>
                  </a:ext>
                </a:extLst>
              </a:tr>
              <a:tr h="738292">
                <a:tc>
                  <a:txBody>
                    <a:bodyPr/>
                    <a:lstStyle/>
                    <a:p>
                      <a:pPr algn="ctr"/>
                      <a:r>
                        <a:rPr lang="en-US" sz="1100" dirty="0" smtClean="0">
                          <a:solidFill>
                            <a:srgbClr val="000000"/>
                          </a:solidFill>
                        </a:rPr>
                        <a:t>MPCs Supported</a:t>
                      </a:r>
                      <a:endParaRPr lang="en-US" sz="1100" b="1" dirty="0" smtClean="0">
                        <a:solidFill>
                          <a:srgbClr val="000000"/>
                        </a:solidFill>
                        <a:latin typeface="Calibri" pitchFamily="34" charset="0"/>
                        <a:cs typeface="Calibri" pitchFamily="34" charset="0"/>
                      </a:endParaRPr>
                    </a:p>
                  </a:txBody>
                  <a:tcPr marL="68580" marR="68580" marT="34290" marB="34290"/>
                </a:tc>
                <a:tc>
                  <a:txBody>
                    <a:bodyPr/>
                    <a:lstStyle/>
                    <a:p>
                      <a:pPr algn="ctr"/>
                      <a:r>
                        <a:rPr lang="en-US" sz="1100" kern="1200" dirty="0" smtClean="0">
                          <a:solidFill>
                            <a:srgbClr val="000000"/>
                          </a:solidFill>
                        </a:rPr>
                        <a:t>MPC1/2/3/</a:t>
                      </a:r>
                    </a:p>
                    <a:p>
                      <a:pPr algn="ctr"/>
                      <a:r>
                        <a:rPr lang="en-US" sz="1100" kern="1200" dirty="0" smtClean="0">
                          <a:solidFill>
                            <a:srgbClr val="000000"/>
                          </a:solidFill>
                        </a:rPr>
                        <a:t>16x10G MPC</a:t>
                      </a:r>
                      <a:endParaRPr lang="en-US" sz="1100" b="1" kern="1200" dirty="0">
                        <a:solidFill>
                          <a:srgbClr val="000000"/>
                        </a:solidFill>
                        <a:latin typeface="Calibri" pitchFamily="34" charset="0"/>
                        <a:ea typeface="+mn-ea"/>
                        <a:cs typeface="Calibri" pitchFamily="34" charset="0"/>
                      </a:endParaRPr>
                    </a:p>
                  </a:txBody>
                  <a:tcPr marL="68580" marR="68580" marT="34290" marB="34290"/>
                </a:tc>
                <a:tc>
                  <a:txBody>
                    <a:bodyPr/>
                    <a:lstStyle/>
                    <a:p>
                      <a:pPr algn="ctr"/>
                      <a:r>
                        <a:rPr lang="en-US" sz="1100" kern="1200" dirty="0" smtClean="0">
                          <a:solidFill>
                            <a:srgbClr val="000000"/>
                          </a:solidFill>
                        </a:rPr>
                        <a:t>MPC1/2/3/4/5</a:t>
                      </a:r>
                    </a:p>
                    <a:p>
                      <a:pPr algn="ctr"/>
                      <a:r>
                        <a:rPr lang="en-US" sz="1100" kern="1200" dirty="0" smtClean="0">
                          <a:solidFill>
                            <a:srgbClr val="000000"/>
                          </a:solidFill>
                        </a:rPr>
                        <a:t>16x10G MPC/</a:t>
                      </a:r>
                    </a:p>
                    <a:p>
                      <a:pPr algn="ctr"/>
                      <a:r>
                        <a:rPr lang="en-US" sz="1100" kern="1200" dirty="0" smtClean="0">
                          <a:solidFill>
                            <a:srgbClr val="000000"/>
                          </a:solidFill>
                        </a:rPr>
                        <a:t>MPC2-NG/</a:t>
                      </a:r>
                    </a:p>
                    <a:p>
                      <a:pPr algn="ctr"/>
                      <a:r>
                        <a:rPr lang="en-US" sz="1100" kern="1200" dirty="0" smtClean="0">
                          <a:solidFill>
                            <a:srgbClr val="000000"/>
                          </a:solidFill>
                        </a:rPr>
                        <a:t>MPC3-NG</a:t>
                      </a:r>
                      <a:endParaRPr lang="en-US" sz="1100" b="1" kern="1200" dirty="0" smtClean="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MPC1/2/3/4/5/7</a:t>
                      </a:r>
                    </a:p>
                    <a:p>
                      <a:pPr algn="ctr"/>
                      <a:r>
                        <a:rPr lang="en-US" sz="1100" kern="1200" dirty="0" smtClean="0">
                          <a:solidFill>
                            <a:srgbClr val="000000"/>
                          </a:solidFill>
                        </a:rPr>
                        <a:t>16x10G MPC/</a:t>
                      </a:r>
                    </a:p>
                    <a:p>
                      <a:pPr algn="ctr"/>
                      <a:r>
                        <a:rPr lang="en-US" sz="1100" kern="1200" dirty="0" smtClean="0">
                          <a:solidFill>
                            <a:srgbClr val="000000"/>
                          </a:solidFill>
                        </a:rPr>
                        <a:t>MPC2-NG/</a:t>
                      </a:r>
                    </a:p>
                    <a:p>
                      <a:pPr algn="ctr"/>
                      <a:r>
                        <a:rPr lang="en-US" sz="1100" kern="1200" dirty="0" smtClean="0">
                          <a:solidFill>
                            <a:srgbClr val="000000"/>
                          </a:solidFill>
                        </a:rPr>
                        <a:t>MPC3-NG</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MPC4/5/7/10</a:t>
                      </a:r>
                    </a:p>
                    <a:p>
                      <a:pPr algn="ctr"/>
                      <a:r>
                        <a:rPr lang="en-US" sz="1100" kern="1200" dirty="0" smtClean="0">
                          <a:solidFill>
                            <a:srgbClr val="000000"/>
                          </a:solidFill>
                        </a:rPr>
                        <a:t>16x10G MPC/</a:t>
                      </a:r>
                    </a:p>
                    <a:p>
                      <a:pPr algn="ctr"/>
                      <a:r>
                        <a:rPr lang="en-US" sz="1100" kern="1200" dirty="0" smtClean="0">
                          <a:solidFill>
                            <a:srgbClr val="000000"/>
                          </a:solidFill>
                        </a:rPr>
                        <a:t>MPC2-NG/</a:t>
                      </a:r>
                    </a:p>
                    <a:p>
                      <a:pPr algn="ctr"/>
                      <a:r>
                        <a:rPr lang="en-US" sz="1100" kern="1200" dirty="0" smtClean="0">
                          <a:solidFill>
                            <a:srgbClr val="000000"/>
                          </a:solidFill>
                        </a:rPr>
                        <a:t>MPC3-NG</a:t>
                      </a:r>
                    </a:p>
                  </a:txBody>
                  <a:tcPr marL="51435" marR="51435" marT="0" marB="0"/>
                </a:tc>
                <a:extLst>
                  <a:ext uri="{0D108BD9-81ED-4DB2-BD59-A6C34878D82A}">
                    <a16:rowId xmlns:a16="http://schemas.microsoft.com/office/drawing/2014/main" val="10003"/>
                  </a:ext>
                </a:extLst>
              </a:tr>
              <a:tr h="458471">
                <a:tc>
                  <a:txBody>
                    <a:bodyPr/>
                    <a:lstStyle/>
                    <a:p>
                      <a:pPr algn="ctr"/>
                      <a:r>
                        <a:rPr lang="en-US" sz="1100" dirty="0" smtClean="0">
                          <a:solidFill>
                            <a:srgbClr val="000000"/>
                          </a:solidFill>
                        </a:rPr>
                        <a:t>Minimum </a:t>
                      </a:r>
                      <a:r>
                        <a:rPr lang="en-US" sz="1100" dirty="0" err="1" smtClean="0">
                          <a:solidFill>
                            <a:srgbClr val="000000"/>
                          </a:solidFill>
                        </a:rPr>
                        <a:t>Junos</a:t>
                      </a:r>
                      <a:r>
                        <a:rPr lang="en-US" sz="1100" dirty="0" smtClean="0">
                          <a:solidFill>
                            <a:srgbClr val="000000"/>
                          </a:solidFill>
                        </a:rPr>
                        <a:t> for Fabric</a:t>
                      </a:r>
                      <a:r>
                        <a:rPr lang="en-US" sz="1100" baseline="0" dirty="0" smtClean="0">
                          <a:solidFill>
                            <a:srgbClr val="000000"/>
                          </a:solidFill>
                        </a:rPr>
                        <a:t> card**</a:t>
                      </a:r>
                      <a:endParaRPr lang="en-US" sz="1100" b="1" dirty="0" smtClean="0">
                        <a:solidFill>
                          <a:srgbClr val="000000"/>
                        </a:solidFill>
                        <a:latin typeface="Calibri" pitchFamily="34" charset="0"/>
                        <a:cs typeface="Calibri" pitchFamily="34" charset="0"/>
                      </a:endParaRPr>
                    </a:p>
                  </a:txBody>
                  <a:tcPr marL="68580" marR="68580" marT="34290" marB="34290"/>
                </a:tc>
                <a:tc>
                  <a:txBody>
                    <a:bodyPr/>
                    <a:lstStyle/>
                    <a:p>
                      <a:pPr algn="ctr"/>
                      <a:r>
                        <a:rPr lang="en-US" sz="1100" kern="1200" dirty="0" smtClean="0">
                          <a:solidFill>
                            <a:srgbClr val="000000"/>
                          </a:solidFill>
                        </a:rPr>
                        <a:t>10.1R1</a:t>
                      </a:r>
                      <a:endParaRPr lang="en-US" sz="1100" b="1" kern="1200" dirty="0">
                        <a:solidFill>
                          <a:srgbClr val="000000"/>
                        </a:solidFill>
                        <a:latin typeface="Calibri" pitchFamily="34" charset="0"/>
                        <a:ea typeface="+mn-ea"/>
                        <a:cs typeface="Calibri" pitchFamily="34" charset="0"/>
                      </a:endParaRPr>
                    </a:p>
                  </a:txBody>
                  <a:tcPr marL="68580" marR="68580" marT="34290" marB="34290"/>
                </a:tc>
                <a:tc>
                  <a:txBody>
                    <a:bodyPr/>
                    <a:lstStyle/>
                    <a:p>
                      <a:pPr algn="ctr"/>
                      <a:r>
                        <a:rPr lang="en-US" sz="1100" kern="1200" dirty="0" smtClean="0">
                          <a:solidFill>
                            <a:srgbClr val="000000"/>
                          </a:solidFill>
                        </a:rPr>
                        <a:t>11.4.R1</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13.3R1</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On Roadmap</a:t>
                      </a:r>
                      <a:endParaRPr lang="en-US" sz="1100" b="1" kern="1200" dirty="0">
                        <a:solidFill>
                          <a:srgbClr val="000000"/>
                        </a:solidFill>
                        <a:latin typeface="Calibri" pitchFamily="34" charset="0"/>
                        <a:ea typeface="+mn-ea"/>
                        <a:cs typeface="Calibri" pitchFamily="34" charset="0"/>
                      </a:endParaRPr>
                    </a:p>
                  </a:txBody>
                  <a:tcPr marL="51435" marR="51435" marT="0" marB="0"/>
                </a:tc>
                <a:extLst>
                  <a:ext uri="{0D108BD9-81ED-4DB2-BD59-A6C34878D82A}">
                    <a16:rowId xmlns:a16="http://schemas.microsoft.com/office/drawing/2014/main" val="10004"/>
                  </a:ext>
                </a:extLst>
              </a:tr>
            </a:tbl>
          </a:graphicData>
        </a:graphic>
      </p:graphicFrame>
      <p:sp>
        <p:nvSpPr>
          <p:cNvPr id="4" name="TextBox 3"/>
          <p:cNvSpPr txBox="1"/>
          <p:nvPr/>
        </p:nvSpPr>
        <p:spPr>
          <a:xfrm>
            <a:off x="1610592" y="3795280"/>
            <a:ext cx="5798127" cy="981038"/>
          </a:xfrm>
          <a:prstGeom prst="rect">
            <a:avLst/>
          </a:prstGeom>
          <a:noFill/>
        </p:spPr>
        <p:txBody>
          <a:bodyPr wrap="square" rtlCol="0">
            <a:spAutoFit/>
          </a:bodyPr>
          <a:lstStyle/>
          <a:p>
            <a:r>
              <a:rPr lang="en-US" sz="1050" dirty="0"/>
              <a:t>* On Roadmap</a:t>
            </a:r>
          </a:p>
          <a:p>
            <a:r>
              <a:rPr lang="en-US" sz="1050" dirty="0"/>
              <a:t>** Check </a:t>
            </a:r>
            <a:r>
              <a:rPr lang="en-US" sz="1050" dirty="0" err="1"/>
              <a:t>Junos</a:t>
            </a:r>
            <a:r>
              <a:rPr lang="en-US" sz="1050" dirty="0"/>
              <a:t> support for individual MPCs </a:t>
            </a:r>
            <a:r>
              <a:rPr lang="en-US" sz="1050" dirty="0">
                <a:hlinkClick r:id="rId2"/>
              </a:rPr>
              <a:t>http://www.juniper.net/documentation/en_US/release-independent/junos/topics/reference/general/mpc-mx-series-supported.html</a:t>
            </a:r>
            <a:endParaRPr lang="en-US" sz="1050" dirty="0"/>
          </a:p>
          <a:p>
            <a:endParaRPr lang="en-US" sz="900" dirty="0"/>
          </a:p>
          <a:p>
            <a:pPr marL="214313" indent="-214313">
              <a:buFont typeface="Arial" panose="020B0604020202020204" pitchFamily="34" charset="0"/>
              <a:buChar char="•"/>
            </a:pPr>
            <a:endParaRPr lang="en-US" sz="1725" dirty="0"/>
          </a:p>
        </p:txBody>
      </p:sp>
    </p:spTree>
    <p:extLst>
      <p:ext uri="{BB962C8B-B14F-4D97-AF65-F5344CB8AC3E}">
        <p14:creationId xmlns:p14="http://schemas.microsoft.com/office/powerpoint/2010/main" val="132813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731516"/>
          </a:xfrm>
        </p:spPr>
        <p:txBody>
          <a:bodyPr/>
          <a:lstStyle/>
          <a:p>
            <a:r>
              <a:rPr lang="en-US" sz="2750" dirty="0"/>
              <a:t>FABRIC Bandwidth </a:t>
            </a:r>
            <a:r>
              <a:rPr lang="en-US" sz="2750" u="sng" dirty="0"/>
              <a:t>PER MPC SLOT </a:t>
            </a:r>
            <a:r>
              <a:rPr lang="en-US" sz="2750" dirty="0"/>
              <a:t>with PREMIUM2</a:t>
            </a:r>
          </a:p>
        </p:txBody>
      </p:sp>
      <p:graphicFrame>
        <p:nvGraphicFramePr>
          <p:cNvPr id="3" name="Table 2"/>
          <p:cNvGraphicFramePr>
            <a:graphicFrameLocks noGrp="1"/>
          </p:cNvGraphicFramePr>
          <p:nvPr>
            <p:extLst/>
          </p:nvPr>
        </p:nvGraphicFramePr>
        <p:xfrm>
          <a:off x="807718" y="924152"/>
          <a:ext cx="7403873" cy="2443774"/>
        </p:xfrm>
        <a:graphic>
          <a:graphicData uri="http://schemas.openxmlformats.org/drawingml/2006/table">
            <a:tbl>
              <a:tblPr firstRow="1" bandRow="1">
                <a:tableStyleId>{21E4AEA4-8DFA-4A89-87EB-49C32662AFE0}</a:tableStyleId>
              </a:tblPr>
              <a:tblGrid>
                <a:gridCol w="1609963">
                  <a:extLst>
                    <a:ext uri="{9D8B030D-6E8A-4147-A177-3AD203B41FA5}">
                      <a16:colId xmlns:a16="http://schemas.microsoft.com/office/drawing/2014/main" val="20000"/>
                    </a:ext>
                  </a:extLst>
                </a:gridCol>
                <a:gridCol w="1348896">
                  <a:extLst>
                    <a:ext uri="{9D8B030D-6E8A-4147-A177-3AD203B41FA5}">
                      <a16:colId xmlns:a16="http://schemas.microsoft.com/office/drawing/2014/main" val="20001"/>
                    </a:ext>
                  </a:extLst>
                </a:gridCol>
                <a:gridCol w="1497671">
                  <a:extLst>
                    <a:ext uri="{9D8B030D-6E8A-4147-A177-3AD203B41FA5}">
                      <a16:colId xmlns:a16="http://schemas.microsoft.com/office/drawing/2014/main" val="20002"/>
                    </a:ext>
                  </a:extLst>
                </a:gridCol>
                <a:gridCol w="1567099">
                  <a:extLst>
                    <a:ext uri="{9D8B030D-6E8A-4147-A177-3AD203B41FA5}">
                      <a16:colId xmlns:a16="http://schemas.microsoft.com/office/drawing/2014/main" val="20003"/>
                    </a:ext>
                  </a:extLst>
                </a:gridCol>
                <a:gridCol w="1380244">
                  <a:extLst>
                    <a:ext uri="{9D8B030D-6E8A-4147-A177-3AD203B41FA5}">
                      <a16:colId xmlns:a16="http://schemas.microsoft.com/office/drawing/2014/main" val="20004"/>
                    </a:ext>
                  </a:extLst>
                </a:gridCol>
              </a:tblGrid>
              <a:tr h="369219">
                <a:tc>
                  <a:txBody>
                    <a:bodyPr/>
                    <a:lstStyle/>
                    <a:p>
                      <a:pPr algn="ctr"/>
                      <a:r>
                        <a:rPr lang="en-US" sz="1100" dirty="0" smtClean="0"/>
                        <a:t>Fabric Mode</a:t>
                      </a:r>
                      <a:endParaRPr lang="en-US" sz="1100" b="1" dirty="0">
                        <a:latin typeface="Calibri" pitchFamily="34" charset="0"/>
                        <a:cs typeface="Calibri" pitchFamily="34" charset="0"/>
                      </a:endParaRPr>
                    </a:p>
                  </a:txBody>
                  <a:tcPr marL="68580" marR="68580" marT="34290" marB="34290"/>
                </a:tc>
                <a:tc>
                  <a:txBody>
                    <a:bodyPr/>
                    <a:lstStyle/>
                    <a:p>
                      <a:pPr marL="0" marR="0" algn="ctr">
                        <a:spcBef>
                          <a:spcPts val="0"/>
                        </a:spcBef>
                        <a:spcAft>
                          <a:spcPts val="0"/>
                        </a:spcAft>
                      </a:pPr>
                      <a:r>
                        <a:rPr lang="en-US" sz="1100" kern="1200" dirty="0" smtClean="0"/>
                        <a:t>SCB</a:t>
                      </a:r>
                      <a:endParaRPr lang="en-US" sz="1100" b="1" kern="1200" dirty="0">
                        <a:solidFill>
                          <a:schemeClr val="lt1"/>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t>SCBE</a:t>
                      </a:r>
                      <a:endParaRPr lang="en-US" sz="1100" b="1" kern="1200" dirty="0">
                        <a:solidFill>
                          <a:schemeClr val="lt1"/>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t>SCBE2</a:t>
                      </a:r>
                      <a:endParaRPr lang="en-US" sz="1100" b="1" kern="1200" dirty="0">
                        <a:solidFill>
                          <a:schemeClr val="lt1"/>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t>SCBE3*</a:t>
                      </a:r>
                      <a:endParaRPr lang="en-US" sz="1100" b="1" kern="1200" dirty="0">
                        <a:solidFill>
                          <a:schemeClr val="lt1"/>
                        </a:solidFill>
                        <a:latin typeface="Calibri" pitchFamily="34" charset="0"/>
                        <a:ea typeface="+mn-ea"/>
                        <a:cs typeface="Calibri" pitchFamily="34" charset="0"/>
                      </a:endParaRPr>
                    </a:p>
                  </a:txBody>
                  <a:tcPr marL="51435" marR="51435" marT="0" marB="0"/>
                </a:tc>
                <a:extLst>
                  <a:ext uri="{0D108BD9-81ED-4DB2-BD59-A6C34878D82A}">
                    <a16:rowId xmlns:a16="http://schemas.microsoft.com/office/drawing/2014/main" val="10000"/>
                  </a:ext>
                </a:extLst>
              </a:tr>
              <a:tr h="436094">
                <a:tc>
                  <a:txBody>
                    <a:bodyPr/>
                    <a:lstStyle/>
                    <a:p>
                      <a:pPr algn="ctr"/>
                      <a:r>
                        <a:rPr lang="en-US" sz="1100" dirty="0" smtClean="0">
                          <a:solidFill>
                            <a:srgbClr val="000000"/>
                          </a:solidFill>
                        </a:rPr>
                        <a:t>3+0: MX960</a:t>
                      </a:r>
                    </a:p>
                    <a:p>
                      <a:pPr algn="ctr"/>
                      <a:r>
                        <a:rPr lang="en-US" sz="1100" dirty="0" smtClean="0">
                          <a:solidFill>
                            <a:srgbClr val="000000"/>
                          </a:solidFill>
                        </a:rPr>
                        <a:t>2+0: MX240/480</a:t>
                      </a:r>
                      <a:endParaRPr lang="en-US" sz="1100" b="1" dirty="0">
                        <a:solidFill>
                          <a:srgbClr val="000000"/>
                        </a:solidFill>
                        <a:latin typeface="Calibri" pitchFamily="34" charset="0"/>
                        <a:cs typeface="Calibri" pitchFamily="34" charset="0"/>
                      </a:endParaRPr>
                    </a:p>
                  </a:txBody>
                  <a:tcPr marL="68580" marR="68580" marT="34290" marB="34290"/>
                </a:tc>
                <a:tc>
                  <a:txBody>
                    <a:bodyPr/>
                    <a:lstStyle/>
                    <a:p>
                      <a:pPr algn="ctr"/>
                      <a:r>
                        <a:rPr lang="en-US" sz="1100" dirty="0" smtClean="0">
                          <a:solidFill>
                            <a:srgbClr val="000000"/>
                          </a:solidFill>
                        </a:rPr>
                        <a:t>120G</a:t>
                      </a:r>
                      <a:endParaRPr lang="en-US" sz="1100" b="1" dirty="0">
                        <a:solidFill>
                          <a:srgbClr val="000000"/>
                        </a:solidFill>
                        <a:latin typeface="Calibri" pitchFamily="34" charset="0"/>
                        <a:cs typeface="Calibri" pitchFamily="34" charset="0"/>
                      </a:endParaRPr>
                    </a:p>
                  </a:txBody>
                  <a:tcPr marL="68580" marR="68580" marT="34290" marB="34290"/>
                </a:tc>
                <a:tc>
                  <a:txBody>
                    <a:bodyPr/>
                    <a:lstStyle/>
                    <a:p>
                      <a:pPr marL="0" marR="0" algn="ctr" defTabSz="914400" rtl="0" eaLnBrk="1" latinLnBrk="0" hangingPunct="1">
                        <a:spcBef>
                          <a:spcPts val="0"/>
                        </a:spcBef>
                        <a:spcAft>
                          <a:spcPts val="0"/>
                        </a:spcAft>
                      </a:pPr>
                      <a:r>
                        <a:rPr lang="en-US" sz="1100" kern="1200" dirty="0" smtClean="0">
                          <a:solidFill>
                            <a:srgbClr val="000000"/>
                          </a:solidFill>
                        </a:rPr>
                        <a:t>240G</a:t>
                      </a:r>
                      <a:endParaRPr lang="en-US" sz="1100" b="1" kern="1200" dirty="0" smtClean="0">
                        <a:solidFill>
                          <a:srgbClr val="000000"/>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solidFill>
                            <a:srgbClr val="000000"/>
                          </a:solidFill>
                        </a:rPr>
                        <a:t>480G</a:t>
                      </a:r>
                      <a:endParaRPr lang="en-US" sz="1100" b="1" kern="1200" dirty="0" smtClean="0">
                        <a:solidFill>
                          <a:srgbClr val="000000"/>
                        </a:solidFill>
                        <a:latin typeface="Calibri" pitchFamily="34" charset="0"/>
                        <a:ea typeface="+mn-ea"/>
                        <a:cs typeface="Calibri" pitchFamily="34" charset="0"/>
                      </a:endParaRPr>
                    </a:p>
                  </a:txBody>
                  <a:tcPr marL="51435" marR="51435" marT="0" marB="0"/>
                </a:tc>
                <a:tc>
                  <a:txBody>
                    <a:bodyPr/>
                    <a:lstStyle/>
                    <a:p>
                      <a:pPr marL="0" marR="0" algn="ctr">
                        <a:spcBef>
                          <a:spcPts val="0"/>
                        </a:spcBef>
                        <a:spcAft>
                          <a:spcPts val="0"/>
                        </a:spcAft>
                      </a:pPr>
                      <a:r>
                        <a:rPr lang="en-US" sz="1100" kern="1200" dirty="0" smtClean="0">
                          <a:solidFill>
                            <a:srgbClr val="000000"/>
                          </a:solidFill>
                        </a:rPr>
                        <a:t>1T</a:t>
                      </a:r>
                      <a:endParaRPr lang="en-US" sz="1100" b="1" kern="1200" dirty="0" smtClean="0">
                        <a:solidFill>
                          <a:srgbClr val="000000"/>
                        </a:solidFill>
                        <a:latin typeface="Calibri" pitchFamily="34" charset="0"/>
                        <a:ea typeface="+mn-ea"/>
                        <a:cs typeface="Calibri" pitchFamily="34" charset="0"/>
                      </a:endParaRPr>
                    </a:p>
                  </a:txBody>
                  <a:tcPr marL="51435" marR="51435" marT="0" marB="0"/>
                </a:tc>
                <a:extLst>
                  <a:ext uri="{0D108BD9-81ED-4DB2-BD59-A6C34878D82A}">
                    <a16:rowId xmlns:a16="http://schemas.microsoft.com/office/drawing/2014/main" val="10001"/>
                  </a:ext>
                </a:extLst>
              </a:tr>
              <a:tr h="458471">
                <a:tc>
                  <a:txBody>
                    <a:bodyPr/>
                    <a:lstStyle/>
                    <a:p>
                      <a:pPr algn="ctr"/>
                      <a:r>
                        <a:rPr lang="en-US" sz="1100" dirty="0" smtClean="0">
                          <a:solidFill>
                            <a:srgbClr val="000000"/>
                          </a:solidFill>
                        </a:rPr>
                        <a:t>2+1 : MX960</a:t>
                      </a:r>
                    </a:p>
                    <a:p>
                      <a:pPr algn="ctr"/>
                      <a:r>
                        <a:rPr lang="en-US" sz="1100" dirty="0" smtClean="0">
                          <a:solidFill>
                            <a:srgbClr val="000000"/>
                          </a:solidFill>
                        </a:rPr>
                        <a:t>1+1: MX240/480</a:t>
                      </a:r>
                      <a:endParaRPr lang="en-US" sz="1100" b="1" dirty="0" smtClean="0">
                        <a:solidFill>
                          <a:srgbClr val="000000"/>
                        </a:solidFill>
                        <a:latin typeface="Calibri" pitchFamily="34" charset="0"/>
                        <a:cs typeface="Calibri" pitchFamily="34" charset="0"/>
                      </a:endParaRPr>
                    </a:p>
                  </a:txBody>
                  <a:tcPr marL="68580" marR="68580" marT="34290" marB="34290"/>
                </a:tc>
                <a:tc>
                  <a:txBody>
                    <a:bodyPr/>
                    <a:lstStyle/>
                    <a:p>
                      <a:pPr algn="ctr"/>
                      <a:r>
                        <a:rPr lang="en-US" sz="1100" kern="1200" dirty="0" smtClean="0">
                          <a:solidFill>
                            <a:srgbClr val="000000"/>
                          </a:solidFill>
                        </a:rPr>
                        <a:t>80G</a:t>
                      </a:r>
                      <a:endParaRPr lang="en-US" sz="1100" b="1" kern="1200" dirty="0">
                        <a:solidFill>
                          <a:srgbClr val="000000"/>
                        </a:solidFill>
                        <a:latin typeface="Calibri" pitchFamily="34" charset="0"/>
                        <a:ea typeface="+mn-ea"/>
                        <a:cs typeface="Calibri" pitchFamily="34" charset="0"/>
                      </a:endParaRPr>
                    </a:p>
                  </a:txBody>
                  <a:tcPr marL="68580" marR="68580" marT="34290" marB="34290"/>
                </a:tc>
                <a:tc>
                  <a:txBody>
                    <a:bodyPr/>
                    <a:lstStyle/>
                    <a:p>
                      <a:pPr algn="ctr"/>
                      <a:r>
                        <a:rPr lang="en-US" sz="1100" kern="1200" dirty="0" smtClean="0">
                          <a:solidFill>
                            <a:srgbClr val="000000"/>
                          </a:solidFill>
                        </a:rPr>
                        <a:t>160G</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340G</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640G</a:t>
                      </a:r>
                      <a:endParaRPr lang="en-US" sz="1100" b="1" kern="1200" dirty="0">
                        <a:solidFill>
                          <a:srgbClr val="000000"/>
                        </a:solidFill>
                        <a:latin typeface="Calibri" pitchFamily="34" charset="0"/>
                        <a:ea typeface="+mn-ea"/>
                        <a:cs typeface="Calibri" pitchFamily="34" charset="0"/>
                      </a:endParaRPr>
                    </a:p>
                  </a:txBody>
                  <a:tcPr marL="51435" marR="51435" marT="0" marB="0"/>
                </a:tc>
                <a:extLst>
                  <a:ext uri="{0D108BD9-81ED-4DB2-BD59-A6C34878D82A}">
                    <a16:rowId xmlns:a16="http://schemas.microsoft.com/office/drawing/2014/main" val="10002"/>
                  </a:ext>
                </a:extLst>
              </a:tr>
              <a:tr h="721519">
                <a:tc>
                  <a:txBody>
                    <a:bodyPr/>
                    <a:lstStyle/>
                    <a:p>
                      <a:pPr algn="ctr"/>
                      <a:r>
                        <a:rPr lang="en-US" sz="1100" dirty="0" smtClean="0">
                          <a:solidFill>
                            <a:srgbClr val="000000"/>
                          </a:solidFill>
                        </a:rPr>
                        <a:t>MPCs Supported</a:t>
                      </a:r>
                      <a:endParaRPr lang="en-US" sz="1100" b="1" dirty="0" smtClean="0">
                        <a:solidFill>
                          <a:srgbClr val="000000"/>
                        </a:solidFill>
                        <a:latin typeface="Calibri" pitchFamily="34" charset="0"/>
                        <a:cs typeface="Calibri" pitchFamily="34" charset="0"/>
                      </a:endParaRPr>
                    </a:p>
                  </a:txBody>
                  <a:tcPr marL="68580" marR="68580" marT="34290" marB="34290"/>
                </a:tc>
                <a:tc>
                  <a:txBody>
                    <a:bodyPr/>
                    <a:lstStyle/>
                    <a:p>
                      <a:pPr algn="ctr"/>
                      <a:r>
                        <a:rPr lang="en-US" sz="1100" kern="1200" dirty="0" smtClean="0">
                          <a:solidFill>
                            <a:srgbClr val="000000"/>
                          </a:solidFill>
                        </a:rPr>
                        <a:t>MPC1/2/3/</a:t>
                      </a:r>
                    </a:p>
                    <a:p>
                      <a:pPr algn="ctr"/>
                      <a:r>
                        <a:rPr lang="en-US" sz="1100" kern="1200" dirty="0" smtClean="0">
                          <a:solidFill>
                            <a:srgbClr val="000000"/>
                          </a:solidFill>
                        </a:rPr>
                        <a:t>16x10G MPC</a:t>
                      </a:r>
                      <a:endParaRPr lang="en-US" sz="1100" b="1" kern="1200" dirty="0">
                        <a:solidFill>
                          <a:srgbClr val="000000"/>
                        </a:solidFill>
                        <a:latin typeface="Calibri" pitchFamily="34" charset="0"/>
                        <a:ea typeface="+mn-ea"/>
                        <a:cs typeface="Calibri" pitchFamily="34" charset="0"/>
                      </a:endParaRPr>
                    </a:p>
                  </a:txBody>
                  <a:tcPr marL="68580" marR="68580" marT="34290" marB="34290"/>
                </a:tc>
                <a:tc>
                  <a:txBody>
                    <a:bodyPr/>
                    <a:lstStyle/>
                    <a:p>
                      <a:pPr algn="ctr"/>
                      <a:r>
                        <a:rPr lang="en-US" sz="1100" kern="1200" dirty="0" smtClean="0">
                          <a:solidFill>
                            <a:srgbClr val="000000"/>
                          </a:solidFill>
                        </a:rPr>
                        <a:t>MPC1/2/3/4/5</a:t>
                      </a:r>
                    </a:p>
                    <a:p>
                      <a:pPr algn="ctr"/>
                      <a:r>
                        <a:rPr lang="en-US" sz="1100" kern="1200" dirty="0" smtClean="0">
                          <a:solidFill>
                            <a:srgbClr val="000000"/>
                          </a:solidFill>
                        </a:rPr>
                        <a:t>16x10G MPC/</a:t>
                      </a:r>
                    </a:p>
                    <a:p>
                      <a:pPr algn="ctr"/>
                      <a:r>
                        <a:rPr lang="en-US" sz="1100" kern="1200" dirty="0" smtClean="0">
                          <a:solidFill>
                            <a:srgbClr val="000000"/>
                          </a:solidFill>
                        </a:rPr>
                        <a:t>MPC2-NG/</a:t>
                      </a:r>
                    </a:p>
                    <a:p>
                      <a:pPr algn="ctr"/>
                      <a:r>
                        <a:rPr lang="en-US" sz="1100" kern="1200" dirty="0" smtClean="0">
                          <a:solidFill>
                            <a:srgbClr val="000000"/>
                          </a:solidFill>
                        </a:rPr>
                        <a:t>MPC3-NG</a:t>
                      </a:r>
                      <a:endParaRPr lang="en-US" sz="1100" b="1" kern="1200" dirty="0" smtClean="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MPC1/2/3/4/5/7</a:t>
                      </a:r>
                    </a:p>
                    <a:p>
                      <a:pPr algn="ctr"/>
                      <a:r>
                        <a:rPr lang="en-US" sz="1100" kern="1200" dirty="0" smtClean="0">
                          <a:solidFill>
                            <a:srgbClr val="000000"/>
                          </a:solidFill>
                        </a:rPr>
                        <a:t>16x10G MPC/</a:t>
                      </a:r>
                    </a:p>
                    <a:p>
                      <a:pPr algn="ctr"/>
                      <a:r>
                        <a:rPr lang="en-US" sz="1100" kern="1200" dirty="0" smtClean="0">
                          <a:solidFill>
                            <a:srgbClr val="000000"/>
                          </a:solidFill>
                        </a:rPr>
                        <a:t>MPC2-NG/</a:t>
                      </a:r>
                    </a:p>
                    <a:p>
                      <a:pPr algn="ctr"/>
                      <a:r>
                        <a:rPr lang="en-US" sz="1100" kern="1200" dirty="0" smtClean="0">
                          <a:solidFill>
                            <a:srgbClr val="000000"/>
                          </a:solidFill>
                        </a:rPr>
                        <a:t>MPC3-NG</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MPC4/5/7/10</a:t>
                      </a:r>
                    </a:p>
                    <a:p>
                      <a:pPr algn="ctr"/>
                      <a:r>
                        <a:rPr lang="en-US" sz="1100" kern="1200" dirty="0" smtClean="0">
                          <a:solidFill>
                            <a:srgbClr val="000000"/>
                          </a:solidFill>
                        </a:rPr>
                        <a:t>16x10G MPC/</a:t>
                      </a:r>
                    </a:p>
                    <a:p>
                      <a:pPr algn="ctr"/>
                      <a:r>
                        <a:rPr lang="en-US" sz="1100" kern="1200" dirty="0" smtClean="0">
                          <a:solidFill>
                            <a:srgbClr val="000000"/>
                          </a:solidFill>
                        </a:rPr>
                        <a:t>MPC2-NG/</a:t>
                      </a:r>
                    </a:p>
                    <a:p>
                      <a:pPr algn="ctr"/>
                      <a:r>
                        <a:rPr lang="en-US" sz="1100" kern="1200" dirty="0" smtClean="0">
                          <a:solidFill>
                            <a:srgbClr val="000000"/>
                          </a:solidFill>
                        </a:rPr>
                        <a:t>MPC3-NG</a:t>
                      </a:r>
                    </a:p>
                  </a:txBody>
                  <a:tcPr marL="51435" marR="51435" marT="0" marB="0"/>
                </a:tc>
                <a:extLst>
                  <a:ext uri="{0D108BD9-81ED-4DB2-BD59-A6C34878D82A}">
                    <a16:rowId xmlns:a16="http://schemas.microsoft.com/office/drawing/2014/main" val="10003"/>
                  </a:ext>
                </a:extLst>
              </a:tr>
              <a:tr h="458471">
                <a:tc>
                  <a:txBody>
                    <a:bodyPr/>
                    <a:lstStyle/>
                    <a:p>
                      <a:pPr algn="ctr"/>
                      <a:r>
                        <a:rPr lang="en-US" sz="1100" dirty="0" smtClean="0">
                          <a:solidFill>
                            <a:srgbClr val="000000"/>
                          </a:solidFill>
                        </a:rPr>
                        <a:t>Minimum </a:t>
                      </a:r>
                      <a:r>
                        <a:rPr lang="en-US" sz="1100" dirty="0" err="1" smtClean="0">
                          <a:solidFill>
                            <a:srgbClr val="000000"/>
                          </a:solidFill>
                        </a:rPr>
                        <a:t>Junos</a:t>
                      </a:r>
                      <a:r>
                        <a:rPr lang="en-US" sz="1100" dirty="0" smtClean="0">
                          <a:solidFill>
                            <a:srgbClr val="000000"/>
                          </a:solidFill>
                        </a:rPr>
                        <a:t> for Fabric</a:t>
                      </a:r>
                      <a:r>
                        <a:rPr lang="en-US" sz="1100" baseline="0" dirty="0" smtClean="0">
                          <a:solidFill>
                            <a:srgbClr val="000000"/>
                          </a:solidFill>
                        </a:rPr>
                        <a:t> card**</a:t>
                      </a:r>
                      <a:endParaRPr lang="en-US" sz="1100" b="1" dirty="0" smtClean="0">
                        <a:solidFill>
                          <a:srgbClr val="000000"/>
                        </a:solidFill>
                        <a:latin typeface="Calibri" pitchFamily="34" charset="0"/>
                        <a:cs typeface="Calibri" pitchFamily="34" charset="0"/>
                      </a:endParaRPr>
                    </a:p>
                  </a:txBody>
                  <a:tcPr marL="68580" marR="68580" marT="34290" marB="34290"/>
                </a:tc>
                <a:tc>
                  <a:txBody>
                    <a:bodyPr/>
                    <a:lstStyle/>
                    <a:p>
                      <a:pPr algn="ctr"/>
                      <a:r>
                        <a:rPr lang="en-US" sz="1100" kern="1200" dirty="0" smtClean="0">
                          <a:solidFill>
                            <a:srgbClr val="000000"/>
                          </a:solidFill>
                        </a:rPr>
                        <a:t>10.1R1</a:t>
                      </a:r>
                      <a:endParaRPr lang="en-US" sz="1100" b="1" kern="1200" dirty="0">
                        <a:solidFill>
                          <a:srgbClr val="000000"/>
                        </a:solidFill>
                        <a:latin typeface="Calibri" pitchFamily="34" charset="0"/>
                        <a:ea typeface="+mn-ea"/>
                        <a:cs typeface="Calibri" pitchFamily="34" charset="0"/>
                      </a:endParaRPr>
                    </a:p>
                  </a:txBody>
                  <a:tcPr marL="68580" marR="68580" marT="34290" marB="34290"/>
                </a:tc>
                <a:tc>
                  <a:txBody>
                    <a:bodyPr/>
                    <a:lstStyle/>
                    <a:p>
                      <a:pPr algn="ctr"/>
                      <a:r>
                        <a:rPr lang="en-US" sz="1100" kern="1200" dirty="0" smtClean="0">
                          <a:solidFill>
                            <a:srgbClr val="000000"/>
                          </a:solidFill>
                        </a:rPr>
                        <a:t>11.4.R1</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13.3R1</a:t>
                      </a:r>
                      <a:endParaRPr lang="en-US" sz="1100" b="1" kern="1200" dirty="0">
                        <a:solidFill>
                          <a:srgbClr val="000000"/>
                        </a:solidFill>
                        <a:latin typeface="Calibri" pitchFamily="34" charset="0"/>
                        <a:ea typeface="+mn-ea"/>
                        <a:cs typeface="Calibri" pitchFamily="34" charset="0"/>
                      </a:endParaRPr>
                    </a:p>
                  </a:txBody>
                  <a:tcPr marL="51435" marR="51435" marT="0" marB="0"/>
                </a:tc>
                <a:tc>
                  <a:txBody>
                    <a:bodyPr/>
                    <a:lstStyle/>
                    <a:p>
                      <a:pPr algn="ctr"/>
                      <a:r>
                        <a:rPr lang="en-US" sz="1100" kern="1200" dirty="0" smtClean="0">
                          <a:solidFill>
                            <a:srgbClr val="000000"/>
                          </a:solidFill>
                        </a:rPr>
                        <a:t>On Roadmap</a:t>
                      </a:r>
                      <a:endParaRPr lang="en-US" sz="1100" b="1" kern="1200" dirty="0">
                        <a:solidFill>
                          <a:srgbClr val="000000"/>
                        </a:solidFill>
                        <a:latin typeface="Calibri" pitchFamily="34" charset="0"/>
                        <a:ea typeface="+mn-ea"/>
                        <a:cs typeface="Calibri" pitchFamily="34" charset="0"/>
                      </a:endParaRPr>
                    </a:p>
                  </a:txBody>
                  <a:tcPr marL="51435" marR="51435"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1610592" y="3795280"/>
            <a:ext cx="5798127" cy="981038"/>
          </a:xfrm>
          <a:prstGeom prst="rect">
            <a:avLst/>
          </a:prstGeom>
          <a:noFill/>
        </p:spPr>
        <p:txBody>
          <a:bodyPr wrap="square" rtlCol="0">
            <a:spAutoFit/>
          </a:bodyPr>
          <a:lstStyle/>
          <a:p>
            <a:r>
              <a:rPr lang="en-US" sz="1050" dirty="0"/>
              <a:t>* On Roadmap</a:t>
            </a:r>
          </a:p>
          <a:p>
            <a:r>
              <a:rPr lang="en-US" sz="1050" dirty="0"/>
              <a:t>** Check </a:t>
            </a:r>
            <a:r>
              <a:rPr lang="en-US" sz="1050" dirty="0" err="1"/>
              <a:t>Junos</a:t>
            </a:r>
            <a:r>
              <a:rPr lang="en-US" sz="1050" dirty="0"/>
              <a:t> support for individual MPCs </a:t>
            </a:r>
            <a:r>
              <a:rPr lang="en-US" sz="1050" dirty="0">
                <a:hlinkClick r:id="rId2"/>
              </a:rPr>
              <a:t>http://www.juniper.net/documentation/en_US/release-independent/junos/topics/reference/general/mpc-mx-series-supported.html</a:t>
            </a:r>
            <a:endParaRPr lang="en-US" sz="1050" dirty="0"/>
          </a:p>
          <a:p>
            <a:endParaRPr lang="en-US" sz="900" dirty="0"/>
          </a:p>
          <a:p>
            <a:pPr marL="214313" indent="-214313">
              <a:buFont typeface="Arial" panose="020B0604020202020204" pitchFamily="34" charset="0"/>
              <a:buChar char="•"/>
            </a:pPr>
            <a:endParaRPr lang="en-US" sz="1725" dirty="0"/>
          </a:p>
        </p:txBody>
      </p:sp>
    </p:spTree>
    <p:extLst>
      <p:ext uri="{BB962C8B-B14F-4D97-AF65-F5344CB8AC3E}">
        <p14:creationId xmlns:p14="http://schemas.microsoft.com/office/powerpoint/2010/main" val="428774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 </a:t>
            </a:r>
            <a:endParaRPr lang="en-US" dirty="0"/>
          </a:p>
        </p:txBody>
      </p:sp>
      <p:grpSp>
        <p:nvGrpSpPr>
          <p:cNvPr id="5" name="Group 4"/>
          <p:cNvGrpSpPr/>
          <p:nvPr/>
        </p:nvGrpSpPr>
        <p:grpSpPr>
          <a:xfrm>
            <a:off x="4656521" y="285919"/>
            <a:ext cx="4218113" cy="694508"/>
            <a:chOff x="6164058" y="538679"/>
            <a:chExt cx="6266419" cy="837723"/>
          </a:xfrm>
        </p:grpSpPr>
        <p:grpSp>
          <p:nvGrpSpPr>
            <p:cNvPr id="4" name="Group 4"/>
            <p:cNvGrpSpPr>
              <a:grpSpLocks/>
            </p:cNvGrpSpPr>
            <p:nvPr/>
          </p:nvGrpSpPr>
          <p:grpSpPr bwMode="auto">
            <a:xfrm>
              <a:off x="9083411" y="544813"/>
              <a:ext cx="1103630" cy="417493"/>
              <a:chOff x="3927" y="1704"/>
              <a:chExt cx="605" cy="526"/>
            </a:xfrm>
            <a:solidFill>
              <a:schemeClr val="accent4">
                <a:lumMod val="85000"/>
                <a:lumOff val="15000"/>
              </a:schemeClr>
            </a:solidFill>
            <a:effectLst>
              <a:glow rad="228600">
                <a:schemeClr val="accent4">
                  <a:satMod val="175000"/>
                  <a:alpha val="40000"/>
                </a:schemeClr>
              </a:glow>
            </a:effectLst>
            <a:scene3d>
              <a:camera prst="orthographicFront">
                <a:rot lat="0" lon="0" rev="0"/>
              </a:camera>
              <a:lightRig rig="soft" dir="t">
                <a:rot lat="0" lon="0" rev="0"/>
              </a:lightRig>
            </a:scene3d>
          </p:grpSpPr>
          <p:sp>
            <p:nvSpPr>
              <p:cNvPr id="20" name="Rectangle 19"/>
              <p:cNvSpPr>
                <a:spLocks noChangeArrowheads="1"/>
              </p:cNvSpPr>
              <p:nvPr/>
            </p:nvSpPr>
            <p:spPr bwMode="blackWhite">
              <a:xfrm>
                <a:off x="3952" y="1712"/>
                <a:ext cx="536" cy="480"/>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
              <a:lstStyle/>
              <a:p>
                <a:endParaRPr lang="en-US" sz="2500"/>
              </a:p>
            </p:txBody>
          </p:sp>
          <p:sp>
            <p:nvSpPr>
              <p:cNvPr id="21" name="Rectangle 20"/>
              <p:cNvSpPr>
                <a:spLocks noChangeArrowheads="1"/>
              </p:cNvSpPr>
              <p:nvPr/>
            </p:nvSpPr>
            <p:spPr bwMode="auto">
              <a:xfrm>
                <a:off x="3927" y="1704"/>
                <a:ext cx="605" cy="526"/>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square" lIns="0" tIns="0" rIns="0" bIns="0" anchor="ctr">
                <a:spAutoFit/>
              </a:bodyPr>
              <a:lstStyle/>
              <a:p>
                <a:pPr algn="ctr"/>
                <a:r>
                  <a:rPr lang="en-US" sz="750" dirty="0">
                    <a:solidFill>
                      <a:schemeClr val="bg1"/>
                    </a:solidFill>
                  </a:rPr>
                  <a:t>Enhanced Connector Midplane</a:t>
                </a:r>
              </a:p>
            </p:txBody>
          </p:sp>
        </p:grpSp>
        <p:sp>
          <p:nvSpPr>
            <p:cNvPr id="6" name="Line 71"/>
            <p:cNvSpPr>
              <a:spLocks noChangeShapeType="1"/>
            </p:cNvSpPr>
            <p:nvPr/>
          </p:nvSpPr>
          <p:spPr bwMode="auto">
            <a:xfrm flipV="1">
              <a:off x="8520249" y="1108586"/>
              <a:ext cx="2206681" cy="5108"/>
            </a:xfrm>
            <a:prstGeom prst="line">
              <a:avLst/>
            </a:prstGeom>
            <a:noFill/>
            <a:ln w="28575">
              <a:solidFill>
                <a:schemeClr val="tx1"/>
              </a:solidFill>
              <a:round/>
              <a:headEnd type="none" w="med" len="med"/>
              <a:tailEnd type="arrow" w="med" len="med"/>
            </a:ln>
            <a:effectLst/>
          </p:spPr>
          <p:txBody>
            <a:bodyPr wrap="square" lIns="0" tIns="0" rIns="0" bIns="0" anchor="ctr">
              <a:spAutoFit/>
            </a:bodyPr>
            <a:lstStyle/>
            <a:p>
              <a:endParaRPr lang="en-US" sz="2500"/>
            </a:p>
          </p:txBody>
        </p:sp>
        <p:grpSp>
          <p:nvGrpSpPr>
            <p:cNvPr id="7" name="Group 6"/>
            <p:cNvGrpSpPr>
              <a:grpSpLocks/>
            </p:cNvGrpSpPr>
            <p:nvPr/>
          </p:nvGrpSpPr>
          <p:grpSpPr bwMode="auto">
            <a:xfrm>
              <a:off x="7617863" y="603041"/>
              <a:ext cx="977760" cy="705778"/>
              <a:chOff x="4015" y="1627"/>
              <a:chExt cx="536" cy="675"/>
            </a:xfrm>
            <a:solidFill>
              <a:srgbClr val="3C5B70"/>
            </a:solidFill>
            <a:effectLst>
              <a:glow rad="228600">
                <a:schemeClr val="accent4">
                  <a:satMod val="175000"/>
                  <a:alpha val="40000"/>
                </a:schemeClr>
              </a:glow>
            </a:effectLst>
            <a:scene3d>
              <a:camera prst="orthographicFront">
                <a:rot lat="0" lon="0" rev="0"/>
              </a:camera>
              <a:lightRig rig="soft" dir="t">
                <a:rot lat="0" lon="0" rev="0"/>
              </a:lightRig>
            </a:scene3d>
          </p:grpSpPr>
          <p:sp>
            <p:nvSpPr>
              <p:cNvPr id="18" name="Rectangle 5"/>
              <p:cNvSpPr>
                <a:spLocks noChangeArrowheads="1"/>
              </p:cNvSpPr>
              <p:nvPr/>
            </p:nvSpPr>
            <p:spPr bwMode="blackWhite">
              <a:xfrm>
                <a:off x="4015" y="1627"/>
                <a:ext cx="536" cy="675"/>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
              <a:lstStyle/>
              <a:p>
                <a:endParaRPr lang="en-US" sz="2500"/>
              </a:p>
            </p:txBody>
          </p:sp>
          <p:sp>
            <p:nvSpPr>
              <p:cNvPr id="19" name="Rectangle 6"/>
              <p:cNvSpPr>
                <a:spLocks noChangeArrowheads="1"/>
              </p:cNvSpPr>
              <p:nvPr/>
            </p:nvSpPr>
            <p:spPr bwMode="auto">
              <a:xfrm>
                <a:off x="4151" y="1843"/>
                <a:ext cx="330" cy="222"/>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spAutoFit/>
              </a:bodyPr>
              <a:lstStyle/>
              <a:p>
                <a:r>
                  <a:rPr lang="en-US" sz="1250" dirty="0">
                    <a:solidFill>
                      <a:schemeClr val="bg1"/>
                    </a:solidFill>
                  </a:rPr>
                  <a:t>SCBE2</a:t>
                </a:r>
              </a:p>
            </p:txBody>
          </p:sp>
        </p:grpSp>
        <p:sp>
          <p:nvSpPr>
            <p:cNvPr id="8" name="Line 71"/>
            <p:cNvSpPr>
              <a:spLocks noChangeShapeType="1"/>
            </p:cNvSpPr>
            <p:nvPr/>
          </p:nvSpPr>
          <p:spPr bwMode="auto">
            <a:xfrm>
              <a:off x="10168799" y="729167"/>
              <a:ext cx="558131" cy="2"/>
            </a:xfrm>
            <a:prstGeom prst="line">
              <a:avLst/>
            </a:prstGeom>
            <a:noFill/>
            <a:ln w="28575">
              <a:solidFill>
                <a:schemeClr val="tx1"/>
              </a:solidFill>
              <a:round/>
              <a:headEnd type="none" w="med" len="med"/>
              <a:tailEnd type="arrow" w="med" len="med"/>
            </a:ln>
            <a:effectLst/>
          </p:spPr>
          <p:txBody>
            <a:bodyPr wrap="square" lIns="0" tIns="0" rIns="0" bIns="0" anchor="ctr">
              <a:spAutoFit/>
            </a:bodyPr>
            <a:lstStyle/>
            <a:p>
              <a:endParaRPr lang="en-US" sz="2500"/>
            </a:p>
          </p:txBody>
        </p:sp>
        <p:grpSp>
          <p:nvGrpSpPr>
            <p:cNvPr id="9" name="Group 4"/>
            <p:cNvGrpSpPr>
              <a:grpSpLocks/>
            </p:cNvGrpSpPr>
            <p:nvPr/>
          </p:nvGrpSpPr>
          <p:grpSpPr bwMode="auto">
            <a:xfrm>
              <a:off x="10779986" y="538679"/>
              <a:ext cx="1650491" cy="369398"/>
              <a:chOff x="3952" y="1712"/>
              <a:chExt cx="536" cy="480"/>
            </a:xfrm>
            <a:solidFill>
              <a:srgbClr val="333300"/>
            </a:solidFill>
            <a:effectLst>
              <a:glow rad="228600">
                <a:schemeClr val="accent4">
                  <a:satMod val="175000"/>
                  <a:alpha val="40000"/>
                </a:schemeClr>
              </a:glow>
            </a:effectLst>
            <a:scene3d>
              <a:camera prst="orthographicFront">
                <a:rot lat="0" lon="0" rev="0"/>
              </a:camera>
              <a:lightRig rig="soft" dir="t">
                <a:rot lat="0" lon="0" rev="0"/>
              </a:lightRig>
            </a:scene3d>
          </p:grpSpPr>
          <p:sp>
            <p:nvSpPr>
              <p:cNvPr id="16" name="Rectangle 5"/>
              <p:cNvSpPr>
                <a:spLocks noChangeArrowheads="1"/>
              </p:cNvSpPr>
              <p:nvPr/>
            </p:nvSpPr>
            <p:spPr bwMode="blackWhite">
              <a:xfrm>
                <a:off x="3952" y="1712"/>
                <a:ext cx="536" cy="480"/>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
              <a:lstStyle/>
              <a:p>
                <a:endParaRPr lang="en-US" sz="2500"/>
              </a:p>
            </p:txBody>
          </p:sp>
          <p:sp>
            <p:nvSpPr>
              <p:cNvPr id="17" name="Rectangle 6"/>
              <p:cNvSpPr>
                <a:spLocks noChangeArrowheads="1"/>
              </p:cNvSpPr>
              <p:nvPr/>
            </p:nvSpPr>
            <p:spPr bwMode="auto">
              <a:xfrm>
                <a:off x="3972" y="1787"/>
                <a:ext cx="516" cy="362"/>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square" lIns="0" tIns="0" rIns="0" bIns="0" anchor="ctr">
                <a:spAutoFit/>
              </a:bodyPr>
              <a:lstStyle/>
              <a:p>
                <a:r>
                  <a:rPr lang="en-US" sz="750" dirty="0">
                    <a:solidFill>
                      <a:schemeClr val="bg1"/>
                    </a:solidFill>
                  </a:rPr>
                  <a:t>2+1 SCBE2 mode : 340G</a:t>
                </a:r>
              </a:p>
              <a:p>
                <a:r>
                  <a:rPr lang="en-US" sz="750" dirty="0">
                    <a:solidFill>
                      <a:schemeClr val="bg1"/>
                    </a:solidFill>
                  </a:rPr>
                  <a:t>3+0 SCBE2 mode:  480G</a:t>
                </a:r>
              </a:p>
            </p:txBody>
          </p:sp>
        </p:grpSp>
        <p:grpSp>
          <p:nvGrpSpPr>
            <p:cNvPr id="10" name="Group 4"/>
            <p:cNvGrpSpPr>
              <a:grpSpLocks/>
            </p:cNvGrpSpPr>
            <p:nvPr/>
          </p:nvGrpSpPr>
          <p:grpSpPr bwMode="auto">
            <a:xfrm>
              <a:off x="10779986" y="1007004"/>
              <a:ext cx="1650491" cy="369398"/>
              <a:chOff x="3952" y="1712"/>
              <a:chExt cx="536" cy="480"/>
            </a:xfrm>
            <a:solidFill>
              <a:srgbClr val="333300"/>
            </a:solidFill>
            <a:effectLst>
              <a:glow rad="228600">
                <a:schemeClr val="accent4">
                  <a:satMod val="175000"/>
                  <a:alpha val="40000"/>
                </a:schemeClr>
              </a:glow>
            </a:effectLst>
            <a:scene3d>
              <a:camera prst="orthographicFront">
                <a:rot lat="0" lon="0" rev="0"/>
              </a:camera>
              <a:lightRig rig="soft" dir="t">
                <a:rot lat="0" lon="0" rev="0"/>
              </a:lightRig>
            </a:scene3d>
          </p:grpSpPr>
          <p:sp>
            <p:nvSpPr>
              <p:cNvPr id="14" name="Rectangle 5"/>
              <p:cNvSpPr>
                <a:spLocks noChangeArrowheads="1"/>
              </p:cNvSpPr>
              <p:nvPr/>
            </p:nvSpPr>
            <p:spPr bwMode="blackWhite">
              <a:xfrm>
                <a:off x="3952" y="1712"/>
                <a:ext cx="536" cy="480"/>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
              <a:lstStyle/>
              <a:p>
                <a:endParaRPr lang="en-US" sz="2500"/>
              </a:p>
            </p:txBody>
          </p:sp>
          <p:sp>
            <p:nvSpPr>
              <p:cNvPr id="15" name="Rectangle 6"/>
              <p:cNvSpPr>
                <a:spLocks noChangeArrowheads="1"/>
              </p:cNvSpPr>
              <p:nvPr/>
            </p:nvSpPr>
            <p:spPr bwMode="auto">
              <a:xfrm>
                <a:off x="3976" y="1786"/>
                <a:ext cx="498" cy="362"/>
              </a:xfrm>
              <a:prstGeom prst="rect">
                <a:avLst/>
              </a:prstGeom>
              <a:grpFill/>
              <a:ln w="2857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square" lIns="0" tIns="0" rIns="0" bIns="0" anchor="ctr">
                <a:spAutoFit/>
              </a:bodyPr>
              <a:lstStyle/>
              <a:p>
                <a:r>
                  <a:rPr lang="en-US" sz="750" dirty="0">
                    <a:solidFill>
                      <a:schemeClr val="bg1"/>
                    </a:solidFill>
                  </a:rPr>
                  <a:t>2+1 SCBE2 mode : 340G</a:t>
                </a:r>
              </a:p>
              <a:p>
                <a:r>
                  <a:rPr lang="en-US" sz="750" dirty="0">
                    <a:solidFill>
                      <a:schemeClr val="bg1"/>
                    </a:solidFill>
                  </a:rPr>
                  <a:t>3+0 SCBE2 mode:  480G</a:t>
                </a:r>
              </a:p>
            </p:txBody>
          </p:sp>
        </p:grpSp>
        <p:sp>
          <p:nvSpPr>
            <p:cNvPr id="11" name="Rectangle 5"/>
            <p:cNvSpPr>
              <a:spLocks noChangeArrowheads="1"/>
            </p:cNvSpPr>
            <p:nvPr/>
          </p:nvSpPr>
          <p:spPr bwMode="blackWhite">
            <a:xfrm>
              <a:off x="6164058" y="611483"/>
              <a:ext cx="948509" cy="737620"/>
            </a:xfrm>
            <a:prstGeom prst="rect">
              <a:avLst/>
            </a:prstGeom>
            <a:gradFill rotWithShape="1">
              <a:gsLst>
                <a:gs pos="0">
                  <a:schemeClr val="accent1">
                    <a:gamma/>
                    <a:shade val="46275"/>
                    <a:invGamma/>
                  </a:schemeClr>
                </a:gs>
                <a:gs pos="100000">
                  <a:schemeClr val="accent1"/>
                </a:gs>
              </a:gsLst>
              <a:path path="shape">
                <a:fillToRect l="50000" t="50000" r="50000" b="50000"/>
              </a:path>
            </a:gra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sz="2500"/>
            </a:p>
          </p:txBody>
        </p:sp>
        <p:sp>
          <p:nvSpPr>
            <p:cNvPr id="13" name="Rectangle 12"/>
            <p:cNvSpPr>
              <a:spLocks noChangeArrowheads="1"/>
            </p:cNvSpPr>
            <p:nvPr/>
          </p:nvSpPr>
          <p:spPr bwMode="auto">
            <a:xfrm>
              <a:off x="6499591" y="856256"/>
              <a:ext cx="326255" cy="232027"/>
            </a:xfrm>
            <a:prstGeom prst="rect">
              <a:avLst/>
            </a:prstGeom>
            <a:no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spAutoFit/>
            </a:bodyPr>
            <a:lstStyle/>
            <a:p>
              <a:r>
                <a:rPr lang="en-US" sz="1250" dirty="0">
                  <a:solidFill>
                    <a:schemeClr val="bg1"/>
                  </a:solidFill>
                </a:rPr>
                <a:t>MX</a:t>
              </a:r>
            </a:p>
          </p:txBody>
        </p:sp>
        <p:sp>
          <p:nvSpPr>
            <p:cNvPr id="22" name="Plus 21"/>
            <p:cNvSpPr/>
            <p:nvPr/>
          </p:nvSpPr>
          <p:spPr>
            <a:xfrm>
              <a:off x="7149343" y="814584"/>
              <a:ext cx="407251" cy="361525"/>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a:p>
          </p:txBody>
        </p:sp>
        <p:sp>
          <p:nvSpPr>
            <p:cNvPr id="23" name="Plus 22"/>
            <p:cNvSpPr/>
            <p:nvPr/>
          </p:nvSpPr>
          <p:spPr>
            <a:xfrm>
              <a:off x="8632800" y="590170"/>
              <a:ext cx="407251" cy="361525"/>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a:p>
          </p:txBody>
        </p:sp>
      </p:grpSp>
      <p:sp>
        <p:nvSpPr>
          <p:cNvPr id="25" name="Data 24"/>
          <p:cNvSpPr/>
          <p:nvPr/>
        </p:nvSpPr>
        <p:spPr>
          <a:xfrm>
            <a:off x="2916991" y="1623991"/>
            <a:ext cx="1601088" cy="459486"/>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75" dirty="0">
                <a:solidFill>
                  <a:schemeClr val="tx1"/>
                </a:solidFill>
              </a:rPr>
              <a:t>Premium 2</a:t>
            </a:r>
          </a:p>
          <a:p>
            <a:pPr algn="ctr"/>
            <a:r>
              <a:rPr lang="en-US" sz="875" dirty="0">
                <a:solidFill>
                  <a:schemeClr val="tx1"/>
                </a:solidFill>
              </a:rPr>
              <a:t>(MX+SCBE2)</a:t>
            </a:r>
          </a:p>
        </p:txBody>
      </p:sp>
      <p:sp>
        <p:nvSpPr>
          <p:cNvPr id="27" name="Decision 26"/>
          <p:cNvSpPr/>
          <p:nvPr/>
        </p:nvSpPr>
        <p:spPr>
          <a:xfrm>
            <a:off x="1102421" y="1582932"/>
            <a:ext cx="977075" cy="459486"/>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75" dirty="0">
                <a:solidFill>
                  <a:schemeClr val="tx1"/>
                </a:solidFill>
              </a:rPr>
              <a:t>chassis type</a:t>
            </a:r>
          </a:p>
        </p:txBody>
      </p:sp>
      <p:cxnSp>
        <p:nvCxnSpPr>
          <p:cNvPr id="29" name="Straight Arrow Connector 28"/>
          <p:cNvCxnSpPr/>
          <p:nvPr/>
        </p:nvCxnSpPr>
        <p:spPr>
          <a:xfrm>
            <a:off x="2071286" y="1820886"/>
            <a:ext cx="993496" cy="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603276" y="3504453"/>
            <a:ext cx="968864" cy="16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595065" y="2042780"/>
            <a:ext cx="16" cy="1486308"/>
          </a:xfrm>
          <a:prstGeom prst="line">
            <a:avLst/>
          </a:prstGeom>
        </p:spPr>
        <p:style>
          <a:lnRef idx="2">
            <a:schemeClr val="accent1"/>
          </a:lnRef>
          <a:fillRef idx="0">
            <a:schemeClr val="accent1"/>
          </a:fillRef>
          <a:effectRef idx="1">
            <a:schemeClr val="accent1"/>
          </a:effectRef>
          <a:fontRef idx="minor">
            <a:schemeClr val="tx1"/>
          </a:fontRef>
        </p:style>
      </p:cxnSp>
      <p:sp>
        <p:nvSpPr>
          <p:cNvPr id="38" name="Data 37"/>
          <p:cNvSpPr/>
          <p:nvPr/>
        </p:nvSpPr>
        <p:spPr>
          <a:xfrm>
            <a:off x="2350466" y="3257427"/>
            <a:ext cx="2233299" cy="54264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75" dirty="0">
                <a:solidFill>
                  <a:schemeClr val="tx1"/>
                </a:solidFill>
              </a:rPr>
              <a:t>Premium 3</a:t>
            </a:r>
          </a:p>
          <a:p>
            <a:pPr algn="ctr"/>
            <a:r>
              <a:rPr lang="en-US" sz="875" dirty="0">
                <a:solidFill>
                  <a:schemeClr val="tx1"/>
                </a:solidFill>
              </a:rPr>
              <a:t>(MX+SCBE2+Enhanced Connector)</a:t>
            </a:r>
          </a:p>
        </p:txBody>
      </p:sp>
      <p:cxnSp>
        <p:nvCxnSpPr>
          <p:cNvPr id="44" name="Straight Arrow Connector 43"/>
          <p:cNvCxnSpPr/>
          <p:nvPr/>
        </p:nvCxnSpPr>
        <p:spPr>
          <a:xfrm>
            <a:off x="4336794" y="1885917"/>
            <a:ext cx="624680" cy="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Decision 45"/>
          <p:cNvSpPr/>
          <p:nvPr/>
        </p:nvSpPr>
        <p:spPr>
          <a:xfrm>
            <a:off x="5002519" y="3184202"/>
            <a:ext cx="1395821" cy="665134"/>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75" dirty="0">
                <a:solidFill>
                  <a:schemeClr val="tx1"/>
                </a:solidFill>
              </a:rPr>
              <a:t>Fabric Redundancy</a:t>
            </a:r>
          </a:p>
        </p:txBody>
      </p:sp>
      <p:cxnSp>
        <p:nvCxnSpPr>
          <p:cNvPr id="47" name="Straight Arrow Connector 46"/>
          <p:cNvCxnSpPr/>
          <p:nvPr/>
        </p:nvCxnSpPr>
        <p:spPr>
          <a:xfrm>
            <a:off x="4385405" y="3519391"/>
            <a:ext cx="600701" cy="9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297852" y="1884634"/>
            <a:ext cx="453558" cy="21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6321833" y="3509857"/>
            <a:ext cx="453558" cy="21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689598" y="2204224"/>
            <a:ext cx="10840" cy="290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5692227" y="3845870"/>
            <a:ext cx="4933" cy="2744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340864" y="1697916"/>
            <a:ext cx="338554" cy="226985"/>
          </a:xfrm>
          <a:prstGeom prst="rect">
            <a:avLst/>
          </a:prstGeom>
          <a:noFill/>
        </p:spPr>
        <p:txBody>
          <a:bodyPr wrap="none" rtlCol="0">
            <a:spAutoFit/>
          </a:bodyPr>
          <a:lstStyle/>
          <a:p>
            <a:r>
              <a:rPr lang="en-US" sz="875" dirty="0"/>
              <a:t>Yes</a:t>
            </a:r>
          </a:p>
        </p:txBody>
      </p:sp>
      <p:sp>
        <p:nvSpPr>
          <p:cNvPr id="56" name="TextBox 55"/>
          <p:cNvSpPr txBox="1"/>
          <p:nvPr/>
        </p:nvSpPr>
        <p:spPr>
          <a:xfrm>
            <a:off x="6356635" y="3323138"/>
            <a:ext cx="338554" cy="226985"/>
          </a:xfrm>
          <a:prstGeom prst="rect">
            <a:avLst/>
          </a:prstGeom>
          <a:noFill/>
        </p:spPr>
        <p:txBody>
          <a:bodyPr wrap="none" rtlCol="0">
            <a:spAutoFit/>
          </a:bodyPr>
          <a:lstStyle/>
          <a:p>
            <a:r>
              <a:rPr lang="en-US" sz="875" dirty="0"/>
              <a:t>Yes</a:t>
            </a:r>
          </a:p>
        </p:txBody>
      </p:sp>
      <p:sp>
        <p:nvSpPr>
          <p:cNvPr id="57" name="TextBox 56"/>
          <p:cNvSpPr txBox="1"/>
          <p:nvPr/>
        </p:nvSpPr>
        <p:spPr>
          <a:xfrm>
            <a:off x="5716199" y="2263854"/>
            <a:ext cx="316112" cy="226985"/>
          </a:xfrm>
          <a:prstGeom prst="rect">
            <a:avLst/>
          </a:prstGeom>
          <a:noFill/>
        </p:spPr>
        <p:txBody>
          <a:bodyPr wrap="none" rtlCol="0">
            <a:spAutoFit/>
          </a:bodyPr>
          <a:lstStyle/>
          <a:p>
            <a:r>
              <a:rPr lang="en-US" sz="875" dirty="0"/>
              <a:t>No</a:t>
            </a:r>
          </a:p>
        </p:txBody>
      </p:sp>
      <p:sp>
        <p:nvSpPr>
          <p:cNvPr id="58" name="TextBox 57"/>
          <p:cNvSpPr txBox="1"/>
          <p:nvPr/>
        </p:nvSpPr>
        <p:spPr>
          <a:xfrm>
            <a:off x="5699128" y="3848018"/>
            <a:ext cx="316112" cy="226985"/>
          </a:xfrm>
          <a:prstGeom prst="rect">
            <a:avLst/>
          </a:prstGeom>
          <a:noFill/>
        </p:spPr>
        <p:txBody>
          <a:bodyPr wrap="none" rtlCol="0">
            <a:spAutoFit/>
          </a:bodyPr>
          <a:lstStyle/>
          <a:p>
            <a:r>
              <a:rPr lang="en-US" sz="875" dirty="0"/>
              <a:t>No</a:t>
            </a:r>
          </a:p>
        </p:txBody>
      </p:sp>
      <p:sp>
        <p:nvSpPr>
          <p:cNvPr id="59" name="Decision 58"/>
          <p:cNvSpPr/>
          <p:nvPr/>
        </p:nvSpPr>
        <p:spPr>
          <a:xfrm>
            <a:off x="4985448" y="1549445"/>
            <a:ext cx="1395821" cy="665134"/>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75" dirty="0">
                <a:solidFill>
                  <a:schemeClr val="tx1"/>
                </a:solidFill>
              </a:rPr>
              <a:t>Fabric Redundancy</a:t>
            </a:r>
          </a:p>
        </p:txBody>
      </p:sp>
      <p:sp>
        <p:nvSpPr>
          <p:cNvPr id="60" name="Process 59"/>
          <p:cNvSpPr/>
          <p:nvPr/>
        </p:nvSpPr>
        <p:spPr>
          <a:xfrm>
            <a:off x="6751409" y="1673280"/>
            <a:ext cx="685800" cy="45948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75" dirty="0">
                <a:solidFill>
                  <a:schemeClr val="tx1"/>
                </a:solidFill>
              </a:rPr>
              <a:t>Slide 35</a:t>
            </a:r>
          </a:p>
        </p:txBody>
      </p:sp>
      <p:sp>
        <p:nvSpPr>
          <p:cNvPr id="63" name="Process 62"/>
          <p:cNvSpPr/>
          <p:nvPr/>
        </p:nvSpPr>
        <p:spPr>
          <a:xfrm>
            <a:off x="5363147" y="2469137"/>
            <a:ext cx="685800" cy="45948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75" dirty="0">
                <a:solidFill>
                  <a:schemeClr val="tx1"/>
                </a:solidFill>
              </a:rPr>
              <a:t>Slide 36</a:t>
            </a:r>
          </a:p>
        </p:txBody>
      </p:sp>
      <p:sp>
        <p:nvSpPr>
          <p:cNvPr id="67" name="Process 66"/>
          <p:cNvSpPr/>
          <p:nvPr/>
        </p:nvSpPr>
        <p:spPr>
          <a:xfrm>
            <a:off x="6750759" y="3282080"/>
            <a:ext cx="685800" cy="45948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75" dirty="0">
                <a:solidFill>
                  <a:schemeClr val="tx1"/>
                </a:solidFill>
              </a:rPr>
              <a:t>Slide 37</a:t>
            </a:r>
          </a:p>
        </p:txBody>
      </p:sp>
      <p:sp>
        <p:nvSpPr>
          <p:cNvPr id="68" name="Process 67"/>
          <p:cNvSpPr/>
          <p:nvPr/>
        </p:nvSpPr>
        <p:spPr>
          <a:xfrm>
            <a:off x="5362498" y="4102571"/>
            <a:ext cx="685800" cy="45948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75" dirty="0">
                <a:solidFill>
                  <a:schemeClr val="tx1"/>
                </a:solidFill>
              </a:rPr>
              <a:t>Slide 38</a:t>
            </a:r>
          </a:p>
        </p:txBody>
      </p:sp>
      <p:sp>
        <p:nvSpPr>
          <p:cNvPr id="3" name="TextBox 2"/>
          <p:cNvSpPr txBox="1"/>
          <p:nvPr/>
        </p:nvSpPr>
        <p:spPr>
          <a:xfrm>
            <a:off x="480805" y="4558767"/>
            <a:ext cx="3403876" cy="323165"/>
          </a:xfrm>
          <a:prstGeom prst="rect">
            <a:avLst/>
          </a:prstGeom>
          <a:solidFill>
            <a:schemeClr val="bg2">
              <a:lumMod val="60000"/>
              <a:lumOff val="40000"/>
            </a:schemeClr>
          </a:solidFill>
        </p:spPr>
        <p:txBody>
          <a:bodyPr wrap="square" rtlCol="0">
            <a:spAutoFit/>
          </a:bodyPr>
          <a:lstStyle/>
          <a:p>
            <a:pPr algn="ctr"/>
            <a:r>
              <a:rPr lang="en-US" sz="1500" b="1" u="sng" dirty="0"/>
              <a:t>View this slide in Presentation Mode</a:t>
            </a:r>
          </a:p>
        </p:txBody>
      </p:sp>
    </p:spTree>
    <p:extLst>
      <p:ext uri="{BB962C8B-B14F-4D97-AF65-F5344CB8AC3E}">
        <p14:creationId xmlns:p14="http://schemas.microsoft.com/office/powerpoint/2010/main" val="20524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2 – with Fabric Redundancy</a:t>
            </a:r>
            <a:endParaRPr lang="en-US" dirty="0"/>
          </a:p>
        </p:txBody>
      </p:sp>
      <p:sp>
        <p:nvSpPr>
          <p:cNvPr id="4" name="Rectangle 3"/>
          <p:cNvSpPr/>
          <p:nvPr/>
        </p:nvSpPr>
        <p:spPr>
          <a:xfrm>
            <a:off x="1494521" y="1015530"/>
            <a:ext cx="6212565" cy="357790"/>
          </a:xfrm>
          <a:prstGeom prst="rect">
            <a:avLst/>
          </a:prstGeom>
        </p:spPr>
        <p:txBody>
          <a:bodyPr wrap="square">
            <a:spAutoFit/>
          </a:bodyPr>
          <a:lstStyle/>
          <a:p>
            <a:r>
              <a:rPr lang="en-US" sz="1725" b="1" u="sng" dirty="0"/>
              <a:t>With Fabric Redundancy : 2+1 for MX960; 1+1 for MX240/480</a:t>
            </a:r>
          </a:p>
        </p:txBody>
      </p:sp>
      <p:graphicFrame>
        <p:nvGraphicFramePr>
          <p:cNvPr id="5" name="Table 4"/>
          <p:cNvGraphicFramePr>
            <a:graphicFrameLocks noGrp="1"/>
          </p:cNvGraphicFramePr>
          <p:nvPr>
            <p:extLst/>
          </p:nvPr>
        </p:nvGraphicFramePr>
        <p:xfrm>
          <a:off x="881466" y="1693117"/>
          <a:ext cx="7429500" cy="2160620"/>
        </p:xfrm>
        <a:graphic>
          <a:graphicData uri="http://schemas.openxmlformats.org/drawingml/2006/table">
            <a:tbl>
              <a:tblPr firstRow="1" bandRow="1">
                <a:tableStyleId>{21E4AEA4-8DFA-4A89-87EB-49C32662AFE0}</a:tableStyleId>
              </a:tblPr>
              <a:tblGrid>
                <a:gridCol w="1482949">
                  <a:extLst>
                    <a:ext uri="{9D8B030D-6E8A-4147-A177-3AD203B41FA5}">
                      <a16:colId xmlns:a16="http://schemas.microsoft.com/office/drawing/2014/main" val="20000"/>
                    </a:ext>
                  </a:extLst>
                </a:gridCol>
                <a:gridCol w="706640">
                  <a:extLst>
                    <a:ext uri="{9D8B030D-6E8A-4147-A177-3AD203B41FA5}">
                      <a16:colId xmlns:a16="http://schemas.microsoft.com/office/drawing/2014/main" val="20001"/>
                    </a:ext>
                  </a:extLst>
                </a:gridCol>
                <a:gridCol w="1154511">
                  <a:extLst>
                    <a:ext uri="{9D8B030D-6E8A-4147-A177-3AD203B41FA5}">
                      <a16:colId xmlns:a16="http://schemas.microsoft.com/office/drawing/2014/main" val="20002"/>
                    </a:ext>
                  </a:extLst>
                </a:gridCol>
                <a:gridCol w="1276332">
                  <a:extLst>
                    <a:ext uri="{9D8B030D-6E8A-4147-A177-3AD203B41FA5}">
                      <a16:colId xmlns:a16="http://schemas.microsoft.com/office/drawing/2014/main" val="20003"/>
                    </a:ext>
                  </a:extLst>
                </a:gridCol>
                <a:gridCol w="786261">
                  <a:extLst>
                    <a:ext uri="{9D8B030D-6E8A-4147-A177-3AD203B41FA5}">
                      <a16:colId xmlns:a16="http://schemas.microsoft.com/office/drawing/2014/main" val="20004"/>
                    </a:ext>
                  </a:extLst>
                </a:gridCol>
                <a:gridCol w="1062548">
                  <a:extLst>
                    <a:ext uri="{9D8B030D-6E8A-4147-A177-3AD203B41FA5}">
                      <a16:colId xmlns:a16="http://schemas.microsoft.com/office/drawing/2014/main" val="20005"/>
                    </a:ext>
                  </a:extLst>
                </a:gridCol>
                <a:gridCol w="960259">
                  <a:extLst>
                    <a:ext uri="{9D8B030D-6E8A-4147-A177-3AD203B41FA5}">
                      <a16:colId xmlns:a16="http://schemas.microsoft.com/office/drawing/2014/main" val="20006"/>
                    </a:ext>
                  </a:extLst>
                </a:gridCol>
              </a:tblGrid>
              <a:tr h="288578">
                <a:tc>
                  <a:txBody>
                    <a:bodyPr/>
                    <a:lstStyle/>
                    <a:p>
                      <a:pPr algn="ctr"/>
                      <a:r>
                        <a:rPr lang="en-US" sz="1100" dirty="0" smtClean="0"/>
                        <a:t>Bandwidth</a:t>
                      </a:r>
                      <a:r>
                        <a:rPr lang="en-US" sz="1100" baseline="0" dirty="0" smtClean="0"/>
                        <a:t> Needed</a:t>
                      </a:r>
                      <a:endParaRPr lang="en-US" sz="1100" b="1" dirty="0">
                        <a:latin typeface="Calibri" pitchFamily="34" charset="0"/>
                        <a:cs typeface="Calibri" pitchFamily="34" charset="0"/>
                      </a:endParaRPr>
                    </a:p>
                  </a:txBody>
                  <a:tcPr marL="68580" marR="68580" marT="34290" marB="34290" anchor="ctr"/>
                </a:tc>
                <a:tc gridSpan="2">
                  <a:txBody>
                    <a:bodyPr/>
                    <a:lstStyle/>
                    <a:p>
                      <a:pPr marL="0" marR="0" algn="ctr">
                        <a:spcBef>
                          <a:spcPts val="0"/>
                        </a:spcBef>
                        <a:spcAft>
                          <a:spcPts val="0"/>
                        </a:spcAft>
                      </a:pPr>
                      <a:r>
                        <a:rPr lang="en-US" sz="1100" kern="1200" dirty="0" smtClean="0"/>
                        <a:t>80G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endParaRPr lang="en-US"/>
                    </a:p>
                  </a:txBody>
                  <a:tcPr/>
                </a:tc>
                <a:tc>
                  <a:txBody>
                    <a:bodyPr/>
                    <a:lstStyle/>
                    <a:p>
                      <a:pPr marL="0" marR="0" algn="ctr">
                        <a:spcBef>
                          <a:spcPts val="0"/>
                        </a:spcBef>
                        <a:spcAft>
                          <a:spcPts val="0"/>
                        </a:spcAft>
                      </a:pPr>
                      <a:r>
                        <a:rPr lang="en-US" sz="1100" kern="1200" dirty="0" smtClean="0"/>
                        <a:t>130G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160G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200G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340G</a:t>
                      </a:r>
                      <a:endParaRPr lang="en-US" sz="1100" b="1" kern="1200" dirty="0">
                        <a:solidFill>
                          <a:schemeClr val="lt1"/>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0"/>
                  </a:ext>
                </a:extLst>
              </a:tr>
              <a:tr h="324433">
                <a:tc>
                  <a:txBody>
                    <a:bodyPr/>
                    <a:lstStyle/>
                    <a:p>
                      <a:pPr algn="ctr"/>
                      <a:r>
                        <a:rPr lang="en-US" sz="1100" u="sng" dirty="0" smtClean="0">
                          <a:solidFill>
                            <a:srgbClr val="000000"/>
                          </a:solidFill>
                        </a:rPr>
                        <a:t>Minimum</a:t>
                      </a:r>
                      <a:r>
                        <a:rPr lang="en-US" sz="1100" baseline="0" dirty="0" smtClean="0">
                          <a:solidFill>
                            <a:srgbClr val="000000"/>
                          </a:solidFill>
                        </a:rPr>
                        <a:t> </a:t>
                      </a:r>
                      <a:r>
                        <a:rPr lang="en-US" sz="1100" dirty="0" smtClean="0">
                          <a:solidFill>
                            <a:srgbClr val="000000"/>
                          </a:solidFill>
                        </a:rPr>
                        <a:t>Fabric Card</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SCB</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SCBE</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defTabSz="914400" rtl="0" eaLnBrk="1" latinLnBrk="0" hangingPunct="1">
                        <a:spcBef>
                          <a:spcPts val="0"/>
                        </a:spcBef>
                        <a:spcAft>
                          <a:spcPts val="0"/>
                        </a:spcAft>
                      </a:pPr>
                      <a:r>
                        <a:rPr lang="en-US" sz="1100" kern="1200" dirty="0" smtClean="0">
                          <a:solidFill>
                            <a:srgbClr val="000000"/>
                          </a:solidFill>
                        </a:rPr>
                        <a:t>SCBE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SCBE2</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latin typeface="+mn-lt"/>
                          <a:ea typeface="+mn-ea"/>
                          <a:cs typeface="+mn-cs"/>
                        </a:rPr>
                        <a:t>SCBE2</a:t>
                      </a:r>
                    </a:p>
                  </a:txBody>
                  <a:tcPr marL="51435" marR="51435" marT="0" marB="0" anchor="ctr"/>
                </a:tc>
                <a:extLst>
                  <a:ext uri="{0D108BD9-81ED-4DB2-BD59-A6C34878D82A}">
                    <a16:rowId xmlns:a16="http://schemas.microsoft.com/office/drawing/2014/main" val="10001"/>
                  </a:ext>
                </a:extLst>
              </a:tr>
              <a:tr h="418273">
                <a:tc>
                  <a:txBody>
                    <a:bodyPr/>
                    <a:lstStyle/>
                    <a:p>
                      <a:pPr algn="ctr"/>
                      <a:r>
                        <a:rPr lang="en-US" sz="1100" dirty="0" smtClean="0">
                          <a:solidFill>
                            <a:srgbClr val="000000"/>
                          </a:solidFill>
                        </a:rPr>
                        <a:t>MPC</a:t>
                      </a:r>
                      <a:endParaRPr lang="en-US" sz="1100" b="1"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kern="1200" dirty="0" smtClean="0">
                          <a:solidFill>
                            <a:srgbClr val="000000"/>
                          </a:solidFill>
                        </a:rPr>
                        <a:t>MPC2</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MPC2-NG</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MPC3</a:t>
                      </a:r>
                    </a:p>
                    <a:p>
                      <a:pPr algn="ctr"/>
                      <a:r>
                        <a:rPr lang="en-US" sz="1100" kern="1200" dirty="0" smtClean="0">
                          <a:solidFill>
                            <a:srgbClr val="000000"/>
                          </a:solidFill>
                        </a:rPr>
                        <a:t>MPC3-NG</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16x10G MPC</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MPC4/5</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latin typeface="+mn-lt"/>
                          <a:ea typeface="+mn-ea"/>
                          <a:cs typeface="+mn-cs"/>
                        </a:rPr>
                        <a:t>MPC7</a:t>
                      </a:r>
                      <a:endParaRPr lang="en-US" sz="1100" kern="1200" dirty="0">
                        <a:solidFill>
                          <a:srgbClr val="000000"/>
                        </a:solidFill>
                        <a:latin typeface="+mn-lt"/>
                        <a:ea typeface="+mn-ea"/>
                        <a:cs typeface="+mn-cs"/>
                      </a:endParaRPr>
                    </a:p>
                  </a:txBody>
                  <a:tcPr marL="51435" marR="51435" marT="0" marB="0" anchor="ctr"/>
                </a:tc>
                <a:extLst>
                  <a:ext uri="{0D108BD9-81ED-4DB2-BD59-A6C34878D82A}">
                    <a16:rowId xmlns:a16="http://schemas.microsoft.com/office/drawing/2014/main" val="10002"/>
                  </a:ext>
                </a:extLst>
              </a:tr>
              <a:tr h="627409">
                <a:tc>
                  <a:txBody>
                    <a:bodyPr/>
                    <a:lstStyle/>
                    <a:p>
                      <a:pPr algn="ctr"/>
                      <a:r>
                        <a:rPr lang="en-US" sz="1100" dirty="0" smtClean="0">
                          <a:solidFill>
                            <a:srgbClr val="000000"/>
                          </a:solidFill>
                        </a:rPr>
                        <a:t>Minimum </a:t>
                      </a:r>
                      <a:r>
                        <a:rPr lang="en-US" sz="1100" dirty="0" err="1" smtClean="0">
                          <a:solidFill>
                            <a:srgbClr val="000000"/>
                          </a:solidFill>
                        </a:rPr>
                        <a:t>Junos</a:t>
                      </a:r>
                      <a:endParaRPr lang="en-US" sz="1100" b="1"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kern="1200" dirty="0" smtClean="0">
                          <a:solidFill>
                            <a:srgbClr val="000000"/>
                          </a:solidFill>
                        </a:rPr>
                        <a:t>10.1R1</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14.1R4 (JAM)</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MPC3-</a:t>
                      </a:r>
                      <a:r>
                        <a:rPr lang="en-US" sz="1100" kern="1200" baseline="0" dirty="0" smtClean="0">
                          <a:solidFill>
                            <a:srgbClr val="000000"/>
                          </a:solidFill>
                        </a:rPr>
                        <a:t> </a:t>
                      </a:r>
                      <a:r>
                        <a:rPr lang="en-US" sz="1100" kern="1200" dirty="0" smtClean="0">
                          <a:solidFill>
                            <a:srgbClr val="000000"/>
                          </a:solidFill>
                        </a:rPr>
                        <a:t>12.1R1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rPr>
                        <a:t>MPC3-NG-</a:t>
                      </a:r>
                      <a:r>
                        <a:rPr lang="en-US" sz="1100" kern="1200" baseline="0" dirty="0" smtClean="0">
                          <a:solidFill>
                            <a:srgbClr val="000000"/>
                          </a:solidFill>
                        </a:rPr>
                        <a:t> </a:t>
                      </a:r>
                      <a:r>
                        <a:rPr lang="en-US" sz="1100" kern="1200" dirty="0" smtClean="0">
                          <a:solidFill>
                            <a:srgbClr val="000000"/>
                          </a:solidFill>
                        </a:rPr>
                        <a:t>14.1R4 (JAM)</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11.4R1</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MPC4 -13.3R1</a:t>
                      </a:r>
                    </a:p>
                    <a:p>
                      <a:pPr algn="ctr"/>
                      <a:r>
                        <a:rPr lang="en-US" sz="1100" kern="1200" dirty="0" smtClean="0">
                          <a:solidFill>
                            <a:srgbClr val="000000"/>
                          </a:solidFill>
                        </a:rPr>
                        <a:t>MPC5 – 13.3R4</a:t>
                      </a:r>
                    </a:p>
                    <a:p>
                      <a:pPr algn="ct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latin typeface="+mn-lt"/>
                          <a:ea typeface="+mn-ea"/>
                          <a:cs typeface="+mn-cs"/>
                        </a:rPr>
                        <a:t>15.1F4 (JAM)</a:t>
                      </a:r>
                      <a:endParaRPr lang="en-US" sz="1100" kern="1200" dirty="0">
                        <a:solidFill>
                          <a:srgbClr val="000000"/>
                        </a:solidFill>
                        <a:latin typeface="+mn-lt"/>
                        <a:ea typeface="+mn-ea"/>
                        <a:cs typeface="+mn-cs"/>
                      </a:endParaRPr>
                    </a:p>
                  </a:txBody>
                  <a:tcPr marL="51435" marR="51435" marT="0" marB="0" anchor="ctr"/>
                </a:tc>
                <a:extLst>
                  <a:ext uri="{0D108BD9-81ED-4DB2-BD59-A6C34878D82A}">
                    <a16:rowId xmlns:a16="http://schemas.microsoft.com/office/drawing/2014/main" val="10003"/>
                  </a:ext>
                </a:extLst>
              </a:tr>
              <a:tr h="501927">
                <a:tc>
                  <a:txBody>
                    <a:bodyPr/>
                    <a:lstStyle/>
                    <a:p>
                      <a:pPr algn="ctr"/>
                      <a:r>
                        <a:rPr lang="en-US" sz="1100" dirty="0" smtClean="0">
                          <a:solidFill>
                            <a:srgbClr val="000000"/>
                          </a:solidFill>
                        </a:rPr>
                        <a:t>RE/FAN/PS</a:t>
                      </a:r>
                      <a:endParaRPr lang="en-US" sz="1100" b="1" dirty="0" smtClean="0">
                        <a:solidFill>
                          <a:srgbClr val="000000"/>
                        </a:solidFill>
                        <a:latin typeface="Calibri" pitchFamily="34" charset="0"/>
                        <a:cs typeface="Calibri" pitchFamily="34" charset="0"/>
                      </a:endParaRPr>
                    </a:p>
                  </a:txBody>
                  <a:tcPr marL="68580" marR="68580" marT="34290" marB="34290" anchor="ctr"/>
                </a:tc>
                <a:tc gridSpan="6">
                  <a:txBody>
                    <a:bodyPr/>
                    <a:lstStyle/>
                    <a:p>
                      <a:pPr algn="ctr"/>
                      <a:r>
                        <a:rPr lang="en-US" sz="1100" kern="1200" dirty="0" smtClean="0">
                          <a:solidFill>
                            <a:srgbClr val="000000"/>
                          </a:solidFill>
                        </a:rPr>
                        <a:t>RE-S-1800x4-16G/32G</a:t>
                      </a:r>
                    </a:p>
                    <a:p>
                      <a:pPr algn="ctr"/>
                      <a:r>
                        <a:rPr lang="en-US" sz="1100" kern="1200" baseline="0" dirty="0" smtClean="0">
                          <a:solidFill>
                            <a:srgbClr val="000000"/>
                          </a:solidFill>
                        </a:rPr>
                        <a:t>High Capacity Fan and Power Supply</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59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2 – without Fabric </a:t>
            </a:r>
            <a:r>
              <a:rPr lang="en-US" dirty="0"/>
              <a:t>R</a:t>
            </a:r>
            <a:r>
              <a:rPr lang="en-US" dirty="0" smtClean="0"/>
              <a:t>edundancy</a:t>
            </a:r>
            <a:endParaRPr lang="en-US" dirty="0"/>
          </a:p>
        </p:txBody>
      </p:sp>
      <p:sp>
        <p:nvSpPr>
          <p:cNvPr id="4" name="TextBox 3"/>
          <p:cNvSpPr txBox="1"/>
          <p:nvPr/>
        </p:nvSpPr>
        <p:spPr>
          <a:xfrm>
            <a:off x="1489937" y="944122"/>
            <a:ext cx="5720195" cy="357790"/>
          </a:xfrm>
          <a:prstGeom prst="rect">
            <a:avLst/>
          </a:prstGeom>
          <a:noFill/>
        </p:spPr>
        <p:txBody>
          <a:bodyPr wrap="square" rtlCol="0">
            <a:spAutoFit/>
          </a:bodyPr>
          <a:lstStyle/>
          <a:p>
            <a:r>
              <a:rPr lang="en-US" sz="1725" b="1" u="sng" dirty="0"/>
              <a:t>No Fabric Redundancy : 3+0 for MX960; 2+0 for MX240/480</a:t>
            </a:r>
          </a:p>
        </p:txBody>
      </p:sp>
      <p:graphicFrame>
        <p:nvGraphicFramePr>
          <p:cNvPr id="5" name="Table 4"/>
          <p:cNvGraphicFramePr>
            <a:graphicFrameLocks noGrp="1"/>
          </p:cNvGraphicFramePr>
          <p:nvPr>
            <p:extLst/>
          </p:nvPr>
        </p:nvGraphicFramePr>
        <p:xfrm>
          <a:off x="309966" y="1430958"/>
          <a:ext cx="8562813" cy="1889378"/>
        </p:xfrm>
        <a:graphic>
          <a:graphicData uri="http://schemas.openxmlformats.org/drawingml/2006/table">
            <a:tbl>
              <a:tblPr firstRow="1" bandRow="1">
                <a:tableStyleId>{21E4AEA4-8DFA-4A89-87EB-49C32662AFE0}</a:tableStyleId>
              </a:tblPr>
              <a:tblGrid>
                <a:gridCol w="1433593">
                  <a:extLst>
                    <a:ext uri="{9D8B030D-6E8A-4147-A177-3AD203B41FA5}">
                      <a16:colId xmlns:a16="http://schemas.microsoft.com/office/drawing/2014/main" val="20000"/>
                    </a:ext>
                  </a:extLst>
                </a:gridCol>
                <a:gridCol w="726483">
                  <a:extLst>
                    <a:ext uri="{9D8B030D-6E8A-4147-A177-3AD203B41FA5}">
                      <a16:colId xmlns:a16="http://schemas.microsoft.com/office/drawing/2014/main" val="20001"/>
                    </a:ext>
                  </a:extLst>
                </a:gridCol>
                <a:gridCol w="755543">
                  <a:extLst>
                    <a:ext uri="{9D8B030D-6E8A-4147-A177-3AD203B41FA5}">
                      <a16:colId xmlns:a16="http://schemas.microsoft.com/office/drawing/2014/main" val="20002"/>
                    </a:ext>
                  </a:extLst>
                </a:gridCol>
                <a:gridCol w="590873">
                  <a:extLst>
                    <a:ext uri="{9D8B030D-6E8A-4147-A177-3AD203B41FA5}">
                      <a16:colId xmlns:a16="http://schemas.microsoft.com/office/drawing/2014/main" val="20003"/>
                    </a:ext>
                  </a:extLst>
                </a:gridCol>
                <a:gridCol w="747852">
                  <a:extLst>
                    <a:ext uri="{9D8B030D-6E8A-4147-A177-3AD203B41FA5}">
                      <a16:colId xmlns:a16="http://schemas.microsoft.com/office/drawing/2014/main" val="20004"/>
                    </a:ext>
                  </a:extLst>
                </a:gridCol>
                <a:gridCol w="966648">
                  <a:extLst>
                    <a:ext uri="{9D8B030D-6E8A-4147-A177-3AD203B41FA5}">
                      <a16:colId xmlns:a16="http://schemas.microsoft.com/office/drawing/2014/main" val="20005"/>
                    </a:ext>
                  </a:extLst>
                </a:gridCol>
                <a:gridCol w="1026763">
                  <a:extLst>
                    <a:ext uri="{9D8B030D-6E8A-4147-A177-3AD203B41FA5}">
                      <a16:colId xmlns:a16="http://schemas.microsoft.com/office/drawing/2014/main" val="20006"/>
                    </a:ext>
                  </a:extLst>
                </a:gridCol>
                <a:gridCol w="910525">
                  <a:extLst>
                    <a:ext uri="{9D8B030D-6E8A-4147-A177-3AD203B41FA5}">
                      <a16:colId xmlns:a16="http://schemas.microsoft.com/office/drawing/2014/main" val="20007"/>
                    </a:ext>
                  </a:extLst>
                </a:gridCol>
                <a:gridCol w="709067">
                  <a:extLst>
                    <a:ext uri="{9D8B030D-6E8A-4147-A177-3AD203B41FA5}">
                      <a16:colId xmlns:a16="http://schemas.microsoft.com/office/drawing/2014/main" val="20008"/>
                    </a:ext>
                  </a:extLst>
                </a:gridCol>
                <a:gridCol w="695466">
                  <a:extLst>
                    <a:ext uri="{9D8B030D-6E8A-4147-A177-3AD203B41FA5}">
                      <a16:colId xmlns:a16="http://schemas.microsoft.com/office/drawing/2014/main" val="20009"/>
                    </a:ext>
                  </a:extLst>
                </a:gridCol>
              </a:tblGrid>
              <a:tr h="305809">
                <a:tc>
                  <a:txBody>
                    <a:bodyPr/>
                    <a:lstStyle/>
                    <a:p>
                      <a:pPr algn="ctr"/>
                      <a:r>
                        <a:rPr lang="en-US" sz="1100" dirty="0" smtClean="0"/>
                        <a:t>Bandwidth</a:t>
                      </a:r>
                      <a:r>
                        <a:rPr lang="en-US" sz="1100" baseline="0" dirty="0" smtClean="0"/>
                        <a:t> Needed</a:t>
                      </a:r>
                      <a:endParaRPr lang="en-US" sz="1100" b="1" dirty="0">
                        <a:latin typeface="Calibri" pitchFamily="34" charset="0"/>
                        <a:cs typeface="Calibri" pitchFamily="34" charset="0"/>
                      </a:endParaRPr>
                    </a:p>
                  </a:txBody>
                  <a:tcPr marL="68580" marR="68580" marT="34290" marB="34290" anchor="ctr"/>
                </a:tc>
                <a:tc gridSpan="2">
                  <a:txBody>
                    <a:bodyPr/>
                    <a:lstStyle/>
                    <a:p>
                      <a:pPr marL="0" marR="0" algn="ctr">
                        <a:spcBef>
                          <a:spcPts val="0"/>
                        </a:spcBef>
                        <a:spcAft>
                          <a:spcPts val="0"/>
                        </a:spcAft>
                      </a:pPr>
                      <a:r>
                        <a:rPr lang="en-US" sz="1100" kern="1200" dirty="0" smtClean="0"/>
                        <a:t>80G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endParaRPr lang="en-US"/>
                    </a:p>
                  </a:txBody>
                  <a:tcPr/>
                </a:tc>
                <a:tc gridSpan="2">
                  <a:txBody>
                    <a:bodyPr/>
                    <a:lstStyle/>
                    <a:p>
                      <a:pPr marL="0" marR="0" algn="ctr">
                        <a:spcBef>
                          <a:spcPts val="0"/>
                        </a:spcBef>
                        <a:spcAft>
                          <a:spcPts val="0"/>
                        </a:spcAft>
                      </a:pPr>
                      <a:r>
                        <a:rPr lang="en-US" sz="1100" kern="1200" dirty="0" smtClean="0"/>
                        <a:t>130G</a:t>
                      </a:r>
                      <a:endParaRPr lang="en-US" sz="1100" b="1" kern="1200" dirty="0" smtClean="0">
                        <a:solidFill>
                          <a:schemeClr val="lt1"/>
                        </a:solidFill>
                        <a:latin typeface="Calibri" pitchFamily="34" charset="0"/>
                        <a:ea typeface="+mn-ea"/>
                        <a:cs typeface="Calibri" pitchFamily="34" charset="0"/>
                      </a:endParaRPr>
                    </a:p>
                  </a:txBody>
                  <a:tcPr marL="51435" marR="51435" marT="0" marB="0" anchor="ctr"/>
                </a:tc>
                <a:tc hMerge="1">
                  <a:txBody>
                    <a:bodyPr/>
                    <a:lstStyle/>
                    <a:p>
                      <a:endParaRPr lang="en-US"/>
                    </a:p>
                  </a:txBody>
                  <a:tcPr/>
                </a:tc>
                <a:tc>
                  <a:txBody>
                    <a:bodyPr/>
                    <a:lstStyle/>
                    <a:p>
                      <a:pPr marL="0" marR="0" algn="ctr">
                        <a:spcBef>
                          <a:spcPts val="0"/>
                        </a:spcBef>
                        <a:spcAft>
                          <a:spcPts val="0"/>
                        </a:spcAft>
                      </a:pPr>
                      <a:r>
                        <a:rPr lang="en-US" sz="1100" kern="1200" dirty="0" smtClean="0"/>
                        <a:t>160G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240G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240G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260G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480G</a:t>
                      </a:r>
                      <a:endParaRPr lang="en-US" sz="1100" b="1" kern="1200" dirty="0">
                        <a:solidFill>
                          <a:schemeClr val="lt1"/>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0"/>
                  </a:ext>
                </a:extLst>
              </a:tr>
              <a:tr h="304305">
                <a:tc>
                  <a:txBody>
                    <a:bodyPr/>
                    <a:lstStyle/>
                    <a:p>
                      <a:pPr algn="ctr"/>
                      <a:r>
                        <a:rPr lang="en-US" sz="1100" u="sng" dirty="0" smtClean="0">
                          <a:solidFill>
                            <a:srgbClr val="000000"/>
                          </a:solidFill>
                        </a:rPr>
                        <a:t>Minimum</a:t>
                      </a:r>
                      <a:r>
                        <a:rPr lang="en-US" sz="1100" baseline="0" dirty="0" smtClean="0">
                          <a:solidFill>
                            <a:srgbClr val="000000"/>
                          </a:solidFill>
                        </a:rPr>
                        <a:t> </a:t>
                      </a:r>
                      <a:r>
                        <a:rPr lang="en-US" sz="1100" dirty="0" smtClean="0">
                          <a:solidFill>
                            <a:srgbClr val="000000"/>
                          </a:solidFill>
                        </a:rPr>
                        <a:t>Fabric Card</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SCB</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SCBE</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defTabSz="914400" rtl="0" eaLnBrk="1" latinLnBrk="0" hangingPunct="1">
                        <a:spcBef>
                          <a:spcPts val="0"/>
                        </a:spcBef>
                        <a:spcAft>
                          <a:spcPts val="0"/>
                        </a:spcAft>
                      </a:pPr>
                      <a:r>
                        <a:rPr lang="en-US" sz="1100" kern="1200" dirty="0" smtClean="0">
                          <a:solidFill>
                            <a:srgbClr val="000000"/>
                          </a:solidFill>
                        </a:rPr>
                        <a:t>SCB</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1100" kern="1200" dirty="0" smtClean="0">
                          <a:solidFill>
                            <a:srgbClr val="000000"/>
                          </a:solidFill>
                        </a:rPr>
                        <a:t>SCBE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SCBE2</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SCBE2</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SCBE2</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1"/>
                  </a:ext>
                </a:extLst>
              </a:tr>
              <a:tr h="342900">
                <a:tc>
                  <a:txBody>
                    <a:bodyPr/>
                    <a:lstStyle/>
                    <a:p>
                      <a:pPr algn="ctr"/>
                      <a:r>
                        <a:rPr lang="en-US" sz="1100" dirty="0" smtClean="0">
                          <a:solidFill>
                            <a:srgbClr val="000000"/>
                          </a:solidFill>
                        </a:rPr>
                        <a:t>MPC</a:t>
                      </a:r>
                      <a:endParaRPr lang="en-US" sz="1100" b="1"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kern="1200" dirty="0" smtClean="0">
                          <a:solidFill>
                            <a:srgbClr val="000000"/>
                          </a:solidFill>
                        </a:rPr>
                        <a:t>MPC2</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MPC2-NG</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MPC3</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rPr>
                        <a:t>MPC3-NG</a:t>
                      </a:r>
                    </a:p>
                    <a:p>
                      <a:pPr algn="ct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16x10G MPC</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MPC4/5</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MPC5</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MPC4</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MPC7</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2"/>
                  </a:ext>
                </a:extLst>
              </a:tr>
              <a:tr h="514350">
                <a:tc>
                  <a:txBody>
                    <a:bodyPr/>
                    <a:lstStyle/>
                    <a:p>
                      <a:pPr algn="ctr"/>
                      <a:r>
                        <a:rPr lang="en-US" sz="1100" dirty="0" smtClean="0">
                          <a:solidFill>
                            <a:srgbClr val="000000"/>
                          </a:solidFill>
                        </a:rPr>
                        <a:t>Minimum </a:t>
                      </a:r>
                      <a:r>
                        <a:rPr lang="en-US" sz="1100" dirty="0" err="1" smtClean="0">
                          <a:solidFill>
                            <a:srgbClr val="000000"/>
                          </a:solidFill>
                        </a:rPr>
                        <a:t>Junos</a:t>
                      </a:r>
                      <a:endParaRPr lang="en-US" sz="1100" b="1"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kern="1200" dirty="0" smtClean="0">
                          <a:solidFill>
                            <a:srgbClr val="000000"/>
                          </a:solidFill>
                        </a:rPr>
                        <a:t>10.1R1</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14.1R4 (JAM)</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12.1R1</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rPr>
                        <a:t>14.1R4 (JAM)</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11.4R1</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MPC4 -12.3R2</a:t>
                      </a:r>
                    </a:p>
                    <a:p>
                      <a:pPr algn="ctr"/>
                      <a:r>
                        <a:rPr lang="en-US" sz="1100" kern="1200" dirty="0" smtClean="0">
                          <a:solidFill>
                            <a:srgbClr val="000000"/>
                          </a:solidFill>
                        </a:rPr>
                        <a:t>MPC5 – 13.3R3</a:t>
                      </a:r>
                    </a:p>
                    <a:p>
                      <a:pPr algn="ct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MPC5 – 13.3R3</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MPC4 -13.3R1</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15.1F4 (JAM)</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3"/>
                  </a:ext>
                </a:extLst>
              </a:tr>
              <a:tr h="422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RE/FAN/PS</a:t>
                      </a:r>
                      <a:endParaRPr lang="en-US" sz="1100" b="1" dirty="0" smtClean="0">
                        <a:solidFill>
                          <a:srgbClr val="000000"/>
                        </a:solidFill>
                        <a:latin typeface="Calibri" pitchFamily="34" charset="0"/>
                        <a:cs typeface="Calibri" pitchFamily="34" charset="0"/>
                      </a:endParaRPr>
                    </a:p>
                  </a:txBody>
                  <a:tcPr marL="68580" marR="68580" marT="34290" marB="34290" anchor="ctr"/>
                </a:tc>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rPr>
                        <a:t>RE-S-1800x4-16G/</a:t>
                      </a:r>
                      <a:r>
                        <a:rPr lang="en-US" sz="1100" kern="1200" baseline="0" dirty="0" smtClean="0">
                          <a:solidFill>
                            <a:srgbClr val="000000"/>
                          </a:solidFill>
                        </a:rPr>
                        <a:t>32G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rgbClr val="000000"/>
                          </a:solidFill>
                        </a:rPr>
                        <a:t>High Capacity Fan and Power Supply</a:t>
                      </a:r>
                      <a:endParaRPr lang="en-US" sz="1100" b="1" kern="1200" dirty="0" smtClean="0">
                        <a:solidFill>
                          <a:srgbClr val="000000"/>
                        </a:solidFill>
                        <a:latin typeface="Calibri" pitchFamily="34" charset="0"/>
                        <a:ea typeface="+mn-ea"/>
                        <a:cs typeface="Calibri" pitchFamily="34" charset="0"/>
                      </a:endParaRPr>
                    </a:p>
                  </a:txBody>
                  <a:tcPr marL="68580" marR="68580" marT="34290" marB="34290" anchor="ctr"/>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a:tc>
                <a:tc hMerge="1">
                  <a:txBody>
                    <a:bodyPr/>
                    <a:lstStyle/>
                    <a:p>
                      <a:pPr algn="ctr"/>
                      <a:endParaRPr lang="en-US" sz="1200" b="1" kern="1200" dirty="0" smtClean="0">
                        <a:solidFill>
                          <a:schemeClr val="dk1"/>
                        </a:solidFill>
                        <a:latin typeface="Calibri" pitchFamily="34" charset="0"/>
                        <a:ea typeface="+mn-ea"/>
                        <a:cs typeface="Calibri" pitchFamily="34" charset="0"/>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tc hMerge="1">
                  <a:txBody>
                    <a:bodyPr/>
                    <a:lstStyle/>
                    <a:p>
                      <a:endParaRPr lang="en-US"/>
                    </a:p>
                  </a:txBody>
                  <a:tcPr/>
                </a:tc>
                <a:tc hMerge="1">
                  <a:txBody>
                    <a:bodyPr/>
                    <a:lstStyle/>
                    <a:p>
                      <a:pPr algn="ctr"/>
                      <a:endParaRPr lang="en-US" sz="1200" b="1" kern="1200" dirty="0" smtClean="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914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3 – with Fabric </a:t>
            </a:r>
            <a:r>
              <a:rPr lang="en-US" dirty="0"/>
              <a:t>R</a:t>
            </a:r>
            <a:r>
              <a:rPr lang="en-US" dirty="0" smtClean="0"/>
              <a:t>edundancy</a:t>
            </a:r>
            <a:endParaRPr lang="en-US" dirty="0"/>
          </a:p>
        </p:txBody>
      </p:sp>
      <p:sp>
        <p:nvSpPr>
          <p:cNvPr id="3" name="TextBox 2"/>
          <p:cNvSpPr txBox="1"/>
          <p:nvPr/>
        </p:nvSpPr>
        <p:spPr>
          <a:xfrm>
            <a:off x="1547412" y="976822"/>
            <a:ext cx="6159674" cy="357790"/>
          </a:xfrm>
          <a:prstGeom prst="rect">
            <a:avLst/>
          </a:prstGeom>
          <a:noFill/>
        </p:spPr>
        <p:txBody>
          <a:bodyPr wrap="square" rtlCol="0">
            <a:spAutoFit/>
          </a:bodyPr>
          <a:lstStyle/>
          <a:p>
            <a:r>
              <a:rPr lang="en-US" sz="1725" b="1" u="sng" dirty="0"/>
              <a:t>With Fabric Redundancy : 2+1 for MX960; 1+1 for MX240/480</a:t>
            </a:r>
          </a:p>
        </p:txBody>
      </p:sp>
      <p:graphicFrame>
        <p:nvGraphicFramePr>
          <p:cNvPr id="4" name="Table 3"/>
          <p:cNvGraphicFramePr>
            <a:graphicFrameLocks noGrp="1"/>
          </p:cNvGraphicFramePr>
          <p:nvPr>
            <p:extLst/>
          </p:nvPr>
        </p:nvGraphicFramePr>
        <p:xfrm>
          <a:off x="678051" y="1534977"/>
          <a:ext cx="7729782" cy="1894022"/>
        </p:xfrm>
        <a:graphic>
          <a:graphicData uri="http://schemas.openxmlformats.org/drawingml/2006/table">
            <a:tbl>
              <a:tblPr firstRow="1" bandRow="1">
                <a:tableStyleId>{21E4AEA4-8DFA-4A89-87EB-49C32662AFE0}</a:tableStyleId>
              </a:tblPr>
              <a:tblGrid>
                <a:gridCol w="1482943">
                  <a:extLst>
                    <a:ext uri="{9D8B030D-6E8A-4147-A177-3AD203B41FA5}">
                      <a16:colId xmlns:a16="http://schemas.microsoft.com/office/drawing/2014/main" val="20000"/>
                    </a:ext>
                  </a:extLst>
                </a:gridCol>
                <a:gridCol w="888344">
                  <a:extLst>
                    <a:ext uri="{9D8B030D-6E8A-4147-A177-3AD203B41FA5}">
                      <a16:colId xmlns:a16="http://schemas.microsoft.com/office/drawing/2014/main" val="20001"/>
                    </a:ext>
                  </a:extLst>
                </a:gridCol>
                <a:gridCol w="809381">
                  <a:extLst>
                    <a:ext uri="{9D8B030D-6E8A-4147-A177-3AD203B41FA5}">
                      <a16:colId xmlns:a16="http://schemas.microsoft.com/office/drawing/2014/main" val="20002"/>
                    </a:ext>
                  </a:extLst>
                </a:gridCol>
                <a:gridCol w="1016660">
                  <a:extLst>
                    <a:ext uri="{9D8B030D-6E8A-4147-A177-3AD203B41FA5}">
                      <a16:colId xmlns:a16="http://schemas.microsoft.com/office/drawing/2014/main" val="20003"/>
                    </a:ext>
                  </a:extLst>
                </a:gridCol>
                <a:gridCol w="908086">
                  <a:extLst>
                    <a:ext uri="{9D8B030D-6E8A-4147-A177-3AD203B41FA5}">
                      <a16:colId xmlns:a16="http://schemas.microsoft.com/office/drawing/2014/main" val="20004"/>
                    </a:ext>
                  </a:extLst>
                </a:gridCol>
                <a:gridCol w="750158">
                  <a:extLst>
                    <a:ext uri="{9D8B030D-6E8A-4147-A177-3AD203B41FA5}">
                      <a16:colId xmlns:a16="http://schemas.microsoft.com/office/drawing/2014/main" val="20005"/>
                    </a:ext>
                  </a:extLst>
                </a:gridCol>
                <a:gridCol w="1082441">
                  <a:extLst>
                    <a:ext uri="{9D8B030D-6E8A-4147-A177-3AD203B41FA5}">
                      <a16:colId xmlns:a16="http://schemas.microsoft.com/office/drawing/2014/main" val="20006"/>
                    </a:ext>
                  </a:extLst>
                </a:gridCol>
                <a:gridCol w="791769">
                  <a:extLst>
                    <a:ext uri="{9D8B030D-6E8A-4147-A177-3AD203B41FA5}">
                      <a16:colId xmlns:a16="http://schemas.microsoft.com/office/drawing/2014/main" val="20007"/>
                    </a:ext>
                  </a:extLst>
                </a:gridCol>
              </a:tblGrid>
              <a:tr h="305698">
                <a:tc>
                  <a:txBody>
                    <a:bodyPr/>
                    <a:lstStyle/>
                    <a:p>
                      <a:pPr algn="ctr"/>
                      <a:r>
                        <a:rPr lang="en-US" sz="1100" dirty="0" smtClean="0"/>
                        <a:t>Bandwidth</a:t>
                      </a:r>
                      <a:r>
                        <a:rPr lang="en-US" sz="1100" baseline="0" dirty="0" smtClean="0"/>
                        <a:t> Needed</a:t>
                      </a:r>
                      <a:endParaRPr lang="en-US" sz="1100" b="1" dirty="0">
                        <a:latin typeface="Calibri" pitchFamily="34" charset="0"/>
                        <a:cs typeface="Calibri" pitchFamily="34" charset="0"/>
                      </a:endParaRPr>
                    </a:p>
                  </a:txBody>
                  <a:tcPr marL="68580" marR="68580" marT="34290" marB="34290" anchor="ctr"/>
                </a:tc>
                <a:tc gridSpan="2">
                  <a:txBody>
                    <a:bodyPr/>
                    <a:lstStyle/>
                    <a:p>
                      <a:pPr marL="0" marR="0" algn="ctr">
                        <a:spcBef>
                          <a:spcPts val="0"/>
                        </a:spcBef>
                        <a:spcAft>
                          <a:spcPts val="0"/>
                        </a:spcAft>
                      </a:pPr>
                      <a:r>
                        <a:rPr lang="en-US" sz="1100" kern="1200" dirty="0" smtClean="0"/>
                        <a:t>80G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endParaRPr lang="en-US"/>
                    </a:p>
                  </a:txBody>
                  <a:tcPr/>
                </a:tc>
                <a:tc>
                  <a:txBody>
                    <a:bodyPr/>
                    <a:lstStyle/>
                    <a:p>
                      <a:pPr marL="0" marR="0" algn="ctr">
                        <a:spcBef>
                          <a:spcPts val="0"/>
                        </a:spcBef>
                        <a:spcAft>
                          <a:spcPts val="0"/>
                        </a:spcAft>
                      </a:pPr>
                      <a:r>
                        <a:rPr lang="en-US" sz="1100" kern="1200" dirty="0" smtClean="0"/>
                        <a:t>130G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160G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240G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250G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t>340G</a:t>
                      </a:r>
                      <a:endParaRPr lang="en-US" sz="1100" b="1" kern="1200" dirty="0">
                        <a:solidFill>
                          <a:schemeClr val="lt1"/>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0"/>
                  </a:ext>
                </a:extLst>
              </a:tr>
              <a:tr h="274617">
                <a:tc>
                  <a:txBody>
                    <a:bodyPr/>
                    <a:lstStyle/>
                    <a:p>
                      <a:pPr algn="ctr"/>
                      <a:r>
                        <a:rPr lang="en-US" sz="1100" u="sng" dirty="0" smtClean="0">
                          <a:solidFill>
                            <a:srgbClr val="000000"/>
                          </a:solidFill>
                        </a:rPr>
                        <a:t>Minimum</a:t>
                      </a:r>
                      <a:r>
                        <a:rPr lang="en-US" sz="1100" baseline="0" dirty="0" smtClean="0">
                          <a:solidFill>
                            <a:srgbClr val="000000"/>
                          </a:solidFill>
                        </a:rPr>
                        <a:t> </a:t>
                      </a:r>
                      <a:r>
                        <a:rPr lang="en-US" sz="1100" dirty="0" smtClean="0">
                          <a:solidFill>
                            <a:srgbClr val="000000"/>
                          </a:solidFill>
                        </a:rPr>
                        <a:t>Fabric Card</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SCB</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SCBE</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defTabSz="914400" rtl="0" eaLnBrk="1" latinLnBrk="0" hangingPunct="1">
                        <a:spcBef>
                          <a:spcPts val="0"/>
                        </a:spcBef>
                        <a:spcAft>
                          <a:spcPts val="0"/>
                        </a:spcAft>
                      </a:pPr>
                      <a:r>
                        <a:rPr lang="en-US" sz="1100" kern="1200" dirty="0" smtClean="0">
                          <a:solidFill>
                            <a:srgbClr val="000000"/>
                          </a:solidFill>
                        </a:rPr>
                        <a:t>SCBE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SCBE2</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SCBE2</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SCBE2</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1"/>
                  </a:ext>
                </a:extLst>
              </a:tr>
              <a:tr h="363681">
                <a:tc>
                  <a:txBody>
                    <a:bodyPr/>
                    <a:lstStyle/>
                    <a:p>
                      <a:pPr algn="ctr"/>
                      <a:r>
                        <a:rPr lang="en-US" sz="1100" dirty="0" smtClean="0">
                          <a:solidFill>
                            <a:srgbClr val="000000"/>
                          </a:solidFill>
                        </a:rPr>
                        <a:t>MPC</a:t>
                      </a:r>
                      <a:endParaRPr lang="en-US" sz="1100" b="1"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kern="1200" dirty="0" smtClean="0">
                          <a:solidFill>
                            <a:srgbClr val="000000"/>
                          </a:solidFill>
                        </a:rPr>
                        <a:t>MPC2</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MPC2-NG</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MPC3</a:t>
                      </a:r>
                    </a:p>
                    <a:p>
                      <a:pPr algn="ctr"/>
                      <a:r>
                        <a:rPr lang="en-US" sz="1100" kern="1200" dirty="0" smtClean="0">
                          <a:solidFill>
                            <a:srgbClr val="000000"/>
                          </a:solidFill>
                        </a:rPr>
                        <a:t>MPC3-NG</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16x10G MPC</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MPC5</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MPC4</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MPC7</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2"/>
                  </a:ext>
                </a:extLst>
              </a:tr>
              <a:tr h="514350">
                <a:tc>
                  <a:txBody>
                    <a:bodyPr/>
                    <a:lstStyle/>
                    <a:p>
                      <a:pPr algn="ctr"/>
                      <a:r>
                        <a:rPr lang="en-US" sz="1100" dirty="0" smtClean="0">
                          <a:solidFill>
                            <a:srgbClr val="000000"/>
                          </a:solidFill>
                        </a:rPr>
                        <a:t>Minimum </a:t>
                      </a:r>
                      <a:r>
                        <a:rPr lang="en-US" sz="1100" dirty="0" err="1" smtClean="0">
                          <a:solidFill>
                            <a:srgbClr val="000000"/>
                          </a:solidFill>
                        </a:rPr>
                        <a:t>Junos</a:t>
                      </a:r>
                      <a:endParaRPr lang="en-US" sz="1100" b="1"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kern="1200" dirty="0" smtClean="0">
                          <a:solidFill>
                            <a:srgbClr val="000000"/>
                          </a:solidFill>
                        </a:rPr>
                        <a:t>10.1R1</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14.1R4 (JAM)</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kern="1200" dirty="0" smtClean="0">
                          <a:solidFill>
                            <a:srgbClr val="000000"/>
                          </a:solidFill>
                        </a:rPr>
                        <a:t>MPC3-</a:t>
                      </a:r>
                      <a:r>
                        <a:rPr lang="en-US" sz="1100" kern="1200" baseline="0" dirty="0" smtClean="0">
                          <a:solidFill>
                            <a:srgbClr val="000000"/>
                          </a:solidFill>
                        </a:rPr>
                        <a:t> </a:t>
                      </a:r>
                      <a:r>
                        <a:rPr lang="en-US" sz="1100" kern="1200" dirty="0" smtClean="0">
                          <a:solidFill>
                            <a:srgbClr val="000000"/>
                          </a:solidFill>
                        </a:rPr>
                        <a:t>12.1R1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rPr>
                        <a:t>MPC3-NG-</a:t>
                      </a:r>
                      <a:r>
                        <a:rPr lang="en-US" sz="1100" kern="1200" baseline="0" dirty="0" smtClean="0">
                          <a:solidFill>
                            <a:srgbClr val="000000"/>
                          </a:solidFill>
                        </a:rPr>
                        <a:t> </a:t>
                      </a:r>
                      <a:r>
                        <a:rPr lang="en-US" sz="1100" kern="1200" dirty="0" smtClean="0">
                          <a:solidFill>
                            <a:srgbClr val="000000"/>
                          </a:solidFill>
                        </a:rPr>
                        <a:t>14.1R4 (JAM)</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11.4R1</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13.3R4</a:t>
                      </a:r>
                    </a:p>
                    <a:p>
                      <a:pPr algn="ct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13.3R1</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15.1F4</a:t>
                      </a:r>
                    </a:p>
                    <a:p>
                      <a:pPr algn="ctr"/>
                      <a:r>
                        <a:rPr lang="en-US" sz="1100" kern="1200" dirty="0" smtClean="0">
                          <a:solidFill>
                            <a:srgbClr val="000000"/>
                          </a:solidFill>
                        </a:rPr>
                        <a:t>(JAM)</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3"/>
                  </a:ext>
                </a:extLst>
              </a:tr>
              <a:tr h="435676">
                <a:tc>
                  <a:txBody>
                    <a:bodyPr/>
                    <a:lstStyle/>
                    <a:p>
                      <a:pPr algn="ctr"/>
                      <a:r>
                        <a:rPr lang="en-US" sz="1100" dirty="0" smtClean="0">
                          <a:solidFill>
                            <a:srgbClr val="000000"/>
                          </a:solidFill>
                        </a:rPr>
                        <a:t>RE/FAN/PS</a:t>
                      </a:r>
                      <a:endParaRPr lang="en-US" sz="1100" b="1" dirty="0" smtClean="0">
                        <a:solidFill>
                          <a:srgbClr val="000000"/>
                        </a:solidFill>
                        <a:latin typeface="Calibri" pitchFamily="34" charset="0"/>
                        <a:cs typeface="Calibri" pitchFamily="34" charset="0"/>
                      </a:endParaRPr>
                    </a:p>
                  </a:txBody>
                  <a:tcPr marL="68580" marR="68580" marT="34290" marB="34290" anchor="ctr"/>
                </a:tc>
                <a:tc gridSpan="7">
                  <a:txBody>
                    <a:bodyPr/>
                    <a:lstStyle/>
                    <a:p>
                      <a:pPr algn="ctr"/>
                      <a:r>
                        <a:rPr lang="en-US" sz="1100" kern="1200" dirty="0" smtClean="0">
                          <a:solidFill>
                            <a:srgbClr val="000000"/>
                          </a:solidFill>
                        </a:rPr>
                        <a:t>RE-S-1800x4-16G/32G</a:t>
                      </a:r>
                    </a:p>
                    <a:p>
                      <a:pPr algn="ctr"/>
                      <a:r>
                        <a:rPr lang="en-US" sz="1100" kern="1200" baseline="0" dirty="0" smtClean="0">
                          <a:solidFill>
                            <a:srgbClr val="000000"/>
                          </a:solidFill>
                        </a:rPr>
                        <a:t>High Capacity Fan and Power Supply</a:t>
                      </a:r>
                      <a:endParaRPr lang="en-US" sz="1100" b="1" kern="1200" dirty="0">
                        <a:solidFill>
                          <a:srgbClr val="000000"/>
                        </a:solidFill>
                        <a:latin typeface="Calibri" pitchFamily="34" charset="0"/>
                        <a:ea typeface="+mn-ea"/>
                        <a:cs typeface="Calibri" pitchFamily="34" charset="0"/>
                      </a:endParaRPr>
                    </a:p>
                  </a:txBody>
                  <a:tcPr marL="68580" marR="68580" marT="34290" marB="34290" anchor="ctr"/>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dirty="0" smtClean="0">
                        <a:latin typeface="Calibri" pitchFamily="34" charset="0"/>
                        <a:cs typeface="Calibri"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194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3 – without Fabric </a:t>
            </a:r>
            <a:r>
              <a:rPr lang="en-US" dirty="0"/>
              <a:t>R</a:t>
            </a:r>
            <a:r>
              <a:rPr lang="en-US" dirty="0" smtClean="0"/>
              <a:t>edundancy</a:t>
            </a:r>
            <a:endParaRPr lang="en-US" dirty="0"/>
          </a:p>
        </p:txBody>
      </p:sp>
      <p:sp>
        <p:nvSpPr>
          <p:cNvPr id="3" name="TextBox 2"/>
          <p:cNvSpPr txBox="1"/>
          <p:nvPr/>
        </p:nvSpPr>
        <p:spPr>
          <a:xfrm>
            <a:off x="1506358" y="1113832"/>
            <a:ext cx="5720195" cy="357790"/>
          </a:xfrm>
          <a:prstGeom prst="rect">
            <a:avLst/>
          </a:prstGeom>
          <a:noFill/>
        </p:spPr>
        <p:txBody>
          <a:bodyPr wrap="square" rtlCol="0">
            <a:spAutoFit/>
          </a:bodyPr>
          <a:lstStyle/>
          <a:p>
            <a:r>
              <a:rPr lang="en-US" sz="1725" b="1" u="sng" dirty="0"/>
              <a:t>Non Fabric Redundancy : 3+0 for MX960; 2+0 for MX240/480</a:t>
            </a:r>
          </a:p>
        </p:txBody>
      </p:sp>
      <p:graphicFrame>
        <p:nvGraphicFramePr>
          <p:cNvPr id="4" name="Table 3"/>
          <p:cNvGraphicFramePr>
            <a:graphicFrameLocks noGrp="1"/>
          </p:cNvGraphicFramePr>
          <p:nvPr>
            <p:extLst/>
          </p:nvPr>
        </p:nvGraphicFramePr>
        <p:xfrm>
          <a:off x="266755" y="1542443"/>
          <a:ext cx="8599753" cy="2590899"/>
        </p:xfrm>
        <a:graphic>
          <a:graphicData uri="http://schemas.openxmlformats.org/drawingml/2006/table">
            <a:tbl>
              <a:tblPr firstRow="1" bandRow="1">
                <a:tableStyleId>{21E4AEA4-8DFA-4A89-87EB-49C32662AFE0}</a:tableStyleId>
              </a:tblPr>
              <a:tblGrid>
                <a:gridCol w="1438724">
                  <a:extLst>
                    <a:ext uri="{9D8B030D-6E8A-4147-A177-3AD203B41FA5}">
                      <a16:colId xmlns:a16="http://schemas.microsoft.com/office/drawing/2014/main" val="20000"/>
                    </a:ext>
                  </a:extLst>
                </a:gridCol>
                <a:gridCol w="597046">
                  <a:extLst>
                    <a:ext uri="{9D8B030D-6E8A-4147-A177-3AD203B41FA5}">
                      <a16:colId xmlns:a16="http://schemas.microsoft.com/office/drawing/2014/main" val="20001"/>
                    </a:ext>
                  </a:extLst>
                </a:gridCol>
                <a:gridCol w="1029414">
                  <a:extLst>
                    <a:ext uri="{9D8B030D-6E8A-4147-A177-3AD203B41FA5}">
                      <a16:colId xmlns:a16="http://schemas.microsoft.com/office/drawing/2014/main" val="20002"/>
                    </a:ext>
                  </a:extLst>
                </a:gridCol>
                <a:gridCol w="606261">
                  <a:extLst>
                    <a:ext uri="{9D8B030D-6E8A-4147-A177-3AD203B41FA5}">
                      <a16:colId xmlns:a16="http://schemas.microsoft.com/office/drawing/2014/main" val="20003"/>
                    </a:ext>
                  </a:extLst>
                </a:gridCol>
                <a:gridCol w="995124">
                  <a:extLst>
                    <a:ext uri="{9D8B030D-6E8A-4147-A177-3AD203B41FA5}">
                      <a16:colId xmlns:a16="http://schemas.microsoft.com/office/drawing/2014/main" val="20004"/>
                    </a:ext>
                  </a:extLst>
                </a:gridCol>
                <a:gridCol w="622591">
                  <a:extLst>
                    <a:ext uri="{9D8B030D-6E8A-4147-A177-3AD203B41FA5}">
                      <a16:colId xmlns:a16="http://schemas.microsoft.com/office/drawing/2014/main" val="20005"/>
                    </a:ext>
                  </a:extLst>
                </a:gridCol>
                <a:gridCol w="1111771">
                  <a:extLst>
                    <a:ext uri="{9D8B030D-6E8A-4147-A177-3AD203B41FA5}">
                      <a16:colId xmlns:a16="http://schemas.microsoft.com/office/drawing/2014/main" val="20006"/>
                    </a:ext>
                  </a:extLst>
                </a:gridCol>
                <a:gridCol w="825173">
                  <a:extLst>
                    <a:ext uri="{9D8B030D-6E8A-4147-A177-3AD203B41FA5}">
                      <a16:colId xmlns:a16="http://schemas.microsoft.com/office/drawing/2014/main" val="20007"/>
                    </a:ext>
                  </a:extLst>
                </a:gridCol>
                <a:gridCol w="741576">
                  <a:extLst>
                    <a:ext uri="{9D8B030D-6E8A-4147-A177-3AD203B41FA5}">
                      <a16:colId xmlns:a16="http://schemas.microsoft.com/office/drawing/2014/main" val="20008"/>
                    </a:ext>
                  </a:extLst>
                </a:gridCol>
                <a:gridCol w="632073">
                  <a:extLst>
                    <a:ext uri="{9D8B030D-6E8A-4147-A177-3AD203B41FA5}">
                      <a16:colId xmlns:a16="http://schemas.microsoft.com/office/drawing/2014/main" val="20009"/>
                    </a:ext>
                  </a:extLst>
                </a:gridCol>
              </a:tblGrid>
              <a:tr h="304567">
                <a:tc>
                  <a:txBody>
                    <a:bodyPr/>
                    <a:lstStyle/>
                    <a:p>
                      <a:pPr algn="ctr"/>
                      <a:r>
                        <a:rPr lang="en-US" sz="1300" dirty="0" smtClean="0"/>
                        <a:t>Bandwidth</a:t>
                      </a:r>
                      <a:r>
                        <a:rPr lang="en-US" sz="1300" baseline="0" dirty="0" smtClean="0"/>
                        <a:t> Needed</a:t>
                      </a:r>
                      <a:endParaRPr lang="en-US" sz="1300" b="1" dirty="0">
                        <a:latin typeface="Calibri" pitchFamily="34" charset="0"/>
                        <a:cs typeface="Calibri" pitchFamily="34" charset="0"/>
                      </a:endParaRPr>
                    </a:p>
                  </a:txBody>
                  <a:tcPr marL="68580" marR="68580" marT="34290" marB="34290" anchor="ctr"/>
                </a:tc>
                <a:tc gridSpan="2">
                  <a:txBody>
                    <a:bodyPr/>
                    <a:lstStyle/>
                    <a:p>
                      <a:pPr marL="0" marR="0" algn="ctr">
                        <a:spcBef>
                          <a:spcPts val="0"/>
                        </a:spcBef>
                        <a:spcAft>
                          <a:spcPts val="0"/>
                        </a:spcAft>
                      </a:pPr>
                      <a:r>
                        <a:rPr lang="en-US" sz="1300" kern="1200" dirty="0" smtClean="0"/>
                        <a:t>80G</a:t>
                      </a:r>
                      <a:endParaRPr lang="en-US" sz="13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endParaRPr lang="en-US"/>
                    </a:p>
                  </a:txBody>
                  <a:tcPr/>
                </a:tc>
                <a:tc gridSpan="2">
                  <a:txBody>
                    <a:bodyPr/>
                    <a:lstStyle/>
                    <a:p>
                      <a:pPr marL="0" marR="0" algn="ctr">
                        <a:spcBef>
                          <a:spcPts val="0"/>
                        </a:spcBef>
                        <a:spcAft>
                          <a:spcPts val="0"/>
                        </a:spcAft>
                      </a:pPr>
                      <a:r>
                        <a:rPr lang="en-US" sz="1300" kern="1200" dirty="0" smtClean="0"/>
                        <a:t>130G</a:t>
                      </a:r>
                      <a:endParaRPr lang="en-US" sz="1300" b="1" kern="1200" dirty="0" smtClean="0">
                        <a:solidFill>
                          <a:schemeClr val="lt1"/>
                        </a:solidFill>
                        <a:latin typeface="Calibri" pitchFamily="34" charset="0"/>
                        <a:ea typeface="+mn-ea"/>
                        <a:cs typeface="Calibri" pitchFamily="34" charset="0"/>
                      </a:endParaRPr>
                    </a:p>
                  </a:txBody>
                  <a:tcPr marL="51435" marR="51435" marT="0" marB="0" anchor="ctr"/>
                </a:tc>
                <a:tc hMerge="1">
                  <a:txBody>
                    <a:bodyPr/>
                    <a:lstStyle/>
                    <a:p>
                      <a:endParaRPr lang="en-US"/>
                    </a:p>
                  </a:txBody>
                  <a:tcPr/>
                </a:tc>
                <a:tc>
                  <a:txBody>
                    <a:bodyPr/>
                    <a:lstStyle/>
                    <a:p>
                      <a:pPr marL="0" marR="0" algn="ctr">
                        <a:spcBef>
                          <a:spcPts val="0"/>
                        </a:spcBef>
                        <a:spcAft>
                          <a:spcPts val="0"/>
                        </a:spcAft>
                      </a:pPr>
                      <a:r>
                        <a:rPr lang="en-US" sz="1300" kern="1200" dirty="0" smtClean="0"/>
                        <a:t>160G</a:t>
                      </a:r>
                      <a:endParaRPr lang="en-US" sz="13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300" kern="1200" dirty="0" smtClean="0"/>
                        <a:t>240G</a:t>
                      </a:r>
                      <a:endParaRPr lang="en-US" sz="13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300" kern="1200" dirty="0" smtClean="0"/>
                        <a:t>240G</a:t>
                      </a:r>
                      <a:endParaRPr lang="en-US" sz="13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300" kern="1200" dirty="0" smtClean="0"/>
                        <a:t>260G</a:t>
                      </a:r>
                      <a:endParaRPr lang="en-US" sz="1300" b="1" kern="1200" dirty="0">
                        <a:solidFill>
                          <a:schemeClr val="lt1"/>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300" kern="1200" dirty="0" smtClean="0"/>
                        <a:t>480G</a:t>
                      </a:r>
                      <a:endParaRPr lang="en-US" sz="1300" b="1" kern="1200" dirty="0">
                        <a:solidFill>
                          <a:schemeClr val="lt1"/>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0"/>
                  </a:ext>
                </a:extLst>
              </a:tr>
              <a:tr h="449580">
                <a:tc>
                  <a:txBody>
                    <a:bodyPr/>
                    <a:lstStyle/>
                    <a:p>
                      <a:pPr algn="ctr"/>
                      <a:r>
                        <a:rPr lang="en-US" sz="1300" u="sng" dirty="0" smtClean="0">
                          <a:solidFill>
                            <a:srgbClr val="000000"/>
                          </a:solidFill>
                        </a:rPr>
                        <a:t>Minimum</a:t>
                      </a:r>
                      <a:r>
                        <a:rPr lang="en-US" sz="1300" u="sng" baseline="0" dirty="0" smtClean="0">
                          <a:solidFill>
                            <a:srgbClr val="000000"/>
                          </a:solidFill>
                        </a:rPr>
                        <a:t> </a:t>
                      </a:r>
                      <a:r>
                        <a:rPr lang="en-US" sz="1300" dirty="0" smtClean="0">
                          <a:solidFill>
                            <a:srgbClr val="000000"/>
                          </a:solidFill>
                        </a:rPr>
                        <a:t>Fabric Card</a:t>
                      </a:r>
                      <a:endParaRPr lang="en-US" sz="13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300" dirty="0" smtClean="0">
                          <a:solidFill>
                            <a:srgbClr val="000000"/>
                          </a:solidFill>
                        </a:rPr>
                        <a:t>SCB</a:t>
                      </a:r>
                      <a:endParaRPr lang="en-US" sz="13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300" dirty="0" smtClean="0">
                          <a:solidFill>
                            <a:srgbClr val="000000"/>
                          </a:solidFill>
                        </a:rPr>
                        <a:t>SCBE</a:t>
                      </a:r>
                      <a:endParaRPr lang="en-US" sz="13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defTabSz="914400" rtl="0" eaLnBrk="1" latinLnBrk="0" hangingPunct="1">
                        <a:spcBef>
                          <a:spcPts val="0"/>
                        </a:spcBef>
                        <a:spcAft>
                          <a:spcPts val="0"/>
                        </a:spcAft>
                      </a:pPr>
                      <a:r>
                        <a:rPr lang="en-US" sz="1300" kern="1200" dirty="0" smtClean="0">
                          <a:solidFill>
                            <a:srgbClr val="000000"/>
                          </a:solidFill>
                        </a:rPr>
                        <a:t>SCB</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1300" kern="1200" dirty="0" smtClean="0">
                          <a:solidFill>
                            <a:srgbClr val="000000"/>
                          </a:solidFill>
                        </a:rPr>
                        <a:t>SCBE</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300" kern="1200" dirty="0" smtClean="0">
                          <a:solidFill>
                            <a:srgbClr val="000000"/>
                          </a:solidFill>
                        </a:rPr>
                        <a:t>SCBE</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300" kern="1200" dirty="0" smtClean="0">
                          <a:solidFill>
                            <a:srgbClr val="000000"/>
                          </a:solidFill>
                        </a:rPr>
                        <a:t>SCBE</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300" kern="1200" dirty="0" smtClean="0">
                          <a:solidFill>
                            <a:srgbClr val="000000"/>
                          </a:solidFill>
                        </a:rPr>
                        <a:t>SCBE2</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300" kern="1200" dirty="0" smtClean="0">
                          <a:solidFill>
                            <a:srgbClr val="000000"/>
                          </a:solidFill>
                        </a:rPr>
                        <a:t>SCBE2</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300" kern="1200" dirty="0" smtClean="0">
                          <a:solidFill>
                            <a:srgbClr val="000000"/>
                          </a:solidFill>
                        </a:rPr>
                        <a:t>SCBE2</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1"/>
                  </a:ext>
                </a:extLst>
              </a:tr>
              <a:tr h="403959">
                <a:tc>
                  <a:txBody>
                    <a:bodyPr/>
                    <a:lstStyle/>
                    <a:p>
                      <a:pPr algn="ctr"/>
                      <a:r>
                        <a:rPr lang="en-US" sz="1300" dirty="0" smtClean="0">
                          <a:solidFill>
                            <a:srgbClr val="000000"/>
                          </a:solidFill>
                        </a:rPr>
                        <a:t>MPC</a:t>
                      </a:r>
                      <a:endParaRPr lang="en-US" sz="1300" b="1"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300" kern="1200" dirty="0" smtClean="0">
                          <a:solidFill>
                            <a:srgbClr val="000000"/>
                          </a:solidFill>
                        </a:rPr>
                        <a:t>MPC2</a:t>
                      </a:r>
                      <a:endParaRPr lang="en-US" sz="13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300" kern="1200" dirty="0" smtClean="0">
                          <a:solidFill>
                            <a:srgbClr val="000000"/>
                          </a:solidFill>
                        </a:rPr>
                        <a:t>MPC2-NG</a:t>
                      </a:r>
                      <a:endParaRPr lang="en-US" sz="13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300" kern="1200" dirty="0" smtClean="0">
                          <a:solidFill>
                            <a:srgbClr val="000000"/>
                          </a:solidFill>
                        </a:rPr>
                        <a:t>MPC3</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solidFill>
                            <a:srgbClr val="000000"/>
                          </a:solidFill>
                        </a:rPr>
                        <a:t>MPC3-NG</a:t>
                      </a:r>
                      <a:endParaRPr lang="en-US" sz="13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16x10G MPC</a:t>
                      </a:r>
                      <a:endParaRPr lang="en-US" sz="13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MPC4/5</a:t>
                      </a:r>
                      <a:endParaRPr lang="en-US" sz="13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MPC5</a:t>
                      </a:r>
                      <a:endParaRPr lang="en-US" sz="13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MPC4</a:t>
                      </a:r>
                      <a:endParaRPr lang="en-US" sz="13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MPC7</a:t>
                      </a:r>
                      <a:endParaRPr lang="en-US" sz="13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2"/>
                  </a:ext>
                </a:extLst>
              </a:tr>
              <a:tr h="571500">
                <a:tc>
                  <a:txBody>
                    <a:bodyPr/>
                    <a:lstStyle/>
                    <a:p>
                      <a:pPr algn="ctr"/>
                      <a:r>
                        <a:rPr lang="en-US" sz="1300" dirty="0" smtClean="0">
                          <a:solidFill>
                            <a:srgbClr val="000000"/>
                          </a:solidFill>
                        </a:rPr>
                        <a:t>Minimum </a:t>
                      </a:r>
                      <a:r>
                        <a:rPr lang="en-US" sz="1300" dirty="0" err="1" smtClean="0">
                          <a:solidFill>
                            <a:srgbClr val="000000"/>
                          </a:solidFill>
                        </a:rPr>
                        <a:t>Junos</a:t>
                      </a:r>
                      <a:endParaRPr lang="en-US" sz="1300" b="1" dirty="0" smtClean="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300" kern="1200" dirty="0" smtClean="0">
                          <a:solidFill>
                            <a:srgbClr val="000000"/>
                          </a:solidFill>
                        </a:rPr>
                        <a:t>10.1R1</a:t>
                      </a:r>
                      <a:endParaRPr lang="en-US" sz="13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300" kern="1200" dirty="0" smtClean="0">
                          <a:solidFill>
                            <a:srgbClr val="000000"/>
                          </a:solidFill>
                        </a:rPr>
                        <a:t>14.1R4 (JAM)</a:t>
                      </a:r>
                      <a:endParaRPr lang="en-US" sz="1300" b="1" kern="1200" dirty="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300" kern="1200" dirty="0" smtClean="0">
                          <a:solidFill>
                            <a:srgbClr val="000000"/>
                          </a:solidFill>
                        </a:rPr>
                        <a:t>12.1R1</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solidFill>
                            <a:srgbClr val="000000"/>
                          </a:solidFill>
                        </a:rPr>
                        <a:t>14.1R4 (JAM)</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11.4R1</a:t>
                      </a:r>
                      <a:endParaRPr lang="en-US" sz="13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MPC4 -12.3R2</a:t>
                      </a:r>
                    </a:p>
                    <a:p>
                      <a:pPr algn="ctr"/>
                      <a:r>
                        <a:rPr lang="en-US" sz="1300" kern="1200" dirty="0" smtClean="0">
                          <a:solidFill>
                            <a:srgbClr val="000000"/>
                          </a:solidFill>
                        </a:rPr>
                        <a:t>MPC5 – 13.3R3</a:t>
                      </a:r>
                    </a:p>
                    <a:p>
                      <a:pPr algn="ctr"/>
                      <a:endParaRPr lang="en-US" sz="13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MPC5 – 13.3R3</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MPC4 -13.3R1</a:t>
                      </a:r>
                      <a:endParaRPr lang="en-US" sz="13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300" kern="1200" dirty="0" smtClean="0">
                          <a:solidFill>
                            <a:srgbClr val="000000"/>
                          </a:solidFill>
                        </a:rPr>
                        <a:t>15.1F4 (JAM)</a:t>
                      </a:r>
                      <a:endParaRPr lang="en-US" sz="13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3"/>
                  </a:ext>
                </a:extLst>
              </a:tr>
              <a:tr h="4495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0000"/>
                          </a:solidFill>
                        </a:rPr>
                        <a:t>RE/FAN/PS</a:t>
                      </a:r>
                      <a:endParaRPr lang="en-US" sz="1300" b="1" dirty="0" smtClean="0">
                        <a:solidFill>
                          <a:srgbClr val="000000"/>
                        </a:solidFill>
                        <a:latin typeface="Calibri" pitchFamily="34" charset="0"/>
                        <a:cs typeface="Calibri" pitchFamily="34" charset="0"/>
                      </a:endParaRPr>
                    </a:p>
                  </a:txBody>
                  <a:tcPr marL="68580" marR="68580" marT="34290" marB="34290" anchor="ctr"/>
                </a:tc>
                <a:tc gridSpan="9">
                  <a:txBody>
                    <a:bodyPr/>
                    <a:lstStyle/>
                    <a:p>
                      <a:pPr algn="ctr"/>
                      <a:r>
                        <a:rPr lang="en-US" sz="1300" kern="1200" dirty="0" smtClean="0">
                          <a:solidFill>
                            <a:srgbClr val="000000"/>
                          </a:solidFill>
                        </a:rPr>
                        <a:t>RE-S-1800x4-16G/32G</a:t>
                      </a:r>
                    </a:p>
                    <a:p>
                      <a:pPr algn="ctr"/>
                      <a:r>
                        <a:rPr lang="en-US" sz="1300" kern="1200" baseline="0" dirty="0" smtClean="0">
                          <a:solidFill>
                            <a:srgbClr val="000000"/>
                          </a:solidFill>
                        </a:rPr>
                        <a:t>High Capacity Fan and Power Supply</a:t>
                      </a:r>
                      <a:endParaRPr lang="en-US" sz="1300" b="1" kern="1200" dirty="0" smtClean="0">
                        <a:solidFill>
                          <a:srgbClr val="000000"/>
                        </a:solidFill>
                        <a:latin typeface="Calibri" pitchFamily="34" charset="0"/>
                        <a:ea typeface="+mn-ea"/>
                        <a:cs typeface="Calibri" pitchFamily="34" charset="0"/>
                      </a:endParaRPr>
                    </a:p>
                  </a:txBody>
                  <a:tcPr marL="68580" marR="68580" marT="34290" marB="34290" anchor="ctr"/>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a:tc>
                <a:tc hMerge="1">
                  <a:txBody>
                    <a:bodyPr/>
                    <a:lstStyle/>
                    <a:p>
                      <a:pPr algn="ctr"/>
                      <a:endParaRPr lang="en-US" sz="1200" b="1" kern="1200" dirty="0" smtClean="0">
                        <a:solidFill>
                          <a:schemeClr val="dk1"/>
                        </a:solidFill>
                        <a:latin typeface="Calibri" pitchFamily="34" charset="0"/>
                        <a:ea typeface="+mn-ea"/>
                        <a:cs typeface="Calibri" pitchFamily="34" charset="0"/>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tc hMerge="1">
                  <a:txBody>
                    <a:bodyPr/>
                    <a:lstStyle/>
                    <a:p>
                      <a:endParaRPr lang="en-US"/>
                    </a:p>
                  </a:txBody>
                  <a:tcPr/>
                </a:tc>
                <a:tc hMerge="1">
                  <a:txBody>
                    <a:bodyPr/>
                    <a:lstStyle/>
                    <a:p>
                      <a:pPr algn="ctr"/>
                      <a:endParaRPr lang="en-US" sz="1200" b="1" kern="1200" dirty="0" smtClean="0">
                        <a:solidFill>
                          <a:schemeClr val="dk1"/>
                        </a:solidFill>
                        <a:latin typeface="Calibri" pitchFamily="34" charset="0"/>
                        <a:ea typeface="+mn-ea"/>
                        <a:cs typeface="Calibri" pitchFamily="34" charset="0"/>
                      </a:endParaRPr>
                    </a:p>
                  </a:txBody>
                  <a:tcPr marL="68580" marR="68580" marT="0" marB="0"/>
                </a:tc>
                <a:tc hMerge="1">
                  <a:txBody>
                    <a:bodyPr/>
                    <a:lstStyle/>
                    <a:p>
                      <a:pPr algn="ctr"/>
                      <a:endParaRPr lang="en-US" sz="1200" b="1" kern="1200" dirty="0">
                        <a:solidFill>
                          <a:schemeClr val="dk1"/>
                        </a:solidFill>
                        <a:latin typeface="Calibri" pitchFamily="34" charset="0"/>
                        <a:ea typeface="+mn-ea"/>
                        <a:cs typeface="Calibri"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397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4"/>
            <a:ext cx="8223250" cy="843085"/>
          </a:xfrm>
        </p:spPr>
        <p:txBody>
          <a:bodyPr/>
          <a:lstStyle/>
          <a:p>
            <a:r>
              <a:rPr lang="en-US" dirty="0" smtClean="0"/>
              <a:t>STEPS to Calculate per slot Bandwidth</a:t>
            </a:r>
            <a:endParaRPr lang="en-US" dirty="0"/>
          </a:p>
        </p:txBody>
      </p:sp>
      <p:sp>
        <p:nvSpPr>
          <p:cNvPr id="3" name="Content Placeholder 2"/>
          <p:cNvSpPr txBox="1">
            <a:spLocks/>
          </p:cNvSpPr>
          <p:nvPr/>
        </p:nvSpPr>
        <p:spPr>
          <a:xfrm>
            <a:off x="803975" y="843089"/>
            <a:ext cx="7652288" cy="3548744"/>
          </a:xfrm>
          <a:prstGeom prst="rect">
            <a:avLst/>
          </a:prstGeom>
        </p:spPr>
        <p:txBody>
          <a:bodyPr>
            <a:normAutofit/>
          </a:bodyPr>
          <a:lstStyle>
            <a:lvl1pPr marL="112713" indent="-112713" algn="l" defTabSz="914400" rtl="0" eaLnBrk="1" latinLnBrk="0" hangingPunct="1">
              <a:spcBef>
                <a:spcPts val="800"/>
              </a:spcBef>
              <a:spcAft>
                <a:spcPts val="400"/>
              </a:spcAft>
              <a:buClr>
                <a:schemeClr val="tx1"/>
              </a:buClr>
              <a:buSzPct val="25000"/>
              <a:buFont typeface="Arial" pitchFamily="34" charset="0"/>
              <a:buChar char=" "/>
              <a:defRPr lang="en-US" sz="2200" kern="1200" baseline="0" dirty="0" smtClean="0">
                <a:solidFill>
                  <a:schemeClr val="tx1"/>
                </a:solidFill>
                <a:latin typeface="Arial" pitchFamily="34" charset="0"/>
                <a:ea typeface="+mn-ea"/>
                <a:cs typeface="+mn-cs"/>
              </a:defRPr>
            </a:lvl1pPr>
            <a:lvl2pPr marL="569913" indent="-225425" algn="l" defTabSz="914400" rtl="0" eaLnBrk="1" latinLnBrk="0" hangingPunct="1">
              <a:spcBef>
                <a:spcPts val="0"/>
              </a:spcBef>
              <a:spcAft>
                <a:spcPts val="500"/>
              </a:spcAft>
              <a:buClr>
                <a:schemeClr val="tx1"/>
              </a:buClr>
              <a:buSzPct val="90000"/>
              <a:buFont typeface="Wingdings" pitchFamily="2" charset="2"/>
              <a:buChar char="§"/>
              <a:defRPr lang="en-US" sz="2000" kern="1200" baseline="0" dirty="0" smtClean="0">
                <a:solidFill>
                  <a:schemeClr val="tx1"/>
                </a:solidFill>
                <a:latin typeface="Arial" pitchFamily="34" charset="0"/>
                <a:ea typeface="+mn-ea"/>
                <a:cs typeface="+mn-cs"/>
              </a:defRPr>
            </a:lvl2pPr>
            <a:lvl3pPr marL="854075" indent="-223838" algn="l" defTabSz="914400" rtl="0" eaLnBrk="1" latinLnBrk="0" hangingPunct="1">
              <a:spcBef>
                <a:spcPts val="0"/>
              </a:spcBef>
              <a:spcAft>
                <a:spcPts val="500"/>
              </a:spcAft>
              <a:buClr>
                <a:schemeClr val="tx1"/>
              </a:buClr>
              <a:buSzPct val="96000"/>
              <a:buFont typeface="Wingdings" pitchFamily="2" charset="2"/>
              <a:buChar char="§"/>
              <a:defRPr lang="en-US" sz="1800" kern="1200" baseline="0" dirty="0" smtClean="0">
                <a:solidFill>
                  <a:schemeClr val="tx1"/>
                </a:solidFill>
                <a:latin typeface="Arial" pitchFamily="34" charset="0"/>
                <a:ea typeface="+mn-ea"/>
                <a:cs typeface="+mn-cs"/>
              </a:defRPr>
            </a:lvl3pPr>
            <a:lvl4pPr marL="1147763" indent="-233363"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4pPr>
            <a:lvl5pPr marL="1431925" indent="-173038"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buFont typeface="Wingdings" pitchFamily="2" charset="2"/>
              <a:buChar char="Ø"/>
            </a:pPr>
            <a:r>
              <a:rPr lang="en-US" sz="1500" dirty="0">
                <a:latin typeface="Calibri" pitchFamily="34" charset="0"/>
              </a:rPr>
              <a:t> </a:t>
            </a:r>
            <a:r>
              <a:rPr lang="en-US" sz="1500" b="1" u="sng" dirty="0">
                <a:latin typeface="Calibri" pitchFamily="34" charset="0"/>
              </a:rPr>
              <a:t>STEP1:</a:t>
            </a:r>
            <a:r>
              <a:rPr lang="en-US" sz="1500" dirty="0">
                <a:latin typeface="Calibri" pitchFamily="34" charset="0"/>
              </a:rPr>
              <a:t> Determine the type of chassis deployed – PREMIUM2 (Old Connector) or PREMIUM3 (Enhanced Connector)</a:t>
            </a:r>
          </a:p>
          <a:p>
            <a:pPr lvl="1">
              <a:buSzPct val="100000"/>
              <a:buFont typeface="Wingdings" pitchFamily="2" charset="2"/>
              <a:buChar char="Ø"/>
            </a:pPr>
            <a:r>
              <a:rPr lang="en-US" sz="1250" dirty="0">
                <a:latin typeface="Calibri" pitchFamily="34" charset="0"/>
              </a:rPr>
              <a:t>If PREMIUM3 use the slide Titled “PER SLOT Bandwidth – With PREMIUM3”</a:t>
            </a:r>
          </a:p>
          <a:p>
            <a:pPr lvl="1">
              <a:buSzPct val="100000"/>
              <a:buFont typeface="Wingdings" pitchFamily="2" charset="2"/>
              <a:buChar char="Ø"/>
            </a:pPr>
            <a:r>
              <a:rPr lang="en-US" sz="1250" dirty="0">
                <a:latin typeface="Calibri" pitchFamily="34" charset="0"/>
              </a:rPr>
              <a:t>If PREMIUM2 use the slide Titled “PER SLOT Bandwidth – With PREMIUM2”</a:t>
            </a:r>
          </a:p>
          <a:p>
            <a:pPr>
              <a:buSzPct val="100000"/>
              <a:buFont typeface="Wingdings" pitchFamily="2" charset="2"/>
              <a:buChar char="Ø"/>
            </a:pPr>
            <a:r>
              <a:rPr lang="en-US" sz="1500" b="1" dirty="0">
                <a:latin typeface="Calibri" pitchFamily="34" charset="0"/>
              </a:rPr>
              <a:t> </a:t>
            </a:r>
            <a:r>
              <a:rPr lang="en-US" sz="1500" b="1" u="sng" dirty="0">
                <a:latin typeface="Calibri" pitchFamily="34" charset="0"/>
              </a:rPr>
              <a:t>STEP2:</a:t>
            </a:r>
            <a:r>
              <a:rPr lang="en-US" sz="1500" b="1" dirty="0">
                <a:latin typeface="Calibri" pitchFamily="34" charset="0"/>
              </a:rPr>
              <a:t> </a:t>
            </a:r>
            <a:r>
              <a:rPr lang="en-US" sz="1500" dirty="0">
                <a:latin typeface="Calibri" pitchFamily="34" charset="0"/>
              </a:rPr>
              <a:t>Determine if the chassis is going to deployed with fabric redundancy or not</a:t>
            </a:r>
          </a:p>
          <a:p>
            <a:pPr>
              <a:buSzPct val="100000"/>
              <a:buFont typeface="Wingdings" pitchFamily="2" charset="2"/>
              <a:buChar char="Ø"/>
            </a:pPr>
            <a:endParaRPr lang="en-US" sz="1500" dirty="0">
              <a:latin typeface="Calibri" pitchFamily="34" charset="0"/>
            </a:endParaRPr>
          </a:p>
          <a:p>
            <a:pPr lvl="1">
              <a:buSzPct val="100000"/>
              <a:buFont typeface="Wingdings" pitchFamily="2" charset="2"/>
              <a:buChar char="Ø"/>
            </a:pPr>
            <a:endParaRPr lang="en-US" sz="1250" dirty="0">
              <a:latin typeface="Calibri" pitchFamily="34" charset="0"/>
            </a:endParaRPr>
          </a:p>
          <a:p>
            <a:pPr lvl="1">
              <a:buSzPct val="100000"/>
              <a:buFont typeface="Wingdings" pitchFamily="2" charset="2"/>
              <a:buChar char="Ø"/>
            </a:pPr>
            <a:endParaRPr lang="en-US" sz="1250" dirty="0">
              <a:latin typeface="Calibri" pitchFamily="34" charset="0"/>
            </a:endParaRPr>
          </a:p>
          <a:p>
            <a:pPr lvl="1">
              <a:buSzPct val="100000"/>
              <a:buFont typeface="Wingdings" pitchFamily="2" charset="2"/>
              <a:buChar char="Ø"/>
            </a:pPr>
            <a:endParaRPr lang="en-US" sz="1250" dirty="0">
              <a:latin typeface="Calibri" pitchFamily="34" charset="0"/>
            </a:endParaRPr>
          </a:p>
          <a:p>
            <a:pPr lvl="1">
              <a:buSzPct val="100000"/>
              <a:buFont typeface="Wingdings" pitchFamily="2" charset="2"/>
              <a:buChar char="Ø"/>
            </a:pPr>
            <a:endParaRPr lang="en-US" sz="1250" dirty="0">
              <a:latin typeface="Calibri" pitchFamily="34" charset="0"/>
            </a:endParaRPr>
          </a:p>
          <a:p>
            <a:pPr>
              <a:buSzPct val="100000"/>
              <a:buFont typeface="Wingdings" pitchFamily="2" charset="2"/>
              <a:buChar char="Ø"/>
            </a:pPr>
            <a:r>
              <a:rPr lang="en-US" sz="1500" b="1" u="sng" dirty="0">
                <a:latin typeface="Calibri" pitchFamily="34" charset="0"/>
              </a:rPr>
              <a:t>STEP3: </a:t>
            </a:r>
            <a:r>
              <a:rPr lang="en-US" sz="1500" dirty="0">
                <a:latin typeface="Calibri" pitchFamily="34" charset="0"/>
              </a:rPr>
              <a:t>Determine the bandwidth required in the relevant table to find out type of MPC, Switch Fabric, </a:t>
            </a:r>
            <a:r>
              <a:rPr lang="en-US" sz="1500" dirty="0" err="1">
                <a:latin typeface="Calibri" pitchFamily="34" charset="0"/>
              </a:rPr>
              <a:t>Junos</a:t>
            </a:r>
            <a:r>
              <a:rPr lang="en-US" sz="1500" dirty="0">
                <a:latin typeface="Calibri" pitchFamily="34" charset="0"/>
              </a:rPr>
              <a:t>, RE, and Fan/PS</a:t>
            </a:r>
            <a:endParaRPr lang="en-US" sz="1500" b="1" u="sng" dirty="0">
              <a:latin typeface="Calibri" pitchFamily="34" charset="0"/>
            </a:endParaRPr>
          </a:p>
          <a:p>
            <a:pPr marL="258366" lvl="1" indent="0">
              <a:buSzPct val="100000"/>
              <a:buNone/>
            </a:pPr>
            <a:endParaRPr lang="en-US" sz="1250" dirty="0">
              <a:latin typeface="Calibri" pitchFamily="34" charset="0"/>
            </a:endParaRPr>
          </a:p>
        </p:txBody>
      </p:sp>
      <p:graphicFrame>
        <p:nvGraphicFramePr>
          <p:cNvPr id="4" name="Table 3"/>
          <p:cNvGraphicFramePr>
            <a:graphicFrameLocks noGrp="1"/>
          </p:cNvGraphicFramePr>
          <p:nvPr>
            <p:extLst/>
          </p:nvPr>
        </p:nvGraphicFramePr>
        <p:xfrm>
          <a:off x="1263378" y="2320742"/>
          <a:ext cx="5434446" cy="1205030"/>
        </p:xfrm>
        <a:graphic>
          <a:graphicData uri="http://schemas.openxmlformats.org/drawingml/2006/table">
            <a:tbl>
              <a:tblPr firstRow="1" bandRow="1">
                <a:tableStyleId>{21E4AEA4-8DFA-4A89-87EB-49C32662AFE0}</a:tableStyleId>
              </a:tblPr>
              <a:tblGrid>
                <a:gridCol w="1054678">
                  <a:extLst>
                    <a:ext uri="{9D8B030D-6E8A-4147-A177-3AD203B41FA5}">
                      <a16:colId xmlns:a16="http://schemas.microsoft.com/office/drawing/2014/main" val="20000"/>
                    </a:ext>
                  </a:extLst>
                </a:gridCol>
                <a:gridCol w="1995054">
                  <a:extLst>
                    <a:ext uri="{9D8B030D-6E8A-4147-A177-3AD203B41FA5}">
                      <a16:colId xmlns:a16="http://schemas.microsoft.com/office/drawing/2014/main" val="20001"/>
                    </a:ext>
                  </a:extLst>
                </a:gridCol>
                <a:gridCol w="2384714">
                  <a:extLst>
                    <a:ext uri="{9D8B030D-6E8A-4147-A177-3AD203B41FA5}">
                      <a16:colId xmlns:a16="http://schemas.microsoft.com/office/drawing/2014/main" val="20002"/>
                    </a:ext>
                  </a:extLst>
                </a:gridCol>
              </a:tblGrid>
              <a:tr h="275390">
                <a:tc>
                  <a:txBody>
                    <a:bodyPr/>
                    <a:lstStyle/>
                    <a:p>
                      <a:pPr algn="ctr"/>
                      <a:r>
                        <a:rPr lang="en-US" sz="1300" dirty="0" smtClean="0"/>
                        <a:t>Chassis</a:t>
                      </a:r>
                      <a:endParaRPr lang="en-US" sz="1300" dirty="0"/>
                    </a:p>
                  </a:txBody>
                  <a:tcPr marL="68580" marR="68580" marT="34290" marB="34290" anchor="ctr"/>
                </a:tc>
                <a:tc>
                  <a:txBody>
                    <a:bodyPr/>
                    <a:lstStyle/>
                    <a:p>
                      <a:pPr algn="ctr"/>
                      <a:r>
                        <a:rPr lang="en-US" sz="1300" dirty="0" smtClean="0"/>
                        <a:t>Fabric</a:t>
                      </a:r>
                      <a:r>
                        <a:rPr lang="en-US" sz="1300" baseline="0" dirty="0" smtClean="0"/>
                        <a:t> Redundancy</a:t>
                      </a:r>
                      <a:endParaRPr lang="en-US" sz="1300" dirty="0"/>
                    </a:p>
                  </a:txBody>
                  <a:tcPr marL="68580" marR="68580" marT="34290" marB="34290" anchor="ctr"/>
                </a:tc>
                <a:tc>
                  <a:txBody>
                    <a:bodyPr/>
                    <a:lstStyle/>
                    <a:p>
                      <a:pPr algn="ctr"/>
                      <a:r>
                        <a:rPr lang="en-US" sz="1300" dirty="0" smtClean="0"/>
                        <a:t>Non Fabric Redundancy</a:t>
                      </a:r>
                      <a:endParaRPr lang="en-US" sz="1300" dirty="0"/>
                    </a:p>
                  </a:txBody>
                  <a:tcPr marL="68580" marR="68580" marT="34290" marB="34290" anchor="ctr"/>
                </a:tc>
                <a:extLst>
                  <a:ext uri="{0D108BD9-81ED-4DB2-BD59-A6C34878D82A}">
                    <a16:rowId xmlns:a16="http://schemas.microsoft.com/office/drawing/2014/main" val="10000"/>
                  </a:ext>
                </a:extLst>
              </a:tr>
              <a:tr h="449580">
                <a:tc>
                  <a:txBody>
                    <a:bodyPr/>
                    <a:lstStyle/>
                    <a:p>
                      <a:pPr algn="ctr"/>
                      <a:r>
                        <a:rPr lang="en-US" sz="1300" dirty="0" smtClean="0">
                          <a:solidFill>
                            <a:srgbClr val="000000"/>
                          </a:solidFill>
                        </a:rPr>
                        <a:t>MX960</a:t>
                      </a:r>
                      <a:endParaRPr lang="en-US" sz="1300" dirty="0">
                        <a:solidFill>
                          <a:srgbClr val="000000"/>
                        </a:solidFill>
                      </a:endParaRPr>
                    </a:p>
                  </a:txBody>
                  <a:tcPr marL="68580" marR="68580" marT="34290" marB="34290" anchor="ctr"/>
                </a:tc>
                <a:tc>
                  <a:txBody>
                    <a:bodyPr/>
                    <a:lstStyle/>
                    <a:p>
                      <a:pPr algn="ctr"/>
                      <a:r>
                        <a:rPr lang="en-US" sz="1300" dirty="0" smtClean="0">
                          <a:solidFill>
                            <a:srgbClr val="000000"/>
                          </a:solidFill>
                        </a:rPr>
                        <a:t>2 Active</a:t>
                      </a:r>
                      <a:r>
                        <a:rPr lang="en-US" sz="1300" baseline="0" dirty="0" smtClean="0">
                          <a:solidFill>
                            <a:srgbClr val="000000"/>
                          </a:solidFill>
                        </a:rPr>
                        <a:t> Fabric Card</a:t>
                      </a:r>
                    </a:p>
                    <a:p>
                      <a:pPr algn="ctr"/>
                      <a:r>
                        <a:rPr lang="en-US" sz="1300" baseline="0" dirty="0" smtClean="0">
                          <a:solidFill>
                            <a:srgbClr val="000000"/>
                          </a:solidFill>
                        </a:rPr>
                        <a:t>1 Standby Fabric Card</a:t>
                      </a:r>
                      <a:endParaRPr lang="en-US" sz="1300" dirty="0">
                        <a:solidFill>
                          <a:srgbClr val="000000"/>
                        </a:solidFill>
                      </a:endParaRPr>
                    </a:p>
                  </a:txBody>
                  <a:tcPr marL="68580" marR="68580" marT="34290" marB="34290" anchor="ctr"/>
                </a:tc>
                <a:tc>
                  <a:txBody>
                    <a:bodyPr/>
                    <a:lstStyle/>
                    <a:p>
                      <a:pPr algn="ctr"/>
                      <a:r>
                        <a:rPr lang="en-US" sz="1300" dirty="0" smtClean="0">
                          <a:solidFill>
                            <a:srgbClr val="000000"/>
                          </a:solidFill>
                        </a:rPr>
                        <a:t>3 Active</a:t>
                      </a:r>
                      <a:r>
                        <a:rPr lang="en-US" sz="1300" baseline="0" dirty="0" smtClean="0">
                          <a:solidFill>
                            <a:srgbClr val="000000"/>
                          </a:solidFill>
                        </a:rPr>
                        <a:t> Fabric Card</a:t>
                      </a:r>
                    </a:p>
                    <a:p>
                      <a:pPr algn="ctr"/>
                      <a:r>
                        <a:rPr lang="en-US" sz="1300" baseline="0" dirty="0" smtClean="0">
                          <a:solidFill>
                            <a:srgbClr val="000000"/>
                          </a:solidFill>
                        </a:rPr>
                        <a:t>0 Standby Fabric Card</a:t>
                      </a:r>
                      <a:endParaRPr lang="en-US" sz="1300" dirty="0" smtClean="0">
                        <a:solidFill>
                          <a:srgbClr val="000000"/>
                        </a:solidFill>
                      </a:endParaRPr>
                    </a:p>
                  </a:txBody>
                  <a:tcPr marL="68580" marR="68580" marT="34290" marB="34290" anchor="ctr"/>
                </a:tc>
                <a:extLst>
                  <a:ext uri="{0D108BD9-81ED-4DB2-BD59-A6C34878D82A}">
                    <a16:rowId xmlns:a16="http://schemas.microsoft.com/office/drawing/2014/main" val="10001"/>
                  </a:ext>
                </a:extLst>
              </a:tr>
              <a:tr h="449580">
                <a:tc>
                  <a:txBody>
                    <a:bodyPr/>
                    <a:lstStyle/>
                    <a:p>
                      <a:pPr algn="ctr"/>
                      <a:r>
                        <a:rPr lang="en-US" sz="1300" dirty="0" smtClean="0">
                          <a:solidFill>
                            <a:srgbClr val="000000"/>
                          </a:solidFill>
                        </a:rPr>
                        <a:t>MX240/480</a:t>
                      </a:r>
                      <a:endParaRPr lang="en-US" sz="1300" dirty="0">
                        <a:solidFill>
                          <a:srgbClr val="000000"/>
                        </a:solidFill>
                      </a:endParaRPr>
                    </a:p>
                  </a:txBody>
                  <a:tcPr marL="68580" marR="68580" marT="34290" marB="34290" anchor="ctr"/>
                </a:tc>
                <a:tc>
                  <a:txBody>
                    <a:bodyPr/>
                    <a:lstStyle/>
                    <a:p>
                      <a:pPr algn="ctr"/>
                      <a:r>
                        <a:rPr lang="en-US" sz="1300" dirty="0" smtClean="0">
                          <a:solidFill>
                            <a:srgbClr val="000000"/>
                          </a:solidFill>
                        </a:rPr>
                        <a:t>1 Active</a:t>
                      </a:r>
                      <a:r>
                        <a:rPr lang="en-US" sz="1300" baseline="0" dirty="0" smtClean="0">
                          <a:solidFill>
                            <a:srgbClr val="000000"/>
                          </a:solidFill>
                        </a:rPr>
                        <a:t> Fabric Card</a:t>
                      </a:r>
                    </a:p>
                    <a:p>
                      <a:pPr algn="ctr"/>
                      <a:r>
                        <a:rPr lang="en-US" sz="1300" baseline="0" dirty="0" smtClean="0">
                          <a:solidFill>
                            <a:srgbClr val="000000"/>
                          </a:solidFill>
                        </a:rPr>
                        <a:t>1 Standby Fabric Card</a:t>
                      </a:r>
                      <a:endParaRPr lang="en-US" sz="1300" dirty="0">
                        <a:solidFill>
                          <a:srgbClr val="000000"/>
                        </a:solidFill>
                      </a:endParaRPr>
                    </a:p>
                  </a:txBody>
                  <a:tcPr marL="68580" marR="68580" marT="34290" marB="34290" anchor="ctr"/>
                </a:tc>
                <a:tc>
                  <a:txBody>
                    <a:bodyPr/>
                    <a:lstStyle/>
                    <a:p>
                      <a:pPr algn="ctr"/>
                      <a:r>
                        <a:rPr lang="en-US" sz="1300" dirty="0" smtClean="0">
                          <a:solidFill>
                            <a:srgbClr val="000000"/>
                          </a:solidFill>
                        </a:rPr>
                        <a:t>2 Active</a:t>
                      </a:r>
                      <a:r>
                        <a:rPr lang="en-US" sz="1300" baseline="0" dirty="0" smtClean="0">
                          <a:solidFill>
                            <a:srgbClr val="000000"/>
                          </a:solidFill>
                        </a:rPr>
                        <a:t> Fabric Card</a:t>
                      </a:r>
                    </a:p>
                    <a:p>
                      <a:pPr algn="ctr"/>
                      <a:r>
                        <a:rPr lang="en-US" sz="1300" baseline="0" dirty="0" smtClean="0">
                          <a:solidFill>
                            <a:srgbClr val="000000"/>
                          </a:solidFill>
                        </a:rPr>
                        <a:t>0 Standby Fabric Card</a:t>
                      </a:r>
                      <a:endParaRPr lang="en-US" sz="1300" dirty="0" smtClean="0">
                        <a:solidFill>
                          <a:srgbClr val="000000"/>
                        </a:solidFill>
                      </a:endParaRPr>
                    </a:p>
                  </a:txBody>
                  <a:tcPr marL="68580" marR="68580" marT="34290" marB="3429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073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MX ASIC Roadmap</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5984" y="1166114"/>
            <a:ext cx="2338233" cy="23382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917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773648"/>
          </a:xfrm>
        </p:spPr>
        <p:txBody>
          <a:bodyPr/>
          <a:lstStyle/>
          <a:p>
            <a:r>
              <a:rPr lang="en-US" dirty="0" smtClean="0"/>
              <a:t>Performance with SCBE/SCBE2</a:t>
            </a:r>
            <a:endParaRPr lang="en-US" dirty="0"/>
          </a:p>
        </p:txBody>
      </p:sp>
      <p:graphicFrame>
        <p:nvGraphicFramePr>
          <p:cNvPr id="3" name="Table 2"/>
          <p:cNvGraphicFramePr>
            <a:graphicFrameLocks noGrp="1"/>
          </p:cNvGraphicFramePr>
          <p:nvPr>
            <p:extLst/>
          </p:nvPr>
        </p:nvGraphicFramePr>
        <p:xfrm>
          <a:off x="1608083" y="1107772"/>
          <a:ext cx="6662402" cy="1655380"/>
        </p:xfrm>
        <a:graphic>
          <a:graphicData uri="http://schemas.openxmlformats.org/drawingml/2006/table">
            <a:tbl>
              <a:tblPr firstRow="1" bandRow="1">
                <a:tableStyleId>{21E4AEA4-8DFA-4A89-87EB-49C32662AFE0}</a:tableStyleId>
              </a:tblPr>
              <a:tblGrid>
                <a:gridCol w="1303768">
                  <a:extLst>
                    <a:ext uri="{9D8B030D-6E8A-4147-A177-3AD203B41FA5}">
                      <a16:colId xmlns:a16="http://schemas.microsoft.com/office/drawing/2014/main" val="20000"/>
                    </a:ext>
                  </a:extLst>
                </a:gridCol>
                <a:gridCol w="1233567">
                  <a:extLst>
                    <a:ext uri="{9D8B030D-6E8A-4147-A177-3AD203B41FA5}">
                      <a16:colId xmlns:a16="http://schemas.microsoft.com/office/drawing/2014/main" val="20001"/>
                    </a:ext>
                  </a:extLst>
                </a:gridCol>
                <a:gridCol w="1413299">
                  <a:extLst>
                    <a:ext uri="{9D8B030D-6E8A-4147-A177-3AD203B41FA5}">
                      <a16:colId xmlns:a16="http://schemas.microsoft.com/office/drawing/2014/main" val="20002"/>
                    </a:ext>
                  </a:extLst>
                </a:gridCol>
                <a:gridCol w="1225826">
                  <a:extLst>
                    <a:ext uri="{9D8B030D-6E8A-4147-A177-3AD203B41FA5}">
                      <a16:colId xmlns:a16="http://schemas.microsoft.com/office/drawing/2014/main" val="20003"/>
                    </a:ext>
                  </a:extLst>
                </a:gridCol>
                <a:gridCol w="1485942">
                  <a:extLst>
                    <a:ext uri="{9D8B030D-6E8A-4147-A177-3AD203B41FA5}">
                      <a16:colId xmlns:a16="http://schemas.microsoft.com/office/drawing/2014/main" val="20004"/>
                    </a:ext>
                  </a:extLst>
                </a:gridCol>
              </a:tblGrid>
              <a:tr h="369219">
                <a:tc rowSpan="2">
                  <a:txBody>
                    <a:bodyPr/>
                    <a:lstStyle/>
                    <a:p>
                      <a:pPr algn="ctr"/>
                      <a:r>
                        <a:rPr lang="en-US" sz="1100" dirty="0" smtClean="0"/>
                        <a:t>Chassis</a:t>
                      </a:r>
                      <a:endParaRPr lang="en-US" sz="1100" b="1" dirty="0">
                        <a:latin typeface="Calibri" pitchFamily="34" charset="0"/>
                        <a:cs typeface="Calibri" pitchFamily="34" charset="0"/>
                      </a:endParaRPr>
                    </a:p>
                  </a:txBody>
                  <a:tcPr marL="68580" marR="68580" marT="34290" marB="34290" anchor="ctr"/>
                </a:tc>
                <a:tc gridSpan="2">
                  <a:txBody>
                    <a:bodyPr/>
                    <a:lstStyle/>
                    <a:p>
                      <a:pPr marL="0" marR="0" algn="ctr">
                        <a:spcBef>
                          <a:spcPts val="0"/>
                        </a:spcBef>
                        <a:spcAft>
                          <a:spcPts val="0"/>
                        </a:spcAft>
                      </a:pPr>
                      <a:r>
                        <a:rPr lang="en-US" sz="1100" kern="1200" dirty="0" smtClean="0"/>
                        <a:t>SCBE </a:t>
                      </a:r>
                      <a:r>
                        <a:rPr lang="en-US" sz="1100" kern="1200" baseline="0" dirty="0" smtClean="0"/>
                        <a:t>With MPC4E/5E</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pPr marL="0" marR="0">
                        <a:spcBef>
                          <a:spcPts val="0"/>
                        </a:spcBef>
                        <a:spcAft>
                          <a:spcPts val="0"/>
                        </a:spcAft>
                      </a:pPr>
                      <a:endParaRPr lang="en-US" sz="1600" b="1" kern="1200" dirty="0">
                        <a:solidFill>
                          <a:schemeClr val="lt1"/>
                        </a:solidFill>
                        <a:latin typeface="Calibri" pitchFamily="34" charset="0"/>
                        <a:ea typeface="+mn-ea"/>
                        <a:cs typeface="Calibri" pitchFamily="34" charset="0"/>
                      </a:endParaRPr>
                    </a:p>
                  </a:txBody>
                  <a:tcPr marL="68580" marR="68580" marT="0" marB="0"/>
                </a:tc>
                <a:tc gridSpan="2">
                  <a:txBody>
                    <a:bodyPr/>
                    <a:lstStyle/>
                    <a:p>
                      <a:pPr marL="0" marR="0" algn="ctr">
                        <a:spcBef>
                          <a:spcPts val="0"/>
                        </a:spcBef>
                        <a:spcAft>
                          <a:spcPts val="0"/>
                        </a:spcAft>
                      </a:pPr>
                      <a:r>
                        <a:rPr lang="en-US" sz="1100" kern="1200" dirty="0" smtClean="0"/>
                        <a:t>SCBE2 with MPC4E/5E</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pPr marL="0" marR="0">
                        <a:spcBef>
                          <a:spcPts val="0"/>
                        </a:spcBef>
                        <a:spcAft>
                          <a:spcPts val="0"/>
                        </a:spcAft>
                      </a:pPr>
                      <a:endParaRPr lang="en-US" sz="1600" b="1" kern="1200" dirty="0">
                        <a:solidFill>
                          <a:schemeClr val="lt1"/>
                        </a:solidFill>
                        <a:latin typeface="Calibri" pitchFamily="34" charset="0"/>
                        <a:ea typeface="+mn-ea"/>
                        <a:cs typeface="Calibri" pitchFamily="34" charset="0"/>
                      </a:endParaRPr>
                    </a:p>
                  </a:txBody>
                  <a:tcPr marL="68580" marR="68580" marT="0" marB="0"/>
                </a:tc>
                <a:extLst>
                  <a:ext uri="{0D108BD9-81ED-4DB2-BD59-A6C34878D82A}">
                    <a16:rowId xmlns:a16="http://schemas.microsoft.com/office/drawing/2014/main" val="10000"/>
                  </a:ext>
                </a:extLst>
              </a:tr>
              <a:tr h="369219">
                <a:tc vMerge="1">
                  <a:txBody>
                    <a:bodyPr/>
                    <a:lstStyle/>
                    <a:p>
                      <a:endParaRPr lang="en-US"/>
                    </a:p>
                  </a:txBody>
                  <a:tcPr/>
                </a:tc>
                <a:tc>
                  <a:txBody>
                    <a:bodyPr/>
                    <a:lstStyle/>
                    <a:p>
                      <a:pPr marL="0" marR="0" algn="ctr">
                        <a:spcBef>
                          <a:spcPts val="0"/>
                        </a:spcBef>
                        <a:spcAft>
                          <a:spcPts val="0"/>
                        </a:spcAft>
                      </a:pPr>
                      <a:r>
                        <a:rPr lang="en-US" sz="1100" kern="1200" dirty="0" smtClean="0">
                          <a:solidFill>
                            <a:srgbClr val="000000"/>
                          </a:solidFill>
                        </a:rPr>
                        <a:t>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No 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No 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1"/>
                  </a:ext>
                </a:extLst>
              </a:tr>
              <a:tr h="436094">
                <a:tc>
                  <a:txBody>
                    <a:bodyPr/>
                    <a:lstStyle/>
                    <a:p>
                      <a:pPr algn="ctr"/>
                      <a:r>
                        <a:rPr lang="en-US" sz="1100" dirty="0" smtClean="0">
                          <a:solidFill>
                            <a:srgbClr val="000000"/>
                          </a:solidFill>
                        </a:rPr>
                        <a:t>PREMIUM2</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240G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defTabSz="914400" rtl="0" eaLnBrk="1" latinLnBrk="0" hangingPunct="1">
                        <a:spcBef>
                          <a:spcPts val="0"/>
                        </a:spcBef>
                        <a:spcAft>
                          <a:spcPts val="0"/>
                        </a:spcAft>
                      </a:pPr>
                      <a:r>
                        <a:rPr lang="en-US" sz="1100" kern="1200" dirty="0" smtClean="0">
                          <a:solidFill>
                            <a:srgbClr val="000000"/>
                          </a:solidFill>
                        </a:rPr>
                        <a:t>205G</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260G for MPC4E</a:t>
                      </a:r>
                    </a:p>
                    <a:p>
                      <a:pPr marL="0" marR="0" algn="ctr">
                        <a:spcBef>
                          <a:spcPts val="0"/>
                        </a:spcBef>
                        <a:spcAft>
                          <a:spcPts val="0"/>
                        </a:spcAft>
                      </a:pPr>
                      <a:r>
                        <a:rPr lang="en-US" sz="1100" kern="1200" dirty="0" smtClean="0">
                          <a:solidFill>
                            <a:srgbClr val="000000"/>
                          </a:solidFill>
                        </a:rPr>
                        <a:t>240G for MPC5E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2"/>
                  </a:ext>
                </a:extLst>
              </a:tr>
              <a:tr h="480848">
                <a:tc>
                  <a:txBody>
                    <a:bodyPr/>
                    <a:lstStyle/>
                    <a:p>
                      <a:pPr algn="ctr"/>
                      <a:r>
                        <a:rPr lang="en-US" sz="1100" dirty="0" smtClean="0">
                          <a:solidFill>
                            <a:srgbClr val="000000"/>
                          </a:solidFill>
                        </a:rPr>
                        <a:t>PREMIUM3</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160G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240G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a:spcBef>
                          <a:spcPts val="0"/>
                        </a:spcBef>
                        <a:spcAft>
                          <a:spcPts val="0"/>
                        </a:spcAft>
                      </a:pPr>
                      <a:r>
                        <a:rPr lang="en-US" sz="1100" kern="1200" dirty="0" smtClean="0">
                          <a:solidFill>
                            <a:srgbClr val="000000"/>
                          </a:solidFill>
                        </a:rPr>
                        <a:t>250G for MPC4E</a:t>
                      </a:r>
                    </a:p>
                    <a:p>
                      <a:pPr marL="0" marR="0" algn="ctr">
                        <a:spcBef>
                          <a:spcPts val="0"/>
                        </a:spcBef>
                        <a:spcAft>
                          <a:spcPts val="0"/>
                        </a:spcAft>
                      </a:pPr>
                      <a:r>
                        <a:rPr lang="en-US" sz="1100" kern="1200" dirty="0" smtClean="0">
                          <a:solidFill>
                            <a:srgbClr val="000000"/>
                          </a:solidFill>
                        </a:rPr>
                        <a:t>240G for MPC5E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260G for MPC4E</a:t>
                      </a:r>
                    </a:p>
                    <a:p>
                      <a:pPr marL="0" marR="0" algn="ctr">
                        <a:spcBef>
                          <a:spcPts val="0"/>
                        </a:spcBef>
                        <a:spcAft>
                          <a:spcPts val="0"/>
                        </a:spcAft>
                      </a:pPr>
                      <a:r>
                        <a:rPr lang="en-US" sz="1100" kern="1200" dirty="0" smtClean="0">
                          <a:solidFill>
                            <a:srgbClr val="000000"/>
                          </a:solidFill>
                        </a:rPr>
                        <a:t>240G for MPC5E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3"/>
                  </a:ext>
                </a:extLst>
              </a:tr>
            </a:tbl>
          </a:graphicData>
        </a:graphic>
      </p:graphicFrame>
      <p:sp>
        <p:nvSpPr>
          <p:cNvPr id="4" name="TextBox 3"/>
          <p:cNvSpPr txBox="1"/>
          <p:nvPr/>
        </p:nvSpPr>
        <p:spPr>
          <a:xfrm>
            <a:off x="1621073" y="773652"/>
            <a:ext cx="4588138" cy="357790"/>
          </a:xfrm>
          <a:prstGeom prst="rect">
            <a:avLst/>
          </a:prstGeom>
          <a:noFill/>
        </p:spPr>
        <p:txBody>
          <a:bodyPr wrap="square" rtlCol="0">
            <a:spAutoFit/>
          </a:bodyPr>
          <a:lstStyle/>
          <a:p>
            <a:r>
              <a:rPr lang="en-US" sz="1725" b="1" dirty="0"/>
              <a:t>For MX240/MX480/MX960</a:t>
            </a:r>
          </a:p>
        </p:txBody>
      </p:sp>
      <p:graphicFrame>
        <p:nvGraphicFramePr>
          <p:cNvPr id="7" name="Table 6"/>
          <p:cNvGraphicFramePr>
            <a:graphicFrameLocks noGrp="1"/>
          </p:cNvGraphicFramePr>
          <p:nvPr>
            <p:extLst/>
          </p:nvPr>
        </p:nvGraphicFramePr>
        <p:xfrm>
          <a:off x="1608083" y="2932522"/>
          <a:ext cx="6662402" cy="1424238"/>
        </p:xfrm>
        <a:graphic>
          <a:graphicData uri="http://schemas.openxmlformats.org/drawingml/2006/table">
            <a:tbl>
              <a:tblPr firstRow="1" bandRow="1">
                <a:tableStyleId>{21E4AEA4-8DFA-4A89-87EB-49C32662AFE0}</a:tableStyleId>
              </a:tblPr>
              <a:tblGrid>
                <a:gridCol w="1303768">
                  <a:extLst>
                    <a:ext uri="{9D8B030D-6E8A-4147-A177-3AD203B41FA5}">
                      <a16:colId xmlns:a16="http://schemas.microsoft.com/office/drawing/2014/main" val="20000"/>
                    </a:ext>
                  </a:extLst>
                </a:gridCol>
                <a:gridCol w="1233567">
                  <a:extLst>
                    <a:ext uri="{9D8B030D-6E8A-4147-A177-3AD203B41FA5}">
                      <a16:colId xmlns:a16="http://schemas.microsoft.com/office/drawing/2014/main" val="20001"/>
                    </a:ext>
                  </a:extLst>
                </a:gridCol>
                <a:gridCol w="1413299">
                  <a:extLst>
                    <a:ext uri="{9D8B030D-6E8A-4147-A177-3AD203B41FA5}">
                      <a16:colId xmlns:a16="http://schemas.microsoft.com/office/drawing/2014/main" val="20002"/>
                    </a:ext>
                  </a:extLst>
                </a:gridCol>
                <a:gridCol w="1261287">
                  <a:extLst>
                    <a:ext uri="{9D8B030D-6E8A-4147-A177-3AD203B41FA5}">
                      <a16:colId xmlns:a16="http://schemas.microsoft.com/office/drawing/2014/main" val="20003"/>
                    </a:ext>
                  </a:extLst>
                </a:gridCol>
                <a:gridCol w="1450481">
                  <a:extLst>
                    <a:ext uri="{9D8B030D-6E8A-4147-A177-3AD203B41FA5}">
                      <a16:colId xmlns:a16="http://schemas.microsoft.com/office/drawing/2014/main" val="20004"/>
                    </a:ext>
                  </a:extLst>
                </a:gridCol>
              </a:tblGrid>
              <a:tr h="369219">
                <a:tc rowSpan="2">
                  <a:txBody>
                    <a:bodyPr/>
                    <a:lstStyle/>
                    <a:p>
                      <a:pPr algn="ctr"/>
                      <a:r>
                        <a:rPr lang="en-US" sz="1100" dirty="0" smtClean="0"/>
                        <a:t>Chassis</a:t>
                      </a:r>
                      <a:endParaRPr lang="en-US" sz="1100" b="1" dirty="0">
                        <a:latin typeface="Calibri" pitchFamily="34" charset="0"/>
                        <a:cs typeface="Calibri" pitchFamily="34" charset="0"/>
                      </a:endParaRPr>
                    </a:p>
                  </a:txBody>
                  <a:tcPr marL="68580" marR="68580" marT="34290" marB="34290" anchor="ctr"/>
                </a:tc>
                <a:tc gridSpan="2">
                  <a:txBody>
                    <a:bodyPr/>
                    <a:lstStyle/>
                    <a:p>
                      <a:pPr marL="0" marR="0" algn="ctr">
                        <a:spcBef>
                          <a:spcPts val="0"/>
                        </a:spcBef>
                        <a:spcAft>
                          <a:spcPts val="0"/>
                        </a:spcAft>
                      </a:pPr>
                      <a:r>
                        <a:rPr lang="en-US" sz="1100" kern="1200" dirty="0" smtClean="0"/>
                        <a:t>SCBE2</a:t>
                      </a:r>
                      <a:r>
                        <a:rPr lang="en-US" sz="1100" kern="1200" baseline="0" dirty="0" smtClean="0"/>
                        <a:t> With MPC7E</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pPr marL="0" marR="0">
                        <a:spcBef>
                          <a:spcPts val="0"/>
                        </a:spcBef>
                        <a:spcAft>
                          <a:spcPts val="0"/>
                        </a:spcAft>
                      </a:pPr>
                      <a:endParaRPr lang="en-US" sz="1600" b="1" kern="1200" dirty="0">
                        <a:solidFill>
                          <a:schemeClr val="lt1"/>
                        </a:solidFill>
                        <a:latin typeface="Calibri" pitchFamily="34" charset="0"/>
                        <a:ea typeface="+mn-ea"/>
                        <a:cs typeface="Calibri" pitchFamily="34" charset="0"/>
                      </a:endParaRPr>
                    </a:p>
                  </a:txBody>
                  <a:tcPr marL="68580" marR="68580" marT="0" marB="0"/>
                </a:tc>
                <a:tc gridSpan="2">
                  <a:txBody>
                    <a:bodyPr/>
                    <a:lstStyle/>
                    <a:p>
                      <a:pPr marL="0" marR="0" algn="ctr">
                        <a:spcBef>
                          <a:spcPts val="0"/>
                        </a:spcBef>
                        <a:spcAft>
                          <a:spcPts val="0"/>
                        </a:spcAft>
                      </a:pPr>
                      <a:r>
                        <a:rPr lang="en-US" sz="1100" kern="1200" dirty="0" smtClean="0"/>
                        <a:t>SCBE2 with MPC1/2/3/16x10G</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pPr marL="0" marR="0">
                        <a:spcBef>
                          <a:spcPts val="0"/>
                        </a:spcBef>
                        <a:spcAft>
                          <a:spcPts val="0"/>
                        </a:spcAft>
                      </a:pPr>
                      <a:endParaRPr lang="en-US" sz="1600" b="1" kern="1200" dirty="0">
                        <a:solidFill>
                          <a:schemeClr val="lt1"/>
                        </a:solidFill>
                        <a:latin typeface="Calibri" pitchFamily="34" charset="0"/>
                        <a:ea typeface="+mn-ea"/>
                        <a:cs typeface="Calibri" pitchFamily="34" charset="0"/>
                      </a:endParaRPr>
                    </a:p>
                  </a:txBody>
                  <a:tcPr marL="68580" marR="68580" marT="0" marB="0"/>
                </a:tc>
                <a:extLst>
                  <a:ext uri="{0D108BD9-81ED-4DB2-BD59-A6C34878D82A}">
                    <a16:rowId xmlns:a16="http://schemas.microsoft.com/office/drawing/2014/main" val="10000"/>
                  </a:ext>
                </a:extLst>
              </a:tr>
              <a:tr h="369219">
                <a:tc vMerge="1">
                  <a:txBody>
                    <a:bodyPr/>
                    <a:lstStyle/>
                    <a:p>
                      <a:endParaRPr lang="en-US"/>
                    </a:p>
                  </a:txBody>
                  <a:tcPr/>
                </a:tc>
                <a:tc>
                  <a:txBody>
                    <a:bodyPr/>
                    <a:lstStyle/>
                    <a:p>
                      <a:pPr marL="0" marR="0" algn="ctr">
                        <a:spcBef>
                          <a:spcPts val="0"/>
                        </a:spcBef>
                        <a:spcAft>
                          <a:spcPts val="0"/>
                        </a:spcAft>
                      </a:pPr>
                      <a:r>
                        <a:rPr lang="en-US" sz="1100" kern="1200" dirty="0" smtClean="0">
                          <a:solidFill>
                            <a:srgbClr val="000000"/>
                          </a:solidFill>
                        </a:rPr>
                        <a:t>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No 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No 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1"/>
                  </a:ext>
                </a:extLst>
              </a:tr>
              <a:tr h="342900">
                <a:tc>
                  <a:txBody>
                    <a:bodyPr/>
                    <a:lstStyle/>
                    <a:p>
                      <a:pPr algn="ctr"/>
                      <a:r>
                        <a:rPr lang="en-US" sz="1100" dirty="0" smtClean="0">
                          <a:solidFill>
                            <a:srgbClr val="000000"/>
                          </a:solidFill>
                        </a:rPr>
                        <a:t>PREMIUM2</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340G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480G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defTabSz="914400" rtl="0" eaLnBrk="1" latinLnBrk="0" hangingPunct="1">
                        <a:spcBef>
                          <a:spcPts val="0"/>
                        </a:spcBef>
                        <a:spcAft>
                          <a:spcPts val="0"/>
                        </a:spcAft>
                      </a:pPr>
                      <a:r>
                        <a:rPr lang="en-US" sz="1100" kern="1200" dirty="0" smtClean="0">
                          <a:solidFill>
                            <a:srgbClr val="000000"/>
                          </a:solidFill>
                        </a:rPr>
                        <a:t>Same</a:t>
                      </a:r>
                      <a:r>
                        <a:rPr lang="en-US" sz="1100" kern="1200" baseline="0" dirty="0" smtClean="0">
                          <a:solidFill>
                            <a:srgbClr val="000000"/>
                          </a:solidFill>
                        </a:rPr>
                        <a:t> as SCBE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rPr>
                        <a:t>Same</a:t>
                      </a:r>
                      <a:r>
                        <a:rPr lang="en-US" sz="1100" kern="1200" baseline="0" dirty="0" smtClean="0">
                          <a:solidFill>
                            <a:srgbClr val="000000"/>
                          </a:solidFill>
                        </a:rPr>
                        <a:t> as SCBE</a:t>
                      </a:r>
                      <a:endParaRPr lang="en-US" sz="1100" kern="1200" dirty="0" smtClean="0">
                        <a:solidFill>
                          <a:srgbClr val="000000"/>
                        </a:solidFill>
                      </a:endParaRPr>
                    </a:p>
                    <a:p>
                      <a:pPr marL="0" marR="0" algn="ctr">
                        <a:spcBef>
                          <a:spcPts val="0"/>
                        </a:spcBef>
                        <a:spcAft>
                          <a:spcPts val="0"/>
                        </a:spcAft>
                      </a:pP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2"/>
                  </a:ext>
                </a:extLst>
              </a:tr>
              <a:tr h="342900">
                <a:tc>
                  <a:txBody>
                    <a:bodyPr/>
                    <a:lstStyle/>
                    <a:p>
                      <a:pPr algn="ctr"/>
                      <a:r>
                        <a:rPr lang="en-US" sz="1100" dirty="0" smtClean="0">
                          <a:solidFill>
                            <a:srgbClr val="000000"/>
                          </a:solidFill>
                        </a:rPr>
                        <a:t>PREMIUM3</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340G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480G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rPr>
                        <a:t>Same</a:t>
                      </a:r>
                      <a:r>
                        <a:rPr lang="en-US" sz="1100" kern="1200" baseline="0" dirty="0" smtClean="0">
                          <a:solidFill>
                            <a:srgbClr val="000000"/>
                          </a:solidFill>
                        </a:rPr>
                        <a:t> as SCBE</a:t>
                      </a:r>
                      <a:endParaRPr lang="en-US" sz="1100" kern="1200" dirty="0" smtClean="0">
                        <a:solidFill>
                          <a:srgbClr val="000000"/>
                        </a:solidFill>
                      </a:endParaRPr>
                    </a:p>
                    <a:p>
                      <a:pPr marL="0" marR="0" algn="ctr">
                        <a:spcBef>
                          <a:spcPts val="0"/>
                        </a:spcBef>
                        <a:spcAft>
                          <a:spcPts val="0"/>
                        </a:spcAft>
                      </a:pP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1100" kern="1200" dirty="0" smtClean="0">
                          <a:solidFill>
                            <a:srgbClr val="000000"/>
                          </a:solidFill>
                        </a:rPr>
                        <a:t>Same</a:t>
                      </a:r>
                      <a:r>
                        <a:rPr lang="en-US" sz="1100" kern="1200" baseline="0" dirty="0" smtClean="0">
                          <a:solidFill>
                            <a:srgbClr val="000000"/>
                          </a:solidFill>
                        </a:rPr>
                        <a:t> as SCBE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891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4"/>
            <a:ext cx="8223250" cy="740975"/>
          </a:xfrm>
        </p:spPr>
        <p:txBody>
          <a:bodyPr/>
          <a:lstStyle/>
          <a:p>
            <a:r>
              <a:rPr lang="en-US" dirty="0" smtClean="0"/>
              <a:t>Performance with SCBE3</a:t>
            </a:r>
            <a:endParaRPr lang="en-US" dirty="0"/>
          </a:p>
        </p:txBody>
      </p:sp>
      <p:graphicFrame>
        <p:nvGraphicFramePr>
          <p:cNvPr id="3" name="Table 2"/>
          <p:cNvGraphicFramePr>
            <a:graphicFrameLocks noGrp="1"/>
          </p:cNvGraphicFramePr>
          <p:nvPr>
            <p:extLst/>
          </p:nvPr>
        </p:nvGraphicFramePr>
        <p:xfrm>
          <a:off x="1608083" y="1024759"/>
          <a:ext cx="6595397" cy="1655380"/>
        </p:xfrm>
        <a:graphic>
          <a:graphicData uri="http://schemas.openxmlformats.org/drawingml/2006/table">
            <a:tbl>
              <a:tblPr firstRow="1" bandRow="1">
                <a:tableStyleId>{21E4AEA4-8DFA-4A89-87EB-49C32662AFE0}</a:tableStyleId>
              </a:tblPr>
              <a:tblGrid>
                <a:gridCol w="1220464">
                  <a:extLst>
                    <a:ext uri="{9D8B030D-6E8A-4147-A177-3AD203B41FA5}">
                      <a16:colId xmlns:a16="http://schemas.microsoft.com/office/drawing/2014/main" val="20000"/>
                    </a:ext>
                  </a:extLst>
                </a:gridCol>
                <a:gridCol w="1233567">
                  <a:extLst>
                    <a:ext uri="{9D8B030D-6E8A-4147-A177-3AD203B41FA5}">
                      <a16:colId xmlns:a16="http://schemas.microsoft.com/office/drawing/2014/main" val="20001"/>
                    </a:ext>
                  </a:extLst>
                </a:gridCol>
                <a:gridCol w="1433989">
                  <a:extLst>
                    <a:ext uri="{9D8B030D-6E8A-4147-A177-3AD203B41FA5}">
                      <a16:colId xmlns:a16="http://schemas.microsoft.com/office/drawing/2014/main" val="20002"/>
                    </a:ext>
                  </a:extLst>
                </a:gridCol>
                <a:gridCol w="1273388">
                  <a:extLst>
                    <a:ext uri="{9D8B030D-6E8A-4147-A177-3AD203B41FA5}">
                      <a16:colId xmlns:a16="http://schemas.microsoft.com/office/drawing/2014/main" val="20003"/>
                    </a:ext>
                  </a:extLst>
                </a:gridCol>
                <a:gridCol w="1433989">
                  <a:extLst>
                    <a:ext uri="{9D8B030D-6E8A-4147-A177-3AD203B41FA5}">
                      <a16:colId xmlns:a16="http://schemas.microsoft.com/office/drawing/2014/main" val="20004"/>
                    </a:ext>
                  </a:extLst>
                </a:gridCol>
              </a:tblGrid>
              <a:tr h="369219">
                <a:tc rowSpan="2">
                  <a:txBody>
                    <a:bodyPr/>
                    <a:lstStyle/>
                    <a:p>
                      <a:pPr algn="ctr"/>
                      <a:r>
                        <a:rPr lang="en-US" sz="1100" dirty="0" smtClean="0"/>
                        <a:t>Chassis</a:t>
                      </a:r>
                      <a:endParaRPr lang="en-US" sz="1100" b="1" dirty="0">
                        <a:latin typeface="Calibri" pitchFamily="34" charset="0"/>
                        <a:cs typeface="Calibri" pitchFamily="34" charset="0"/>
                      </a:endParaRPr>
                    </a:p>
                  </a:txBody>
                  <a:tcPr marL="68580" marR="68580" marT="34290" marB="34290" anchor="ctr"/>
                </a:tc>
                <a:tc gridSpan="2">
                  <a:txBody>
                    <a:bodyPr/>
                    <a:lstStyle/>
                    <a:p>
                      <a:pPr marL="0" marR="0" algn="ctr">
                        <a:spcBef>
                          <a:spcPts val="0"/>
                        </a:spcBef>
                        <a:spcAft>
                          <a:spcPts val="0"/>
                        </a:spcAft>
                      </a:pPr>
                      <a:r>
                        <a:rPr lang="en-US" sz="1100" kern="1200" dirty="0" smtClean="0"/>
                        <a:t>SCBE3 </a:t>
                      </a:r>
                      <a:r>
                        <a:rPr lang="en-US" sz="1100" kern="1200" baseline="0" dirty="0" smtClean="0"/>
                        <a:t>With NG-MPC2E/3E</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pPr marL="0" marR="0">
                        <a:spcBef>
                          <a:spcPts val="0"/>
                        </a:spcBef>
                        <a:spcAft>
                          <a:spcPts val="0"/>
                        </a:spcAft>
                      </a:pPr>
                      <a:endParaRPr lang="en-US" sz="1600" b="1" kern="1200" dirty="0">
                        <a:solidFill>
                          <a:schemeClr val="lt1"/>
                        </a:solidFill>
                        <a:latin typeface="Calibri" pitchFamily="34" charset="0"/>
                        <a:ea typeface="+mn-ea"/>
                        <a:cs typeface="Calibri" pitchFamily="34" charset="0"/>
                      </a:endParaRPr>
                    </a:p>
                  </a:txBody>
                  <a:tcPr marL="68580" marR="68580" marT="0" marB="0"/>
                </a:tc>
                <a:tc gridSpan="2">
                  <a:txBody>
                    <a:bodyPr/>
                    <a:lstStyle/>
                    <a:p>
                      <a:pPr marL="0" marR="0" algn="ctr">
                        <a:spcBef>
                          <a:spcPts val="0"/>
                        </a:spcBef>
                        <a:spcAft>
                          <a:spcPts val="0"/>
                        </a:spcAft>
                      </a:pPr>
                      <a:r>
                        <a:rPr lang="en-US" sz="1100" kern="1200" dirty="0" smtClean="0"/>
                        <a:t>SCBE3 with MPC4E/5E</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pPr marL="0" marR="0">
                        <a:spcBef>
                          <a:spcPts val="0"/>
                        </a:spcBef>
                        <a:spcAft>
                          <a:spcPts val="0"/>
                        </a:spcAft>
                      </a:pPr>
                      <a:endParaRPr lang="en-US" sz="1600" b="1" kern="1200" dirty="0">
                        <a:solidFill>
                          <a:schemeClr val="lt1"/>
                        </a:solidFill>
                        <a:latin typeface="Calibri" pitchFamily="34" charset="0"/>
                        <a:ea typeface="+mn-ea"/>
                        <a:cs typeface="Calibri" pitchFamily="34" charset="0"/>
                      </a:endParaRPr>
                    </a:p>
                  </a:txBody>
                  <a:tcPr marL="68580" marR="68580" marT="0" marB="0"/>
                </a:tc>
                <a:extLst>
                  <a:ext uri="{0D108BD9-81ED-4DB2-BD59-A6C34878D82A}">
                    <a16:rowId xmlns:a16="http://schemas.microsoft.com/office/drawing/2014/main" val="10000"/>
                  </a:ext>
                </a:extLst>
              </a:tr>
              <a:tr h="369219">
                <a:tc vMerge="1">
                  <a:txBody>
                    <a:bodyPr/>
                    <a:lstStyle/>
                    <a:p>
                      <a:endParaRPr lang="en-US"/>
                    </a:p>
                  </a:txBody>
                  <a:tcPr/>
                </a:tc>
                <a:tc>
                  <a:txBody>
                    <a:bodyPr/>
                    <a:lstStyle/>
                    <a:p>
                      <a:pPr marL="0" marR="0" algn="ctr">
                        <a:spcBef>
                          <a:spcPts val="0"/>
                        </a:spcBef>
                        <a:spcAft>
                          <a:spcPts val="0"/>
                        </a:spcAft>
                      </a:pPr>
                      <a:r>
                        <a:rPr lang="en-US" sz="1100" kern="1200" dirty="0" smtClean="0">
                          <a:solidFill>
                            <a:srgbClr val="000000"/>
                          </a:solidFill>
                        </a:rPr>
                        <a:t>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No 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No 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1"/>
                  </a:ext>
                </a:extLst>
              </a:tr>
              <a:tr h="436094">
                <a:tc>
                  <a:txBody>
                    <a:bodyPr/>
                    <a:lstStyle/>
                    <a:p>
                      <a:pPr algn="ctr"/>
                      <a:r>
                        <a:rPr lang="en-US" sz="1100" dirty="0" smtClean="0">
                          <a:solidFill>
                            <a:srgbClr val="000000"/>
                          </a:solidFill>
                        </a:rPr>
                        <a:t>PREMIUM2</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80G/130G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80G/130G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a:spcBef>
                          <a:spcPts val="0"/>
                        </a:spcBef>
                        <a:spcAft>
                          <a:spcPts val="0"/>
                        </a:spcAft>
                      </a:pPr>
                      <a:r>
                        <a:rPr lang="en-US" sz="1100" kern="1200" dirty="0" smtClean="0">
                          <a:solidFill>
                            <a:srgbClr val="000000"/>
                          </a:solidFill>
                        </a:rPr>
                        <a:t>Under</a:t>
                      </a:r>
                      <a:r>
                        <a:rPr lang="en-US" sz="1100" kern="1200" baseline="0" dirty="0" smtClean="0">
                          <a:solidFill>
                            <a:srgbClr val="000000"/>
                          </a:solidFill>
                        </a:rPr>
                        <a:t> Investigation</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260G for MPC4E</a:t>
                      </a:r>
                    </a:p>
                    <a:p>
                      <a:pPr marL="0" marR="0" algn="ctr">
                        <a:spcBef>
                          <a:spcPts val="0"/>
                        </a:spcBef>
                        <a:spcAft>
                          <a:spcPts val="0"/>
                        </a:spcAft>
                      </a:pPr>
                      <a:r>
                        <a:rPr lang="en-US" sz="1100" kern="1200" dirty="0" smtClean="0">
                          <a:solidFill>
                            <a:srgbClr val="000000"/>
                          </a:solidFill>
                        </a:rPr>
                        <a:t>240G for MPC5E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2"/>
                  </a:ext>
                </a:extLst>
              </a:tr>
              <a:tr h="480848">
                <a:tc>
                  <a:txBody>
                    <a:bodyPr/>
                    <a:lstStyle/>
                    <a:p>
                      <a:pPr algn="ctr"/>
                      <a:r>
                        <a:rPr lang="en-US" sz="1100" dirty="0" smtClean="0">
                          <a:solidFill>
                            <a:srgbClr val="000000"/>
                          </a:solidFill>
                        </a:rPr>
                        <a:t>PREMIUM3</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smtClean="0">
                          <a:solidFill>
                            <a:srgbClr val="000000"/>
                          </a:solidFill>
                        </a:rPr>
                        <a:t>80G/130G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80G/130G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a:spcBef>
                          <a:spcPts val="0"/>
                        </a:spcBef>
                        <a:spcAft>
                          <a:spcPts val="0"/>
                        </a:spcAft>
                      </a:pPr>
                      <a:r>
                        <a:rPr lang="en-US" sz="1100" kern="1200" dirty="0" smtClean="0">
                          <a:solidFill>
                            <a:srgbClr val="000000"/>
                          </a:solidFill>
                        </a:rPr>
                        <a:t>260G for MPC4E</a:t>
                      </a:r>
                    </a:p>
                    <a:p>
                      <a:pPr marL="0" marR="0" algn="ctr">
                        <a:spcBef>
                          <a:spcPts val="0"/>
                        </a:spcBef>
                        <a:spcAft>
                          <a:spcPts val="0"/>
                        </a:spcAft>
                      </a:pPr>
                      <a:r>
                        <a:rPr lang="en-US" sz="1100" kern="1200" dirty="0" smtClean="0">
                          <a:solidFill>
                            <a:srgbClr val="000000"/>
                          </a:solidFill>
                        </a:rPr>
                        <a:t>240G for MPC5E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260G for MPC4E</a:t>
                      </a:r>
                    </a:p>
                    <a:p>
                      <a:pPr marL="0" marR="0" algn="ctr">
                        <a:spcBef>
                          <a:spcPts val="0"/>
                        </a:spcBef>
                        <a:spcAft>
                          <a:spcPts val="0"/>
                        </a:spcAft>
                      </a:pPr>
                      <a:r>
                        <a:rPr lang="en-US" sz="1100" kern="1200" dirty="0" smtClean="0">
                          <a:solidFill>
                            <a:srgbClr val="000000"/>
                          </a:solidFill>
                        </a:rPr>
                        <a:t>240G for MPC5E</a:t>
                      </a:r>
                      <a:endParaRPr lang="en-US" sz="1100" b="1" kern="1200" dirty="0" smtClean="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3"/>
                  </a:ext>
                </a:extLst>
              </a:tr>
            </a:tbl>
          </a:graphicData>
        </a:graphic>
      </p:graphicFrame>
      <p:sp>
        <p:nvSpPr>
          <p:cNvPr id="4" name="TextBox 3"/>
          <p:cNvSpPr txBox="1"/>
          <p:nvPr/>
        </p:nvSpPr>
        <p:spPr>
          <a:xfrm>
            <a:off x="1513490" y="740979"/>
            <a:ext cx="3990327" cy="357790"/>
          </a:xfrm>
          <a:prstGeom prst="rect">
            <a:avLst/>
          </a:prstGeom>
          <a:noFill/>
        </p:spPr>
        <p:txBody>
          <a:bodyPr wrap="square" rtlCol="0">
            <a:spAutoFit/>
          </a:bodyPr>
          <a:lstStyle/>
          <a:p>
            <a:r>
              <a:rPr lang="en-US" sz="1725" b="1" dirty="0"/>
              <a:t>For MX240/MX480/MX960</a:t>
            </a:r>
          </a:p>
        </p:txBody>
      </p:sp>
      <p:graphicFrame>
        <p:nvGraphicFramePr>
          <p:cNvPr id="7" name="Table 6"/>
          <p:cNvGraphicFramePr>
            <a:graphicFrameLocks noGrp="1"/>
          </p:cNvGraphicFramePr>
          <p:nvPr>
            <p:extLst/>
          </p:nvPr>
        </p:nvGraphicFramePr>
        <p:xfrm>
          <a:off x="1601699" y="2861069"/>
          <a:ext cx="6601779" cy="1655380"/>
        </p:xfrm>
        <a:graphic>
          <a:graphicData uri="http://schemas.openxmlformats.org/drawingml/2006/table">
            <a:tbl>
              <a:tblPr firstRow="1" bandRow="1">
                <a:tableStyleId>{21E4AEA4-8DFA-4A89-87EB-49C32662AFE0}</a:tableStyleId>
              </a:tblPr>
              <a:tblGrid>
                <a:gridCol w="1230113">
                  <a:extLst>
                    <a:ext uri="{9D8B030D-6E8A-4147-A177-3AD203B41FA5}">
                      <a16:colId xmlns:a16="http://schemas.microsoft.com/office/drawing/2014/main" val="20000"/>
                    </a:ext>
                  </a:extLst>
                </a:gridCol>
                <a:gridCol w="1242019">
                  <a:extLst>
                    <a:ext uri="{9D8B030D-6E8A-4147-A177-3AD203B41FA5}">
                      <a16:colId xmlns:a16="http://schemas.microsoft.com/office/drawing/2014/main" val="20001"/>
                    </a:ext>
                  </a:extLst>
                </a:gridCol>
                <a:gridCol w="1443814">
                  <a:extLst>
                    <a:ext uri="{9D8B030D-6E8A-4147-A177-3AD203B41FA5}">
                      <a16:colId xmlns:a16="http://schemas.microsoft.com/office/drawing/2014/main" val="20002"/>
                    </a:ext>
                  </a:extLst>
                </a:gridCol>
                <a:gridCol w="1242019">
                  <a:extLst>
                    <a:ext uri="{9D8B030D-6E8A-4147-A177-3AD203B41FA5}">
                      <a16:colId xmlns:a16="http://schemas.microsoft.com/office/drawing/2014/main" val="20003"/>
                    </a:ext>
                  </a:extLst>
                </a:gridCol>
                <a:gridCol w="1443814">
                  <a:extLst>
                    <a:ext uri="{9D8B030D-6E8A-4147-A177-3AD203B41FA5}">
                      <a16:colId xmlns:a16="http://schemas.microsoft.com/office/drawing/2014/main" val="20004"/>
                    </a:ext>
                  </a:extLst>
                </a:gridCol>
              </a:tblGrid>
              <a:tr h="369219">
                <a:tc rowSpan="2">
                  <a:txBody>
                    <a:bodyPr/>
                    <a:lstStyle/>
                    <a:p>
                      <a:pPr algn="ctr"/>
                      <a:r>
                        <a:rPr lang="en-US" sz="1100" dirty="0" smtClean="0"/>
                        <a:t>Chassis</a:t>
                      </a:r>
                      <a:endParaRPr lang="en-US" sz="1100" b="1" dirty="0">
                        <a:latin typeface="Calibri" pitchFamily="34" charset="0"/>
                        <a:cs typeface="Calibri" pitchFamily="34" charset="0"/>
                      </a:endParaRPr>
                    </a:p>
                  </a:txBody>
                  <a:tcPr marL="68580" marR="68580" marT="34290" marB="34290" anchor="ctr"/>
                </a:tc>
                <a:tc gridSpan="2">
                  <a:txBody>
                    <a:bodyPr/>
                    <a:lstStyle/>
                    <a:p>
                      <a:pPr marL="0" marR="0" algn="ctr">
                        <a:spcBef>
                          <a:spcPts val="0"/>
                        </a:spcBef>
                        <a:spcAft>
                          <a:spcPts val="0"/>
                        </a:spcAft>
                      </a:pPr>
                      <a:r>
                        <a:rPr lang="en-US" sz="1100" kern="1200" dirty="0" smtClean="0"/>
                        <a:t>SCBE3</a:t>
                      </a:r>
                      <a:r>
                        <a:rPr lang="en-US" sz="1100" kern="1200" baseline="0" dirty="0" smtClean="0"/>
                        <a:t> With MPC7E*</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pPr marL="0" marR="0">
                        <a:spcBef>
                          <a:spcPts val="0"/>
                        </a:spcBef>
                        <a:spcAft>
                          <a:spcPts val="0"/>
                        </a:spcAft>
                      </a:pPr>
                      <a:endParaRPr lang="en-US" sz="1600" b="1" kern="1200" dirty="0">
                        <a:solidFill>
                          <a:schemeClr val="lt1"/>
                        </a:solidFill>
                        <a:latin typeface="Calibri" pitchFamily="34" charset="0"/>
                        <a:ea typeface="+mn-ea"/>
                        <a:cs typeface="Calibri" pitchFamily="34" charset="0"/>
                      </a:endParaRPr>
                    </a:p>
                  </a:txBody>
                  <a:tcPr marL="68580" marR="68580" marT="0" marB="0"/>
                </a:tc>
                <a:tc gridSpan="2">
                  <a:txBody>
                    <a:bodyPr/>
                    <a:lstStyle/>
                    <a:p>
                      <a:pPr marL="0" marR="0" algn="ctr">
                        <a:spcBef>
                          <a:spcPts val="0"/>
                        </a:spcBef>
                        <a:spcAft>
                          <a:spcPts val="0"/>
                        </a:spcAft>
                      </a:pPr>
                      <a:r>
                        <a:rPr lang="en-US" sz="1100" kern="1200" dirty="0" smtClean="0"/>
                        <a:t>SCBE3 with </a:t>
                      </a:r>
                      <a:r>
                        <a:rPr lang="en-US" sz="1100" u="sng" kern="1200" dirty="0" smtClean="0"/>
                        <a:t>1.5T</a:t>
                      </a:r>
                      <a:r>
                        <a:rPr lang="en-US" sz="1100" u="sng" kern="1200" baseline="0" dirty="0" smtClean="0"/>
                        <a:t> MPC10E </a:t>
                      </a:r>
                      <a:r>
                        <a:rPr lang="en-US" sz="1100" kern="1200" baseline="0" dirty="0" smtClean="0"/>
                        <a:t>for MX960</a:t>
                      </a:r>
                      <a:endParaRPr lang="en-US" sz="1100" b="1" kern="1200" dirty="0">
                        <a:solidFill>
                          <a:schemeClr val="lt1"/>
                        </a:solidFill>
                        <a:latin typeface="Calibri" pitchFamily="34" charset="0"/>
                        <a:ea typeface="+mn-ea"/>
                        <a:cs typeface="Calibri" pitchFamily="34" charset="0"/>
                      </a:endParaRPr>
                    </a:p>
                  </a:txBody>
                  <a:tcPr marL="51435" marR="51435" marT="0" marB="0" anchor="ctr"/>
                </a:tc>
                <a:tc hMerge="1">
                  <a:txBody>
                    <a:bodyPr/>
                    <a:lstStyle/>
                    <a:p>
                      <a:pPr marL="0" marR="0">
                        <a:spcBef>
                          <a:spcPts val="0"/>
                        </a:spcBef>
                        <a:spcAft>
                          <a:spcPts val="0"/>
                        </a:spcAft>
                      </a:pPr>
                      <a:endParaRPr lang="en-US" sz="1600" b="1" kern="1200" dirty="0">
                        <a:solidFill>
                          <a:schemeClr val="lt1"/>
                        </a:solidFill>
                        <a:latin typeface="Calibri" pitchFamily="34" charset="0"/>
                        <a:ea typeface="+mn-ea"/>
                        <a:cs typeface="Calibri" pitchFamily="34" charset="0"/>
                      </a:endParaRPr>
                    </a:p>
                  </a:txBody>
                  <a:tcPr marL="68580" marR="68580" marT="0" marB="0"/>
                </a:tc>
                <a:extLst>
                  <a:ext uri="{0D108BD9-81ED-4DB2-BD59-A6C34878D82A}">
                    <a16:rowId xmlns:a16="http://schemas.microsoft.com/office/drawing/2014/main" val="10000"/>
                  </a:ext>
                </a:extLst>
              </a:tr>
              <a:tr h="369219">
                <a:tc vMerge="1">
                  <a:txBody>
                    <a:bodyPr/>
                    <a:lstStyle/>
                    <a:p>
                      <a:endParaRPr lang="en-US"/>
                    </a:p>
                  </a:txBody>
                  <a:tcPr/>
                </a:tc>
                <a:tc>
                  <a:txBody>
                    <a:bodyPr/>
                    <a:lstStyle/>
                    <a:p>
                      <a:pPr marL="0" marR="0" algn="ctr">
                        <a:spcBef>
                          <a:spcPts val="0"/>
                        </a:spcBef>
                        <a:spcAft>
                          <a:spcPts val="0"/>
                        </a:spcAft>
                      </a:pPr>
                      <a:r>
                        <a:rPr lang="en-US" sz="1100" kern="1200" dirty="0" smtClean="0">
                          <a:solidFill>
                            <a:srgbClr val="000000"/>
                          </a:solidFill>
                        </a:rPr>
                        <a:t>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No 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marL="0" marR="0" algn="ctr">
                        <a:spcBef>
                          <a:spcPts val="0"/>
                        </a:spcBef>
                        <a:spcAft>
                          <a:spcPts val="0"/>
                        </a:spcAft>
                      </a:pPr>
                      <a:r>
                        <a:rPr lang="en-US" sz="1100" kern="1200" dirty="0" smtClean="0">
                          <a:solidFill>
                            <a:srgbClr val="000000"/>
                          </a:solidFill>
                        </a:rPr>
                        <a:t>No Fabric Redundancy</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1"/>
                  </a:ext>
                </a:extLst>
              </a:tr>
              <a:tr h="436094">
                <a:tc>
                  <a:txBody>
                    <a:bodyPr/>
                    <a:lstStyle/>
                    <a:p>
                      <a:pPr algn="ctr"/>
                      <a:r>
                        <a:rPr lang="en-US" sz="1100" dirty="0" smtClean="0">
                          <a:solidFill>
                            <a:srgbClr val="000000"/>
                          </a:solidFill>
                        </a:rPr>
                        <a:t>PREMIUM2</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marL="0" marR="0" algn="ctr">
                        <a:spcBef>
                          <a:spcPts val="0"/>
                        </a:spcBef>
                        <a:spcAft>
                          <a:spcPts val="0"/>
                        </a:spcAft>
                      </a:pPr>
                      <a:r>
                        <a:rPr lang="en-US" sz="1100" kern="1200" dirty="0" smtClean="0">
                          <a:solidFill>
                            <a:srgbClr val="000000"/>
                          </a:solidFill>
                        </a:rPr>
                        <a:t>400G</a:t>
                      </a:r>
                      <a:endParaRPr lang="en-US" sz="1100" b="1" kern="1200" dirty="0" smtClean="0">
                        <a:solidFill>
                          <a:srgbClr val="000000"/>
                        </a:solidFill>
                        <a:latin typeface="Calibri" pitchFamily="34" charset="0"/>
                        <a:ea typeface="+mn-ea"/>
                        <a:cs typeface="Calibri" pitchFamily="34" charset="0"/>
                      </a:endParaRPr>
                    </a:p>
                  </a:txBody>
                  <a:tcPr marL="68580" marR="68580" marT="34290" marB="34290" anchor="ctr"/>
                </a:tc>
                <a:tc>
                  <a:txBody>
                    <a:bodyPr/>
                    <a:lstStyle/>
                    <a:p>
                      <a:pPr algn="ctr"/>
                      <a:r>
                        <a:rPr lang="en-US" sz="1100" dirty="0" smtClean="0">
                          <a:solidFill>
                            <a:srgbClr val="000000"/>
                          </a:solidFill>
                        </a:rPr>
                        <a:t>480G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kern="1200" dirty="0" smtClean="0">
                          <a:solidFill>
                            <a:srgbClr val="000000"/>
                          </a:solidFill>
                        </a:rPr>
                        <a:t>640G</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1T</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2"/>
                  </a:ext>
                </a:extLst>
              </a:tr>
              <a:tr h="480848">
                <a:tc>
                  <a:txBody>
                    <a:bodyPr/>
                    <a:lstStyle/>
                    <a:p>
                      <a:pPr algn="ctr"/>
                      <a:r>
                        <a:rPr lang="en-US" sz="1100" dirty="0" smtClean="0">
                          <a:solidFill>
                            <a:srgbClr val="000000"/>
                          </a:solidFill>
                        </a:rPr>
                        <a:t>PREMIUM3</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480G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dirty="0" smtClean="0">
                          <a:solidFill>
                            <a:srgbClr val="000000"/>
                          </a:solidFill>
                        </a:rPr>
                        <a:t>480G</a:t>
                      </a:r>
                      <a:endParaRPr lang="en-US" sz="1100" b="1" dirty="0">
                        <a:solidFill>
                          <a:srgbClr val="000000"/>
                        </a:solidFill>
                        <a:latin typeface="Calibri" pitchFamily="34" charset="0"/>
                        <a:cs typeface="Calibri" pitchFamily="34" charset="0"/>
                      </a:endParaRPr>
                    </a:p>
                  </a:txBody>
                  <a:tcPr marL="68580" marR="68580" marT="34290" marB="34290" anchor="ctr"/>
                </a:tc>
                <a:tc>
                  <a:txBody>
                    <a:bodyPr/>
                    <a:lstStyle/>
                    <a:p>
                      <a:pPr algn="ctr"/>
                      <a:r>
                        <a:rPr lang="en-US" sz="1100" b="0" kern="1200" dirty="0" smtClean="0">
                          <a:solidFill>
                            <a:srgbClr val="000000"/>
                          </a:solidFill>
                          <a:latin typeface="+mn-lt"/>
                          <a:ea typeface="+mn-ea"/>
                          <a:cs typeface="+mn-cs"/>
                        </a:rPr>
                        <a:t>1T</a:t>
                      </a:r>
                      <a:endParaRPr lang="en-US" sz="1100" b="1" kern="1200" dirty="0">
                        <a:solidFill>
                          <a:srgbClr val="000000"/>
                        </a:solidFill>
                        <a:latin typeface="Calibri" pitchFamily="34" charset="0"/>
                        <a:ea typeface="+mn-ea"/>
                        <a:cs typeface="Calibri" pitchFamily="34" charset="0"/>
                      </a:endParaRPr>
                    </a:p>
                  </a:txBody>
                  <a:tcPr marL="51435" marR="51435" marT="0" marB="0" anchor="ctr"/>
                </a:tc>
                <a:tc>
                  <a:txBody>
                    <a:bodyPr/>
                    <a:lstStyle/>
                    <a:p>
                      <a:pPr algn="ctr"/>
                      <a:r>
                        <a:rPr lang="en-US" sz="1100" kern="1200" dirty="0" smtClean="0">
                          <a:solidFill>
                            <a:srgbClr val="000000"/>
                          </a:solidFill>
                        </a:rPr>
                        <a:t>1.5T</a:t>
                      </a:r>
                      <a:endParaRPr lang="en-US" sz="1100" b="1" kern="1200" dirty="0">
                        <a:solidFill>
                          <a:srgbClr val="000000"/>
                        </a:solidFill>
                        <a:latin typeface="Calibri" pitchFamily="34" charset="0"/>
                        <a:ea typeface="+mn-ea"/>
                        <a:cs typeface="Calibri" pitchFamily="34" charset="0"/>
                      </a:endParaRPr>
                    </a:p>
                  </a:txBody>
                  <a:tcPr marL="51435" marR="51435" marT="0" marB="0" anchor="ctr"/>
                </a:tc>
                <a:extLst>
                  <a:ext uri="{0D108BD9-81ED-4DB2-BD59-A6C34878D82A}">
                    <a16:rowId xmlns:a16="http://schemas.microsoft.com/office/drawing/2014/main" val="10003"/>
                  </a:ext>
                </a:extLst>
              </a:tr>
            </a:tbl>
          </a:graphicData>
        </a:graphic>
      </p:graphicFrame>
      <p:sp>
        <p:nvSpPr>
          <p:cNvPr id="5" name="TextBox 4"/>
          <p:cNvSpPr txBox="1"/>
          <p:nvPr/>
        </p:nvSpPr>
        <p:spPr>
          <a:xfrm>
            <a:off x="1608084" y="4697378"/>
            <a:ext cx="5110843" cy="149992"/>
          </a:xfrm>
          <a:prstGeom prst="rect">
            <a:avLst/>
          </a:prstGeom>
          <a:ln>
            <a:noFill/>
          </a:ln>
        </p:spPr>
        <p:txBody>
          <a:bodyPr wrap="square" lIns="28527" tIns="14263" rIns="28527" bIns="14263" rtlCol="0">
            <a:spAutoFit/>
          </a:bodyPr>
          <a:lstStyle/>
          <a:p>
            <a:pPr algn="l">
              <a:lnSpc>
                <a:spcPct val="90000"/>
              </a:lnSpc>
            </a:pPr>
            <a:r>
              <a:rPr lang="en-US" sz="875" dirty="0">
                <a:solidFill>
                  <a:schemeClr val="accent2"/>
                </a:solidFill>
                <a:latin typeface="Arial"/>
                <a:cs typeface="Arial"/>
              </a:rPr>
              <a:t>*MPC7E will see fabric redundancy improvement </a:t>
            </a:r>
            <a:r>
              <a:rPr lang="en-US" sz="875" u="sng" dirty="0">
                <a:solidFill>
                  <a:schemeClr val="accent2"/>
                </a:solidFill>
                <a:latin typeface="Arial"/>
                <a:cs typeface="Arial"/>
              </a:rPr>
              <a:t>only with MC960+SCBE3</a:t>
            </a:r>
          </a:p>
        </p:txBody>
      </p:sp>
    </p:spTree>
    <p:extLst>
      <p:ext uri="{BB962C8B-B14F-4D97-AF65-F5344CB8AC3E}">
        <p14:creationId xmlns:p14="http://schemas.microsoft.com/office/powerpoint/2010/main" val="266700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16x10GE MPC Architecture</a:t>
            </a:r>
            <a:endParaRPr lang="en-US" dirty="0"/>
          </a:p>
        </p:txBody>
      </p:sp>
      <p:sp>
        <p:nvSpPr>
          <p:cNvPr id="3" name="Content Placeholder 2"/>
          <p:cNvSpPr>
            <a:spLocks noGrp="1"/>
          </p:cNvSpPr>
          <p:nvPr>
            <p:ph sz="quarter" idx="11"/>
          </p:nvPr>
        </p:nvSpPr>
        <p:spPr>
          <a:xfrm>
            <a:off x="455085" y="1072588"/>
            <a:ext cx="5135818" cy="3142361"/>
          </a:xfrm>
          <a:prstGeom prst="rect">
            <a:avLst/>
          </a:prstGeom>
          <a:effectLst>
            <a:glow rad="228600">
              <a:schemeClr val="accent3">
                <a:satMod val="175000"/>
                <a:alpha val="40000"/>
              </a:schemeClr>
            </a:glow>
          </a:effectLst>
        </p:spPr>
        <p:txBody>
          <a:bodyPr>
            <a:normAutofit/>
          </a:bodyPr>
          <a:lstStyle/>
          <a:p>
            <a:pPr>
              <a:buSzPct val="100000"/>
              <a:buFont typeface="Wingdings" pitchFamily="2" charset="2"/>
              <a:buChar char="Ø"/>
            </a:pPr>
            <a:r>
              <a:rPr lang="en-US" sz="1500" dirty="0">
                <a:latin typeface="+mn-lt"/>
              </a:rPr>
              <a:t> </a:t>
            </a:r>
            <a:r>
              <a:rPr lang="en-US" sz="1750" dirty="0">
                <a:latin typeface="+mn-lt"/>
              </a:rPr>
              <a:t>16x10GE MPC uses 4 Trio PFEs</a:t>
            </a:r>
          </a:p>
          <a:p>
            <a:pPr>
              <a:buSzPct val="100000"/>
              <a:buFont typeface="Wingdings" pitchFamily="2" charset="2"/>
              <a:buChar char="Ø"/>
            </a:pPr>
            <a:r>
              <a:rPr lang="en-US" sz="1750" dirty="0">
                <a:latin typeface="+mn-lt"/>
              </a:rPr>
              <a:t>Fabric Capacity per PFE with</a:t>
            </a:r>
            <a:r>
              <a:rPr lang="en-US" sz="1750" b="1" u="sng" dirty="0">
                <a:solidFill>
                  <a:srgbClr val="002060"/>
                </a:solidFill>
                <a:latin typeface="+mn-lt"/>
              </a:rPr>
              <a:t> SCB</a:t>
            </a:r>
          </a:p>
          <a:p>
            <a:pPr lvl="1">
              <a:buSzPct val="100000"/>
              <a:buFont typeface="Wingdings" pitchFamily="2" charset="2"/>
              <a:buChar char="Ø"/>
            </a:pPr>
            <a:r>
              <a:rPr lang="en-US" sz="1500" dirty="0">
                <a:latin typeface="+mn-lt"/>
              </a:rPr>
              <a:t>MX960: ~30G full duplex fabric connection with 3 SCBs</a:t>
            </a:r>
          </a:p>
          <a:p>
            <a:pPr lvl="1">
              <a:buSzPct val="100000"/>
              <a:buFont typeface="Wingdings" pitchFamily="2" charset="2"/>
              <a:buChar char="Ø"/>
            </a:pPr>
            <a:r>
              <a:rPr lang="en-US" sz="1500" dirty="0">
                <a:latin typeface="+mn-lt"/>
              </a:rPr>
              <a:t> MX480/MX240: ~40G full duplex fabric connection with 2 SCBs</a:t>
            </a:r>
          </a:p>
          <a:p>
            <a:pPr>
              <a:buSzPct val="100000"/>
              <a:buFont typeface="Wingdings" pitchFamily="2" charset="2"/>
              <a:buChar char="Ø"/>
            </a:pPr>
            <a:r>
              <a:rPr lang="en-US" sz="1750" dirty="0">
                <a:latin typeface="+mn-lt"/>
              </a:rPr>
              <a:t>Fabric Capacity per PFE with</a:t>
            </a:r>
            <a:r>
              <a:rPr lang="en-US" sz="1750" b="1" u="sng" dirty="0">
                <a:solidFill>
                  <a:srgbClr val="002060"/>
                </a:solidFill>
                <a:latin typeface="+mn-lt"/>
              </a:rPr>
              <a:t> SCBE</a:t>
            </a:r>
          </a:p>
          <a:p>
            <a:pPr lvl="1">
              <a:buSzPct val="100000"/>
              <a:buFont typeface="Wingdings" pitchFamily="2" charset="2"/>
              <a:buChar char="Ø"/>
            </a:pPr>
            <a:r>
              <a:rPr lang="en-US" sz="1500" dirty="0">
                <a:latin typeface="+mn-lt"/>
              </a:rPr>
              <a:t>MX960: ~40G full duplex fabric connection with 2 SCBEs</a:t>
            </a:r>
          </a:p>
          <a:p>
            <a:pPr lvl="1">
              <a:buSzPct val="100000"/>
              <a:buFont typeface="Wingdings" pitchFamily="2" charset="2"/>
              <a:buChar char="Ø"/>
            </a:pPr>
            <a:r>
              <a:rPr lang="en-US" sz="1500" dirty="0">
                <a:latin typeface="+mn-lt"/>
              </a:rPr>
              <a:t> MX480/MX240: ~40G full duplex fabric connection with 1 SCBE</a:t>
            </a:r>
          </a:p>
          <a:p>
            <a:pPr>
              <a:buSzPct val="100000"/>
            </a:pPr>
            <a:endParaRPr lang="en-US" sz="1750" dirty="0">
              <a:latin typeface="+mn-lt"/>
            </a:endParaRPr>
          </a:p>
        </p:txBody>
      </p:sp>
      <p:pic>
        <p:nvPicPr>
          <p:cNvPr id="4" name="Picture 3"/>
          <p:cNvPicPr/>
          <p:nvPr/>
        </p:nvPicPr>
        <p:blipFill>
          <a:blip r:embed="rId2" cstate="print">
            <a:lum bright="10000" contrast="20000"/>
          </a:blip>
          <a:srcRect/>
          <a:stretch>
            <a:fillRect/>
          </a:stretch>
        </p:blipFill>
        <p:spPr bwMode="auto">
          <a:xfrm>
            <a:off x="5678049" y="824593"/>
            <a:ext cx="3112915" cy="330292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68948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455085" y="4"/>
            <a:ext cx="8223250" cy="844727"/>
          </a:xfrm>
        </p:spPr>
        <p:txBody>
          <a:bodyPr/>
          <a:lstStyle/>
          <a:p>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a:t>
            </a:r>
            <a:r>
              <a:rPr lang="en-US" u="sng" dirty="0" smtClean="0">
                <a:solidFill>
                  <a:srgbClr val="7030A0"/>
                </a:solidFill>
                <a:effectLst>
                  <a:outerShdw blurRad="38100" dist="38100" dir="2700000" algn="tl">
                    <a:srgbClr val="000000">
                      <a:alpha val="43137"/>
                    </a:srgbClr>
                  </a:outerShdw>
                </a:effectLst>
              </a:rPr>
              <a:t>E</a:t>
            </a:r>
            <a:r>
              <a:rPr lang="en-US" dirty="0" smtClean="0"/>
              <a:t>: Fabric Bandwidth </a:t>
            </a:r>
            <a:r>
              <a:rPr lang="en-US" dirty="0"/>
              <a:t>per 16x10GE </a:t>
            </a:r>
            <a:r>
              <a:rPr lang="en-US" dirty="0" smtClean="0"/>
              <a:t>MPC </a:t>
            </a:r>
            <a:r>
              <a:rPr lang="en-US" dirty="0"/>
              <a:t>slot</a:t>
            </a:r>
          </a:p>
        </p:txBody>
      </p:sp>
      <p:sp>
        <p:nvSpPr>
          <p:cNvPr id="1133571" name="Rectangle 3"/>
          <p:cNvSpPr>
            <a:spLocks noGrp="1" noChangeArrowheads="1"/>
          </p:cNvSpPr>
          <p:nvPr>
            <p:ph sz="quarter" idx="11"/>
          </p:nvPr>
        </p:nvSpPr>
        <p:spPr>
          <a:xfrm>
            <a:off x="455085" y="1137621"/>
            <a:ext cx="5472277" cy="3490702"/>
          </a:xfrm>
          <a:prstGeom prst="rect">
            <a:avLst/>
          </a:prstGeom>
        </p:spPr>
        <p:txBody>
          <a:bodyPr>
            <a:normAutofit/>
          </a:bodyPr>
          <a:lstStyle/>
          <a:p>
            <a:pPr>
              <a:buSzPct val="100000"/>
              <a:buFont typeface="Wingdings" pitchFamily="2" charset="2"/>
              <a:buChar char="q"/>
            </a:pPr>
            <a:r>
              <a:rPr lang="en-US" sz="1350" dirty="0">
                <a:latin typeface="Calibri" pitchFamily="34" charset="0"/>
              </a:rPr>
              <a:t>With all SCBs present, 16-ports are close to line rate per slot</a:t>
            </a:r>
          </a:p>
          <a:p>
            <a:pPr lvl="1"/>
            <a:r>
              <a:rPr lang="en-US" sz="1350" dirty="0">
                <a:latin typeface="Calibri" pitchFamily="34" charset="0"/>
              </a:rPr>
              <a:t>2 active SCBEs on an MX960 chassis</a:t>
            </a:r>
          </a:p>
          <a:p>
            <a:pPr lvl="1"/>
            <a:r>
              <a:rPr lang="en-US" sz="1350" dirty="0">
                <a:latin typeface="Calibri" pitchFamily="34" charset="0"/>
              </a:rPr>
              <a:t>2+1 SCBE redundancy</a:t>
            </a:r>
          </a:p>
          <a:p>
            <a:pPr>
              <a:buSzPct val="100000"/>
              <a:buFont typeface="Wingdings" pitchFamily="2" charset="2"/>
              <a:buChar char="q"/>
            </a:pPr>
            <a:r>
              <a:rPr lang="en-US" sz="1350" dirty="0">
                <a:latin typeface="Calibri" pitchFamily="34" charset="0"/>
              </a:rPr>
              <a:t>With all SCBs present, 16-ports are close to line rate per slot</a:t>
            </a:r>
          </a:p>
          <a:p>
            <a:pPr lvl="1"/>
            <a:r>
              <a:rPr lang="en-US" sz="1350" dirty="0">
                <a:latin typeface="Calibri" pitchFamily="34" charset="0"/>
              </a:rPr>
              <a:t>1 active SCBE on an MX480/MX240 chassis</a:t>
            </a:r>
          </a:p>
          <a:p>
            <a:pPr lvl="1"/>
            <a:r>
              <a:rPr lang="en-US" sz="1350" dirty="0">
                <a:latin typeface="Calibri" pitchFamily="34" charset="0"/>
              </a:rPr>
              <a:t>1+1 SCBE redundancy</a:t>
            </a:r>
          </a:p>
          <a:p>
            <a:pPr>
              <a:buSzPct val="100000"/>
              <a:buFont typeface="Wingdings" pitchFamily="2" charset="2"/>
              <a:buChar char="q"/>
            </a:pPr>
            <a:r>
              <a:rPr lang="en-US" sz="1350" dirty="0">
                <a:latin typeface="Calibri" pitchFamily="34" charset="0"/>
              </a:rPr>
              <a:t>MQ represents a PFE with 4x10GE ports</a:t>
            </a:r>
          </a:p>
        </p:txBody>
      </p:sp>
      <p:sp>
        <p:nvSpPr>
          <p:cNvPr id="9218" name="Rectangle 2"/>
          <p:cNvSpPr>
            <a:spLocks noChangeArrowheads="1"/>
          </p:cNvSpPr>
          <p:nvPr/>
        </p:nvSpPr>
        <p:spPr bwMode="auto">
          <a:xfrm>
            <a:off x="1143001" y="-167353"/>
            <a:ext cx="138564" cy="334707"/>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725"/>
          </a:p>
        </p:txBody>
      </p:sp>
      <p:sp>
        <p:nvSpPr>
          <p:cNvPr id="9220" name="Rectangle 4"/>
          <p:cNvSpPr>
            <a:spLocks noChangeArrowheads="1"/>
          </p:cNvSpPr>
          <p:nvPr/>
        </p:nvSpPr>
        <p:spPr bwMode="auto">
          <a:xfrm>
            <a:off x="1143001" y="-167353"/>
            <a:ext cx="138564" cy="334707"/>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725"/>
          </a:p>
        </p:txBody>
      </p:sp>
      <p:grpSp>
        <p:nvGrpSpPr>
          <p:cNvPr id="2" name="Group 1"/>
          <p:cNvGrpSpPr/>
          <p:nvPr/>
        </p:nvGrpSpPr>
        <p:grpSpPr>
          <a:xfrm>
            <a:off x="6021040" y="907247"/>
            <a:ext cx="2563618" cy="3750622"/>
            <a:chOff x="8192321" y="1283208"/>
            <a:chExt cx="4101788" cy="6000995"/>
          </a:xfrm>
        </p:grpSpPr>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192321" y="1283208"/>
              <a:ext cx="4101787" cy="29352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21" y="4444368"/>
              <a:ext cx="4101788" cy="2839835"/>
            </a:xfrm>
            <a:prstGeom prst="rect">
              <a:avLst/>
            </a:prstGeom>
            <a:noFill/>
            <a:ln w="9525">
              <a:solidFill>
                <a:srgbClr val="29292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5438889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MPC2/MPC1</a:t>
            </a:r>
            <a:endParaRPr lang="en-US" dirty="0"/>
          </a:p>
        </p:txBody>
      </p:sp>
      <p:sp>
        <p:nvSpPr>
          <p:cNvPr id="6" name="Content Placeholder 2"/>
          <p:cNvSpPr>
            <a:spLocks noGrp="1"/>
          </p:cNvSpPr>
          <p:nvPr>
            <p:ph sz="quarter" idx="11"/>
          </p:nvPr>
        </p:nvSpPr>
        <p:spPr>
          <a:xfrm>
            <a:off x="455085" y="1072588"/>
            <a:ext cx="5057441" cy="2767891"/>
          </a:xfrm>
          <a:prstGeom prst="rect">
            <a:avLst/>
          </a:prstGeom>
        </p:spPr>
        <p:txBody>
          <a:bodyPr>
            <a:normAutofit/>
          </a:bodyPr>
          <a:lstStyle/>
          <a:p>
            <a:pPr>
              <a:buSzPct val="100000"/>
              <a:buFont typeface="Wingdings" pitchFamily="2" charset="2"/>
              <a:buChar char="Ø"/>
            </a:pPr>
            <a:r>
              <a:rPr lang="en-US" sz="1375" dirty="0">
                <a:latin typeface="Calibri" pitchFamily="34" charset="0"/>
              </a:rPr>
              <a:t> MPC2 has 2 Trio PFEs</a:t>
            </a:r>
          </a:p>
          <a:p>
            <a:pPr>
              <a:buSzPct val="100000"/>
              <a:buFont typeface="Wingdings" pitchFamily="2" charset="2"/>
              <a:buChar char="Ø"/>
            </a:pPr>
            <a:r>
              <a:rPr lang="en-US" sz="1375" dirty="0">
                <a:latin typeface="Calibri" pitchFamily="34" charset="0"/>
              </a:rPr>
              <a:t>Fabric Capacity per PFE</a:t>
            </a:r>
          </a:p>
          <a:p>
            <a:pPr lvl="1">
              <a:buSzPct val="100000"/>
              <a:buFont typeface="Wingdings" pitchFamily="2" charset="2"/>
              <a:buChar char="Ø"/>
            </a:pPr>
            <a:r>
              <a:rPr lang="en-US" sz="1375" dirty="0">
                <a:latin typeface="Calibri" pitchFamily="34" charset="0"/>
              </a:rPr>
              <a:t>MX960</a:t>
            </a:r>
          </a:p>
          <a:p>
            <a:pPr lvl="2">
              <a:buSzPct val="100000"/>
              <a:buFont typeface="Wingdings" pitchFamily="2" charset="2"/>
              <a:buChar char="Ø"/>
            </a:pPr>
            <a:r>
              <a:rPr lang="en-US" sz="1375" dirty="0">
                <a:latin typeface="Calibri" pitchFamily="34" charset="0"/>
              </a:rPr>
              <a:t> ~40G full duplex fabric connection with </a:t>
            </a:r>
            <a:r>
              <a:rPr lang="en-US" sz="1375" b="1" u="sng" dirty="0">
                <a:latin typeface="Calibri" pitchFamily="34" charset="0"/>
              </a:rPr>
              <a:t>2 or 3 SCBs</a:t>
            </a:r>
          </a:p>
          <a:p>
            <a:pPr lvl="2">
              <a:buSzPct val="100000"/>
              <a:buFont typeface="Wingdings" pitchFamily="2" charset="2"/>
              <a:buChar char="Ø"/>
            </a:pPr>
            <a:r>
              <a:rPr lang="en-US" sz="1375" dirty="0">
                <a:latin typeface="Calibri" pitchFamily="34" charset="0"/>
              </a:rPr>
              <a:t> ~40G full duplex fabric connection with </a:t>
            </a:r>
            <a:r>
              <a:rPr lang="en-US" sz="1375" b="1" u="sng" dirty="0">
                <a:latin typeface="Calibri" pitchFamily="34" charset="0"/>
              </a:rPr>
              <a:t>2 or 3 SCBEs</a:t>
            </a:r>
            <a:endParaRPr lang="en-US" sz="1375" dirty="0">
              <a:latin typeface="Calibri" pitchFamily="34" charset="0"/>
            </a:endParaRPr>
          </a:p>
          <a:p>
            <a:pPr lvl="1">
              <a:buSzPct val="100000"/>
              <a:buFont typeface="Wingdings" pitchFamily="2" charset="2"/>
              <a:buChar char="Ø"/>
            </a:pPr>
            <a:r>
              <a:rPr lang="en-US" sz="1375" dirty="0">
                <a:latin typeface="Calibri" pitchFamily="34" charset="0"/>
              </a:rPr>
              <a:t> MX480/MX240</a:t>
            </a:r>
          </a:p>
          <a:p>
            <a:pPr lvl="2">
              <a:buSzPct val="100000"/>
              <a:buFont typeface="Wingdings" pitchFamily="2" charset="2"/>
              <a:buChar char="Ø"/>
            </a:pPr>
            <a:r>
              <a:rPr lang="en-US" sz="1375" dirty="0">
                <a:latin typeface="Calibri" pitchFamily="34" charset="0"/>
              </a:rPr>
              <a:t> ~40G full duplex fabric connection with </a:t>
            </a:r>
            <a:r>
              <a:rPr lang="en-US" sz="1375" b="1" u="sng" dirty="0">
                <a:latin typeface="Calibri" pitchFamily="34" charset="0"/>
              </a:rPr>
              <a:t>1 or 2 SCBs</a:t>
            </a:r>
          </a:p>
          <a:p>
            <a:pPr lvl="2">
              <a:buSzPct val="100000"/>
              <a:buFont typeface="Wingdings" pitchFamily="2" charset="2"/>
              <a:buChar char="Ø"/>
            </a:pPr>
            <a:r>
              <a:rPr lang="en-US" sz="1375" dirty="0">
                <a:latin typeface="Calibri" pitchFamily="34" charset="0"/>
              </a:rPr>
              <a:t>~40G full duplex fabric connection with </a:t>
            </a:r>
            <a:r>
              <a:rPr lang="en-US" sz="1375" b="1" u="sng" dirty="0">
                <a:latin typeface="Calibri" pitchFamily="34" charset="0"/>
              </a:rPr>
              <a:t>1 or 2 SCBEs</a:t>
            </a:r>
          </a:p>
        </p:txBody>
      </p:sp>
      <p:pic>
        <p:nvPicPr>
          <p:cNvPr id="21506" name="Picture 2"/>
          <p:cNvPicPr>
            <a:picLocks noChangeAspect="1" noChangeArrowheads="1"/>
          </p:cNvPicPr>
          <p:nvPr/>
        </p:nvPicPr>
        <p:blipFill>
          <a:blip r:embed="rId2" cstate="print"/>
          <a:srcRect/>
          <a:stretch>
            <a:fillRect/>
          </a:stretch>
        </p:blipFill>
        <p:spPr bwMode="auto">
          <a:xfrm>
            <a:off x="5717536" y="1183959"/>
            <a:ext cx="2983270" cy="2461533"/>
          </a:xfrm>
          <a:prstGeom prst="rect">
            <a:avLst/>
          </a:prstGeom>
          <a:noFill/>
          <a:ln w="9525">
            <a:noFill/>
            <a:miter lim="800000"/>
            <a:headEnd/>
            <a:tailEnd/>
          </a:ln>
        </p:spPr>
      </p:pic>
    </p:spTree>
    <p:extLst>
      <p:ext uri="{BB962C8B-B14F-4D97-AF65-F5344CB8AC3E}">
        <p14:creationId xmlns:p14="http://schemas.microsoft.com/office/powerpoint/2010/main" val="23852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MPC3E</a:t>
            </a:r>
            <a:endParaRPr lang="en-US" dirty="0"/>
          </a:p>
        </p:txBody>
      </p:sp>
      <p:sp>
        <p:nvSpPr>
          <p:cNvPr id="3" name="Content Placeholder 2"/>
          <p:cNvSpPr>
            <a:spLocks noGrp="1"/>
          </p:cNvSpPr>
          <p:nvPr>
            <p:ph sz="quarter" idx="11"/>
          </p:nvPr>
        </p:nvSpPr>
        <p:spPr>
          <a:xfrm>
            <a:off x="455085" y="1072588"/>
            <a:ext cx="5240197" cy="3286955"/>
          </a:xfrm>
          <a:prstGeom prst="rect">
            <a:avLst/>
          </a:prstGeom>
        </p:spPr>
        <p:txBody>
          <a:bodyPr>
            <a:normAutofit/>
          </a:bodyPr>
          <a:lstStyle/>
          <a:p>
            <a:pPr>
              <a:buSzPct val="100000"/>
              <a:buFont typeface="Wingdings" pitchFamily="2" charset="2"/>
              <a:buChar char="Ø"/>
            </a:pPr>
            <a:r>
              <a:rPr lang="en-US" sz="1375" dirty="0">
                <a:latin typeface="Calibri" pitchFamily="34" charset="0"/>
              </a:rPr>
              <a:t> MPC3E has 1 Trio (Cassis) PFE</a:t>
            </a:r>
          </a:p>
          <a:p>
            <a:pPr lvl="1">
              <a:buSzPct val="100000"/>
              <a:buFont typeface="Wingdings" pitchFamily="2" charset="2"/>
              <a:buChar char="Ø"/>
            </a:pPr>
            <a:r>
              <a:rPr lang="en-US" sz="1375" dirty="0">
                <a:latin typeface="Calibri" pitchFamily="34" charset="0"/>
              </a:rPr>
              <a:t>~130G of </a:t>
            </a:r>
            <a:r>
              <a:rPr lang="en-US" sz="1375" b="1" dirty="0">
                <a:latin typeface="Calibri" pitchFamily="34" charset="0"/>
              </a:rPr>
              <a:t>PFE</a:t>
            </a:r>
            <a:r>
              <a:rPr lang="en-US" sz="1375" dirty="0">
                <a:latin typeface="Calibri" pitchFamily="34" charset="0"/>
              </a:rPr>
              <a:t> capacity</a:t>
            </a:r>
          </a:p>
          <a:p>
            <a:pPr lvl="2">
              <a:buSzPct val="100000"/>
              <a:buFont typeface="Wingdings" pitchFamily="2" charset="2"/>
              <a:buChar char="Ø"/>
            </a:pPr>
            <a:r>
              <a:rPr lang="en-US" sz="1375" dirty="0">
                <a:latin typeface="Calibri" pitchFamily="34" charset="0"/>
              </a:rPr>
              <a:t>~200G if all traffic stays local to PFE </a:t>
            </a:r>
          </a:p>
          <a:p>
            <a:pPr lvl="2">
              <a:buSzPct val="100000"/>
              <a:buFont typeface="Wingdings" pitchFamily="2" charset="2"/>
              <a:buChar char="Ø"/>
            </a:pPr>
            <a:r>
              <a:rPr lang="en-US" sz="1375" dirty="0">
                <a:latin typeface="Calibri" pitchFamily="34" charset="0"/>
              </a:rPr>
              <a:t>PFE BW varies by packet size &amp; application</a:t>
            </a:r>
          </a:p>
          <a:p>
            <a:pPr lvl="1">
              <a:buSzPct val="100000"/>
              <a:buFont typeface="Wingdings" pitchFamily="2" charset="2"/>
              <a:buChar char="Ø"/>
            </a:pPr>
            <a:r>
              <a:rPr lang="en-US" sz="1375" dirty="0">
                <a:latin typeface="Calibri" pitchFamily="34" charset="0"/>
              </a:rPr>
              <a:t>~160G of </a:t>
            </a:r>
            <a:r>
              <a:rPr lang="en-US" sz="1375" b="1" dirty="0">
                <a:latin typeface="Calibri" pitchFamily="34" charset="0"/>
              </a:rPr>
              <a:t>fabric</a:t>
            </a:r>
            <a:r>
              <a:rPr lang="en-US" sz="1375" dirty="0">
                <a:latin typeface="Calibri" pitchFamily="34" charset="0"/>
              </a:rPr>
              <a:t> capacity</a:t>
            </a:r>
          </a:p>
          <a:p>
            <a:pPr>
              <a:buSzPct val="100000"/>
              <a:buFont typeface="Wingdings" pitchFamily="2" charset="2"/>
              <a:buChar char="Ø"/>
            </a:pPr>
            <a:r>
              <a:rPr lang="en-US" sz="1375" b="1" u="sng" dirty="0">
                <a:latin typeface="Calibri" pitchFamily="34" charset="0"/>
              </a:rPr>
              <a:t>Fabric</a:t>
            </a:r>
            <a:r>
              <a:rPr lang="en-US" sz="1375" dirty="0">
                <a:latin typeface="Calibri" pitchFamily="34" charset="0"/>
              </a:rPr>
              <a:t> Capacity per PFE: </a:t>
            </a:r>
            <a:r>
              <a:rPr lang="en-US" sz="1375" b="1" u="sng" dirty="0">
                <a:latin typeface="Calibri" pitchFamily="34" charset="0"/>
              </a:rPr>
              <a:t>~160G</a:t>
            </a:r>
          </a:p>
          <a:p>
            <a:pPr lvl="1">
              <a:buSzPct val="100000"/>
              <a:buFont typeface="Wingdings" pitchFamily="2" charset="2"/>
              <a:buChar char="Ø"/>
            </a:pPr>
            <a:r>
              <a:rPr lang="en-US" sz="1375" dirty="0">
                <a:latin typeface="Calibri" pitchFamily="34" charset="0"/>
              </a:rPr>
              <a:t>With </a:t>
            </a:r>
            <a:r>
              <a:rPr lang="en-US" sz="1375" b="1" u="sng" dirty="0">
                <a:latin typeface="Calibri" pitchFamily="34" charset="0"/>
              </a:rPr>
              <a:t>SCBE</a:t>
            </a:r>
          </a:p>
          <a:p>
            <a:pPr lvl="2">
              <a:buSzPct val="100000"/>
              <a:buFont typeface="Wingdings" pitchFamily="2" charset="2"/>
              <a:buChar char="Ø"/>
            </a:pPr>
            <a:r>
              <a:rPr lang="en-US" sz="1375" dirty="0">
                <a:latin typeface="Calibri" pitchFamily="34" charset="0"/>
              </a:rPr>
              <a:t>MX960:</a:t>
            </a:r>
            <a:r>
              <a:rPr lang="en-US" sz="1375" b="1" u="sng" dirty="0">
                <a:latin typeface="Calibri" pitchFamily="34" charset="0"/>
              </a:rPr>
              <a:t> </a:t>
            </a:r>
            <a:r>
              <a:rPr lang="en-US" sz="1375" dirty="0">
                <a:latin typeface="Calibri" pitchFamily="34" charset="0"/>
              </a:rPr>
              <a:t>~80G per SCBE</a:t>
            </a:r>
          </a:p>
          <a:p>
            <a:pPr lvl="2">
              <a:buSzPct val="100000"/>
              <a:buFont typeface="Wingdings" pitchFamily="2" charset="2"/>
              <a:buChar char="Ø"/>
            </a:pPr>
            <a:r>
              <a:rPr lang="en-US" sz="1375" dirty="0">
                <a:latin typeface="Calibri" pitchFamily="34" charset="0"/>
              </a:rPr>
              <a:t>MX480: ~160G per SCBE</a:t>
            </a:r>
          </a:p>
          <a:p>
            <a:pPr lvl="1">
              <a:buSzPct val="100000"/>
              <a:buFont typeface="Wingdings" pitchFamily="2" charset="2"/>
              <a:buChar char="Ø"/>
            </a:pPr>
            <a:r>
              <a:rPr lang="en-US" sz="1375" dirty="0">
                <a:latin typeface="Calibri" pitchFamily="34" charset="0"/>
              </a:rPr>
              <a:t>With </a:t>
            </a:r>
            <a:r>
              <a:rPr lang="en-US" sz="1375" b="1" u="sng" dirty="0">
                <a:latin typeface="Calibri" pitchFamily="34" charset="0"/>
              </a:rPr>
              <a:t>SCB</a:t>
            </a:r>
          </a:p>
          <a:p>
            <a:pPr lvl="2">
              <a:buSzPct val="100000"/>
              <a:buFont typeface="Wingdings" pitchFamily="2" charset="2"/>
              <a:buChar char="Ø"/>
            </a:pPr>
            <a:r>
              <a:rPr lang="en-US" sz="1375" dirty="0">
                <a:latin typeface="Calibri" pitchFamily="34" charset="0"/>
              </a:rPr>
              <a:t>MX960: ~40G per SCB</a:t>
            </a:r>
          </a:p>
          <a:p>
            <a:pPr lvl="2">
              <a:buSzPct val="100000"/>
              <a:buFont typeface="Wingdings" pitchFamily="2" charset="2"/>
              <a:buChar char="Ø"/>
            </a:pPr>
            <a:r>
              <a:rPr lang="en-US" sz="1375" dirty="0">
                <a:latin typeface="Calibri" pitchFamily="34" charset="0"/>
              </a:rPr>
              <a:t>MX480: ~80G per SCB</a:t>
            </a:r>
          </a:p>
          <a:p>
            <a:pPr>
              <a:buSzPct val="100000"/>
              <a:buFont typeface="Wingdings" pitchFamily="2" charset="2"/>
              <a:buChar char="Ø"/>
            </a:pPr>
            <a:r>
              <a:rPr lang="en-US" sz="1375" dirty="0">
                <a:latin typeface="Calibri" pitchFamily="34" charset="0"/>
              </a:rPr>
              <a:t>XM represents a PFE </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6433" y="627649"/>
            <a:ext cx="2680751" cy="19183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984" y="2671953"/>
            <a:ext cx="2695200" cy="16875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4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771230"/>
          </a:xfrm>
        </p:spPr>
        <p:txBody>
          <a:bodyPr/>
          <a:lstStyle/>
          <a:p>
            <a:r>
              <a:rPr lang="en-US" dirty="0" smtClean="0"/>
              <a:t>MPC4E: MX960/MX480 PFE/Fabric Bandwidth</a:t>
            </a:r>
            <a:endParaRPr lang="en-US" dirty="0"/>
          </a:p>
        </p:txBody>
      </p:sp>
      <p:sp>
        <p:nvSpPr>
          <p:cNvPr id="53" name="Content Placeholder 2"/>
          <p:cNvSpPr>
            <a:spLocks noGrp="1"/>
          </p:cNvSpPr>
          <p:nvPr>
            <p:ph sz="quarter" idx="11"/>
          </p:nvPr>
        </p:nvSpPr>
        <p:spPr>
          <a:prstGeom prst="rect">
            <a:avLst/>
          </a:prstGeom>
        </p:spPr>
        <p:txBody>
          <a:bodyPr>
            <a:noAutofit/>
          </a:bodyPr>
          <a:lstStyle/>
          <a:p>
            <a:pPr>
              <a:buSzPct val="100000"/>
              <a:buFont typeface="Wingdings" pitchFamily="2" charset="2"/>
              <a:buChar char="Ø"/>
            </a:pPr>
            <a:r>
              <a:rPr lang="en-US" sz="1250" dirty="0">
                <a:latin typeface="Calibri" pitchFamily="34" charset="0"/>
              </a:rPr>
              <a:t>MPC4E: Line card 1: 32x10GE</a:t>
            </a:r>
          </a:p>
          <a:p>
            <a:pPr>
              <a:buSzPct val="100000"/>
              <a:buFont typeface="Wingdings" pitchFamily="2" charset="2"/>
              <a:buChar char="Ø"/>
            </a:pPr>
            <a:r>
              <a:rPr lang="en-US" sz="1250" dirty="0">
                <a:latin typeface="Calibri" pitchFamily="34" charset="0"/>
              </a:rPr>
              <a:t>MPC4E: Line card 2: 2x100GE + 8x10GE</a:t>
            </a:r>
          </a:p>
          <a:p>
            <a:pPr>
              <a:buSzPct val="100000"/>
              <a:buFont typeface="Wingdings" pitchFamily="2" charset="2"/>
              <a:buChar char="Ø"/>
            </a:pPr>
            <a:r>
              <a:rPr lang="en-US" sz="1250" dirty="0">
                <a:latin typeface="Calibri" pitchFamily="34" charset="0"/>
              </a:rPr>
              <a:t>MPC4E has 2 Trio (Cassis) PFEs</a:t>
            </a:r>
          </a:p>
          <a:p>
            <a:pPr lvl="1">
              <a:buSzPct val="100000"/>
              <a:buFont typeface="Wingdings" pitchFamily="2" charset="2"/>
              <a:buChar char="Ø"/>
            </a:pPr>
            <a:r>
              <a:rPr lang="en-US" sz="1250" dirty="0">
                <a:latin typeface="Calibri" pitchFamily="34" charset="0"/>
              </a:rPr>
              <a:t>~130G per </a:t>
            </a:r>
            <a:r>
              <a:rPr lang="en-US" sz="1250" b="1" dirty="0">
                <a:latin typeface="Calibri" pitchFamily="34" charset="0"/>
              </a:rPr>
              <a:t>PFE</a:t>
            </a:r>
            <a:r>
              <a:rPr lang="en-US" sz="1250" dirty="0">
                <a:latin typeface="Calibri" pitchFamily="34" charset="0"/>
              </a:rPr>
              <a:t> bandwidth capacity</a:t>
            </a:r>
          </a:p>
          <a:p>
            <a:pPr lvl="1">
              <a:buSzPct val="100000"/>
              <a:buFont typeface="Wingdings" pitchFamily="2" charset="2"/>
              <a:buChar char="Ø"/>
            </a:pPr>
            <a:r>
              <a:rPr lang="en-US" sz="1250" dirty="0">
                <a:latin typeface="Calibri" pitchFamily="34" charset="0"/>
              </a:rPr>
              <a:t>~260G of aggregate LC PFE bandwidth</a:t>
            </a:r>
          </a:p>
          <a:p>
            <a:pPr lvl="1">
              <a:buSzPct val="100000"/>
              <a:buFont typeface="Wingdings" pitchFamily="2" charset="2"/>
              <a:buChar char="Ø"/>
            </a:pPr>
            <a:r>
              <a:rPr lang="en-US" sz="1250" dirty="0">
                <a:latin typeface="Calibri" pitchFamily="34" charset="0"/>
              </a:rPr>
              <a:t>PFE BW varies by packet size &amp; application</a:t>
            </a:r>
          </a:p>
          <a:p>
            <a:pPr>
              <a:buSzPct val="100000"/>
              <a:buFont typeface="Wingdings" pitchFamily="2" charset="2"/>
              <a:buChar char="Ø"/>
            </a:pPr>
            <a:r>
              <a:rPr lang="en-US" sz="1250" b="1" u="sng" dirty="0">
                <a:latin typeface="Calibri" pitchFamily="34" charset="0"/>
              </a:rPr>
              <a:t>Fabric</a:t>
            </a:r>
            <a:r>
              <a:rPr lang="en-US" sz="1250" dirty="0">
                <a:latin typeface="Calibri" pitchFamily="34" charset="0"/>
              </a:rPr>
              <a:t> Capacity</a:t>
            </a:r>
          </a:p>
          <a:p>
            <a:pPr lvl="1">
              <a:buSzPct val="100000"/>
              <a:buFont typeface="Wingdings" pitchFamily="2" charset="2"/>
              <a:buChar char="Ø"/>
            </a:pPr>
            <a:r>
              <a:rPr lang="en-US" sz="1250" dirty="0">
                <a:latin typeface="Calibri" pitchFamily="34" charset="0"/>
              </a:rPr>
              <a:t>With </a:t>
            </a:r>
            <a:r>
              <a:rPr lang="en-US" sz="1250" b="1" u="sng" dirty="0">
                <a:latin typeface="Calibri" pitchFamily="34" charset="0"/>
              </a:rPr>
              <a:t>SCBE</a:t>
            </a:r>
          </a:p>
          <a:p>
            <a:pPr lvl="2">
              <a:buSzPct val="100000"/>
              <a:buFont typeface="Wingdings" pitchFamily="2" charset="2"/>
              <a:buChar char="Ø"/>
            </a:pPr>
            <a:r>
              <a:rPr lang="en-US" sz="1250" dirty="0">
                <a:latin typeface="Calibri" pitchFamily="34" charset="0"/>
              </a:rPr>
              <a:t>MX960:</a:t>
            </a:r>
            <a:r>
              <a:rPr lang="en-US" sz="1250" b="1" dirty="0">
                <a:latin typeface="Calibri" pitchFamily="34" charset="0"/>
              </a:rPr>
              <a:t> </a:t>
            </a:r>
            <a:r>
              <a:rPr lang="en-US" sz="1250" dirty="0">
                <a:latin typeface="Calibri" pitchFamily="34" charset="0"/>
              </a:rPr>
              <a:t>~40G per SCBE per PFE</a:t>
            </a:r>
          </a:p>
          <a:p>
            <a:pPr lvl="2">
              <a:buSzPct val="100000"/>
              <a:buFont typeface="Wingdings" pitchFamily="2" charset="2"/>
              <a:buChar char="Ø"/>
            </a:pPr>
            <a:r>
              <a:rPr lang="en-US" sz="1250" dirty="0">
                <a:latin typeface="Calibri" pitchFamily="34" charset="0"/>
              </a:rPr>
              <a:t>MX480: ~80G + ~40G with SCBE per PFE</a:t>
            </a:r>
          </a:p>
          <a:p>
            <a:pPr lvl="1">
              <a:buSzPct val="100000"/>
              <a:buFont typeface="Wingdings" pitchFamily="2" charset="2"/>
              <a:buChar char="Ø"/>
            </a:pPr>
            <a:r>
              <a:rPr lang="en-US" sz="1250" b="1" u="sng" dirty="0">
                <a:solidFill>
                  <a:schemeClr val="bg2">
                    <a:lumMod val="50000"/>
                  </a:schemeClr>
                </a:solidFill>
                <a:latin typeface="Calibri" pitchFamily="34" charset="0"/>
              </a:rPr>
              <a:t>120G per PFE</a:t>
            </a:r>
          </a:p>
          <a:p>
            <a:pPr lvl="1">
              <a:buSzPct val="100000"/>
              <a:buFont typeface="Wingdings" pitchFamily="2" charset="2"/>
              <a:buChar char="Ø"/>
            </a:pPr>
            <a:r>
              <a:rPr lang="en-US" sz="1250" b="1" u="sng" dirty="0">
                <a:solidFill>
                  <a:schemeClr val="bg2">
                    <a:lumMod val="50000"/>
                  </a:schemeClr>
                </a:solidFill>
                <a:latin typeface="Calibri" pitchFamily="34" charset="0"/>
              </a:rPr>
              <a:t>240G per LC</a:t>
            </a:r>
          </a:p>
          <a:p>
            <a:pPr>
              <a:buSzPct val="100000"/>
              <a:buFont typeface="Wingdings" pitchFamily="2" charset="2"/>
              <a:buChar char="Ø"/>
            </a:pPr>
            <a:r>
              <a:rPr lang="en-US" sz="1250" b="1" u="sng" dirty="0">
                <a:latin typeface="Calibri" pitchFamily="34" charset="0"/>
              </a:rPr>
              <a:t>SCB is not supported</a:t>
            </a:r>
          </a:p>
          <a:p>
            <a:pPr>
              <a:buSzPct val="100000"/>
              <a:buFont typeface="Wingdings" pitchFamily="2" charset="2"/>
              <a:buChar char="Ø"/>
            </a:pPr>
            <a:r>
              <a:rPr lang="en-US" sz="1250" dirty="0">
                <a:latin typeface="Calibri" pitchFamily="34" charset="0"/>
              </a:rPr>
              <a:t>XM represents a PFE </a:t>
            </a:r>
          </a:p>
          <a:p>
            <a:pPr>
              <a:buSzPct val="100000"/>
              <a:buFont typeface="Wingdings" pitchFamily="2" charset="2"/>
              <a:buChar char="Ø"/>
            </a:pPr>
            <a:r>
              <a:rPr lang="en-US" sz="1250" dirty="0">
                <a:latin typeface="Calibri" pitchFamily="34" charset="0"/>
              </a:rPr>
              <a:t>Note SCBEs operate in redundant mode by default. SCBE’s will have to be configured to operate in non redundant mode  to utilize the 240G of non redundant fabric capacity.</a:t>
            </a:r>
          </a:p>
        </p:txBody>
      </p:sp>
      <p:sp>
        <p:nvSpPr>
          <p:cNvPr id="4" name="TextBox 3"/>
          <p:cNvSpPr txBox="1"/>
          <p:nvPr/>
        </p:nvSpPr>
        <p:spPr>
          <a:xfrm>
            <a:off x="4653646" y="4636388"/>
            <a:ext cx="4490354" cy="276999"/>
          </a:xfrm>
          <a:prstGeom prst="rect">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latin typeface="Calibri" pitchFamily="34" charset="0"/>
              </a:rPr>
              <a:t>See Slide 24 for ICHIP inter-op mode bandwidth</a:t>
            </a:r>
          </a:p>
        </p:txBody>
      </p:sp>
      <p:grpSp>
        <p:nvGrpSpPr>
          <p:cNvPr id="3" name="Group 2"/>
          <p:cNvGrpSpPr/>
          <p:nvPr/>
        </p:nvGrpSpPr>
        <p:grpSpPr>
          <a:xfrm>
            <a:off x="6312861" y="816497"/>
            <a:ext cx="2527036" cy="3518536"/>
            <a:chOff x="8008307" y="1222248"/>
            <a:chExt cx="4043257" cy="5629657"/>
          </a:xfrm>
        </p:grpSpPr>
        <p:pic>
          <p:nvPicPr>
            <p:cNvPr id="1126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008308" y="4320234"/>
              <a:ext cx="4043256" cy="25316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008307" y="1222248"/>
              <a:ext cx="4043256" cy="2906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020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492507" y="991405"/>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2" name="Title 1"/>
          <p:cNvSpPr>
            <a:spLocks noGrp="1"/>
          </p:cNvSpPr>
          <p:nvPr>
            <p:ph type="title"/>
          </p:nvPr>
        </p:nvSpPr>
        <p:spPr>
          <a:xfrm>
            <a:off x="455085" y="5"/>
            <a:ext cx="8223250" cy="673520"/>
          </a:xfrm>
        </p:spPr>
        <p:txBody>
          <a:bodyPr/>
          <a:lstStyle/>
          <a:p>
            <a:r>
              <a:rPr lang="en-US" dirty="0"/>
              <a:t>MPC4E fabric </a:t>
            </a:r>
            <a:r>
              <a:rPr lang="en-US" dirty="0" smtClean="0"/>
              <a:t>connectivity in MX960 </a:t>
            </a:r>
            <a:endParaRPr lang="en-US" dirty="0"/>
          </a:p>
        </p:txBody>
      </p:sp>
      <p:sp>
        <p:nvSpPr>
          <p:cNvPr id="4" name="Rounded Rectangle 3"/>
          <p:cNvSpPr/>
          <p:nvPr/>
        </p:nvSpPr>
        <p:spPr>
          <a:xfrm>
            <a:off x="1689870" y="1188765"/>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XM0</a:t>
            </a:r>
          </a:p>
        </p:txBody>
      </p:sp>
      <p:sp>
        <p:nvSpPr>
          <p:cNvPr id="5" name="Rounded Rectangle 4"/>
          <p:cNvSpPr/>
          <p:nvPr/>
        </p:nvSpPr>
        <p:spPr>
          <a:xfrm>
            <a:off x="3545258" y="912668"/>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a:t>
            </a:r>
          </a:p>
        </p:txBody>
      </p:sp>
      <p:sp>
        <p:nvSpPr>
          <p:cNvPr id="6" name="Rounded Rectangle 5"/>
          <p:cNvSpPr/>
          <p:nvPr/>
        </p:nvSpPr>
        <p:spPr>
          <a:xfrm>
            <a:off x="3542444" y="151105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a:t>
            </a:r>
          </a:p>
        </p:txBody>
      </p:sp>
      <p:sp>
        <p:nvSpPr>
          <p:cNvPr id="7" name="Rounded Rectangle 6"/>
          <p:cNvSpPr/>
          <p:nvPr/>
        </p:nvSpPr>
        <p:spPr>
          <a:xfrm>
            <a:off x="3547438" y="2109450"/>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a:t>
            </a:r>
          </a:p>
        </p:txBody>
      </p:sp>
      <p:cxnSp>
        <p:nvCxnSpPr>
          <p:cNvPr id="9" name="Straight Connector 8"/>
          <p:cNvCxnSpPr>
            <a:stCxn id="42" idx="6"/>
            <a:endCxn id="5" idx="1"/>
          </p:cNvCxnSpPr>
          <p:nvPr/>
        </p:nvCxnSpPr>
        <p:spPr>
          <a:xfrm flipV="1">
            <a:off x="2398187" y="1111017"/>
            <a:ext cx="1147071" cy="270786"/>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2" idx="6"/>
            <a:endCxn id="6" idx="1"/>
          </p:cNvCxnSpPr>
          <p:nvPr/>
        </p:nvCxnSpPr>
        <p:spPr>
          <a:xfrm>
            <a:off x="2398188" y="1381804"/>
            <a:ext cx="1144257" cy="327605"/>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42" idx="6"/>
            <a:endCxn id="7" idx="1"/>
          </p:cNvCxnSpPr>
          <p:nvPr/>
        </p:nvCxnSpPr>
        <p:spPr>
          <a:xfrm>
            <a:off x="2398188" y="1381804"/>
            <a:ext cx="1149251" cy="925996"/>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1687056" y="183400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XM1</a:t>
            </a:r>
          </a:p>
        </p:txBody>
      </p:sp>
      <p:sp>
        <p:nvSpPr>
          <p:cNvPr id="29" name="TextBox 28"/>
          <p:cNvSpPr txBox="1"/>
          <p:nvPr/>
        </p:nvSpPr>
        <p:spPr>
          <a:xfrm>
            <a:off x="2733915" y="1115190"/>
            <a:ext cx="421611" cy="184666"/>
          </a:xfrm>
          <a:prstGeom prst="rect">
            <a:avLst/>
          </a:prstGeom>
          <a:noFill/>
        </p:spPr>
        <p:txBody>
          <a:bodyPr wrap="square" rtlCol="0">
            <a:spAutoFit/>
          </a:bodyPr>
          <a:lstStyle/>
          <a:p>
            <a:r>
              <a:rPr lang="en-US" sz="600" dirty="0">
                <a:latin typeface="Calibri" pitchFamily="34" charset="0"/>
              </a:rPr>
              <a:t>~40G</a:t>
            </a:r>
          </a:p>
        </p:txBody>
      </p:sp>
      <p:sp>
        <p:nvSpPr>
          <p:cNvPr id="42" name="Oval 41"/>
          <p:cNvSpPr/>
          <p:nvPr/>
        </p:nvSpPr>
        <p:spPr>
          <a:xfrm>
            <a:off x="2296688" y="1272491"/>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75" name="TextBox 74"/>
          <p:cNvSpPr txBox="1"/>
          <p:nvPr/>
        </p:nvSpPr>
        <p:spPr>
          <a:xfrm>
            <a:off x="1631809" y="746538"/>
            <a:ext cx="2743200" cy="230832"/>
          </a:xfrm>
          <a:prstGeom prst="rect">
            <a:avLst/>
          </a:prstGeom>
          <a:noFill/>
        </p:spPr>
        <p:txBody>
          <a:bodyPr wrap="square" rtlCol="0">
            <a:spAutoFit/>
          </a:bodyPr>
          <a:lstStyle/>
          <a:p>
            <a:r>
              <a:rPr lang="en-US" sz="900" b="1" dirty="0">
                <a:latin typeface="Calibri" pitchFamily="34" charset="0"/>
              </a:rPr>
              <a:t>MX960 in 3+0 mode (</a:t>
            </a:r>
            <a:r>
              <a:rPr lang="en-US" sz="900" b="1" u="sng" dirty="0">
                <a:latin typeface="Calibri" pitchFamily="34" charset="0"/>
              </a:rPr>
              <a:t>SCBE</a:t>
            </a:r>
            <a:r>
              <a:rPr lang="en-US" sz="900" b="1" dirty="0">
                <a:latin typeface="Calibri" pitchFamily="34" charset="0"/>
              </a:rPr>
              <a:t> + CURRENT Mid plane)</a:t>
            </a:r>
          </a:p>
        </p:txBody>
      </p:sp>
      <p:sp>
        <p:nvSpPr>
          <p:cNvPr id="196" name="TextBox 195"/>
          <p:cNvSpPr txBox="1"/>
          <p:nvPr/>
        </p:nvSpPr>
        <p:spPr>
          <a:xfrm>
            <a:off x="1658645" y="2422432"/>
            <a:ext cx="645852" cy="219291"/>
          </a:xfrm>
          <a:prstGeom prst="rect">
            <a:avLst/>
          </a:prstGeom>
          <a:noFill/>
        </p:spPr>
        <p:txBody>
          <a:bodyPr wrap="square" rtlCol="0">
            <a:spAutoFit/>
          </a:bodyPr>
          <a:lstStyle/>
          <a:p>
            <a:r>
              <a:rPr lang="en-US" sz="825" b="1" dirty="0">
                <a:latin typeface="Calibri" pitchFamily="34" charset="0"/>
              </a:rPr>
              <a:t>MPC4E</a:t>
            </a:r>
          </a:p>
        </p:txBody>
      </p:sp>
      <p:sp>
        <p:nvSpPr>
          <p:cNvPr id="95" name="Rectangle 94"/>
          <p:cNvSpPr/>
          <p:nvPr/>
        </p:nvSpPr>
        <p:spPr>
          <a:xfrm>
            <a:off x="1508415" y="3041667"/>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96" name="Rounded Rectangle 95"/>
          <p:cNvSpPr/>
          <p:nvPr/>
        </p:nvSpPr>
        <p:spPr>
          <a:xfrm>
            <a:off x="1670154" y="323902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XM0</a:t>
            </a:r>
          </a:p>
        </p:txBody>
      </p:sp>
      <p:sp>
        <p:nvSpPr>
          <p:cNvPr id="97" name="Rounded Rectangle 96"/>
          <p:cNvSpPr/>
          <p:nvPr/>
        </p:nvSpPr>
        <p:spPr>
          <a:xfrm>
            <a:off x="3566913" y="2962930"/>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02" name="Rounded Rectangle 101"/>
          <p:cNvSpPr/>
          <p:nvPr/>
        </p:nvSpPr>
        <p:spPr>
          <a:xfrm>
            <a:off x="3593595" y="356132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03" name="Rounded Rectangle 102"/>
          <p:cNvSpPr/>
          <p:nvPr/>
        </p:nvSpPr>
        <p:spPr>
          <a:xfrm>
            <a:off x="3605962" y="415971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104" name="Straight Connector 103"/>
          <p:cNvCxnSpPr>
            <a:stCxn id="62" idx="6"/>
            <a:endCxn id="97" idx="1"/>
          </p:cNvCxnSpPr>
          <p:nvPr/>
        </p:nvCxnSpPr>
        <p:spPr>
          <a:xfrm flipV="1">
            <a:off x="2379854" y="3161279"/>
            <a:ext cx="1187059" cy="311108"/>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08" name="Rounded Rectangle 107"/>
          <p:cNvSpPr/>
          <p:nvPr/>
        </p:nvSpPr>
        <p:spPr>
          <a:xfrm>
            <a:off x="1640621" y="3884268"/>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XM1</a:t>
            </a:r>
          </a:p>
        </p:txBody>
      </p:sp>
      <p:cxnSp>
        <p:nvCxnSpPr>
          <p:cNvPr id="114" name="Straight Connector 113"/>
          <p:cNvCxnSpPr>
            <a:stCxn id="62" idx="6"/>
            <a:endCxn id="102" idx="1"/>
          </p:cNvCxnSpPr>
          <p:nvPr/>
        </p:nvCxnSpPr>
        <p:spPr>
          <a:xfrm>
            <a:off x="2379854" y="3472387"/>
            <a:ext cx="1213741" cy="2872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2867370" y="3178960"/>
            <a:ext cx="421611" cy="184666"/>
          </a:xfrm>
          <a:prstGeom prst="rect">
            <a:avLst/>
          </a:prstGeom>
          <a:noFill/>
        </p:spPr>
        <p:txBody>
          <a:bodyPr wrap="square" rtlCol="0">
            <a:spAutoFit/>
          </a:bodyPr>
          <a:lstStyle/>
          <a:p>
            <a:r>
              <a:rPr lang="en-US" sz="600" dirty="0">
                <a:latin typeface="Calibri" pitchFamily="34" charset="0"/>
              </a:rPr>
              <a:t>~52G</a:t>
            </a:r>
          </a:p>
        </p:txBody>
      </p:sp>
      <p:sp>
        <p:nvSpPr>
          <p:cNvPr id="119" name="TextBox 118"/>
          <p:cNvSpPr txBox="1"/>
          <p:nvPr/>
        </p:nvSpPr>
        <p:spPr>
          <a:xfrm>
            <a:off x="3053891" y="3510409"/>
            <a:ext cx="421611" cy="184666"/>
          </a:xfrm>
          <a:prstGeom prst="rect">
            <a:avLst/>
          </a:prstGeom>
          <a:noFill/>
        </p:spPr>
        <p:txBody>
          <a:bodyPr wrap="square" rtlCol="0">
            <a:spAutoFit/>
          </a:bodyPr>
          <a:lstStyle/>
          <a:p>
            <a:r>
              <a:rPr lang="en-US" sz="600" dirty="0">
                <a:latin typeface="Calibri" pitchFamily="34" charset="0"/>
              </a:rPr>
              <a:t>~52G</a:t>
            </a:r>
          </a:p>
        </p:txBody>
      </p:sp>
      <p:sp>
        <p:nvSpPr>
          <p:cNvPr id="125" name="TextBox 124"/>
          <p:cNvSpPr txBox="1"/>
          <p:nvPr/>
        </p:nvSpPr>
        <p:spPr>
          <a:xfrm>
            <a:off x="1824104" y="4487046"/>
            <a:ext cx="645852" cy="219291"/>
          </a:xfrm>
          <a:prstGeom prst="rect">
            <a:avLst/>
          </a:prstGeom>
          <a:noFill/>
        </p:spPr>
        <p:txBody>
          <a:bodyPr wrap="square" rtlCol="0">
            <a:spAutoFit/>
          </a:bodyPr>
          <a:lstStyle/>
          <a:p>
            <a:r>
              <a:rPr lang="en-US" sz="825" b="1" dirty="0">
                <a:latin typeface="Calibri" pitchFamily="34" charset="0"/>
              </a:rPr>
              <a:t>MPC4E</a:t>
            </a:r>
          </a:p>
        </p:txBody>
      </p:sp>
      <p:sp>
        <p:nvSpPr>
          <p:cNvPr id="126" name="TextBox 125"/>
          <p:cNvSpPr txBox="1"/>
          <p:nvPr/>
        </p:nvSpPr>
        <p:spPr>
          <a:xfrm>
            <a:off x="1761797" y="2718034"/>
            <a:ext cx="3090042" cy="369332"/>
          </a:xfrm>
          <a:prstGeom prst="rect">
            <a:avLst/>
          </a:prstGeom>
          <a:noFill/>
        </p:spPr>
        <p:txBody>
          <a:bodyPr wrap="square" rtlCol="0">
            <a:spAutoFit/>
          </a:bodyPr>
          <a:lstStyle/>
          <a:p>
            <a:r>
              <a:rPr lang="en-US" sz="900" b="1" dirty="0">
                <a:latin typeface="Calibri" pitchFamily="34" charset="0"/>
              </a:rPr>
              <a:t>MX960 in 2+1 mode (</a:t>
            </a:r>
            <a:r>
              <a:rPr lang="en-US" sz="900" b="1" u="sng" dirty="0">
                <a:latin typeface="Calibri" pitchFamily="34" charset="0"/>
              </a:rPr>
              <a:t>SCBE2 </a:t>
            </a:r>
            <a:r>
              <a:rPr lang="en-US" sz="900" b="1" dirty="0">
                <a:latin typeface="Calibri" pitchFamily="34" charset="0"/>
              </a:rPr>
              <a:t>+ CURRENT Mid plane)</a:t>
            </a:r>
          </a:p>
          <a:p>
            <a:endParaRPr lang="en-US" sz="900" b="1" dirty="0">
              <a:latin typeface="Calibri" pitchFamily="34" charset="0"/>
            </a:endParaRPr>
          </a:p>
        </p:txBody>
      </p:sp>
      <p:sp>
        <p:nvSpPr>
          <p:cNvPr id="127" name="TextBox 126"/>
          <p:cNvSpPr txBox="1"/>
          <p:nvPr/>
        </p:nvSpPr>
        <p:spPr>
          <a:xfrm>
            <a:off x="2367730" y="925113"/>
            <a:ext cx="2002221" cy="219291"/>
          </a:xfrm>
          <a:prstGeom prst="rect">
            <a:avLst/>
          </a:prstGeom>
          <a:noFill/>
        </p:spPr>
        <p:txBody>
          <a:bodyPr wrap="square" rtlCol="0">
            <a:spAutoFit/>
          </a:bodyPr>
          <a:lstStyle/>
          <a:p>
            <a:r>
              <a:rPr lang="en-US" sz="825" dirty="0">
                <a:latin typeface="Calibri" pitchFamily="34" charset="0"/>
              </a:rPr>
              <a:t> ~234G (~240G)/MPC4E</a:t>
            </a:r>
          </a:p>
        </p:txBody>
      </p:sp>
      <p:sp>
        <p:nvSpPr>
          <p:cNvPr id="128" name="TextBox 127"/>
          <p:cNvSpPr txBox="1"/>
          <p:nvPr/>
        </p:nvSpPr>
        <p:spPr>
          <a:xfrm>
            <a:off x="2475187" y="2877207"/>
            <a:ext cx="2002221" cy="230832"/>
          </a:xfrm>
          <a:prstGeom prst="rect">
            <a:avLst/>
          </a:prstGeom>
          <a:noFill/>
        </p:spPr>
        <p:txBody>
          <a:bodyPr wrap="square" rtlCol="0">
            <a:spAutoFit/>
          </a:bodyPr>
          <a:lstStyle/>
          <a:p>
            <a:r>
              <a:rPr lang="en-US" sz="900" dirty="0">
                <a:latin typeface="Calibri" pitchFamily="34" charset="0"/>
              </a:rPr>
              <a:t>       ~</a:t>
            </a:r>
            <a:r>
              <a:rPr lang="en-US" sz="825" dirty="0">
                <a:latin typeface="Calibri" pitchFamily="34" charset="0"/>
              </a:rPr>
              <a:t>205G/MPC4E</a:t>
            </a:r>
            <a:endParaRPr lang="en-US" sz="900" dirty="0">
              <a:latin typeface="Calibri" pitchFamily="34" charset="0"/>
            </a:endParaRPr>
          </a:p>
        </p:txBody>
      </p:sp>
      <p:sp>
        <p:nvSpPr>
          <p:cNvPr id="66" name="Rectangle 65"/>
          <p:cNvSpPr/>
          <p:nvPr/>
        </p:nvSpPr>
        <p:spPr>
          <a:xfrm>
            <a:off x="4701193" y="3085538"/>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67" name="Rounded Rectangle 66"/>
          <p:cNvSpPr/>
          <p:nvPr/>
        </p:nvSpPr>
        <p:spPr>
          <a:xfrm>
            <a:off x="4864464" y="3282898"/>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XM0</a:t>
            </a:r>
          </a:p>
        </p:txBody>
      </p:sp>
      <p:sp>
        <p:nvSpPr>
          <p:cNvPr id="68" name="Rounded Rectangle 67"/>
          <p:cNvSpPr/>
          <p:nvPr/>
        </p:nvSpPr>
        <p:spPr>
          <a:xfrm>
            <a:off x="6699837" y="300680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69" name="Rounded Rectangle 68"/>
          <p:cNvSpPr/>
          <p:nvPr/>
        </p:nvSpPr>
        <p:spPr>
          <a:xfrm>
            <a:off x="6719145" y="3605192"/>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76" name="Rounded Rectangle 75"/>
          <p:cNvSpPr/>
          <p:nvPr/>
        </p:nvSpPr>
        <p:spPr>
          <a:xfrm>
            <a:off x="6731512" y="4203582"/>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77" name="Straight Connector 76"/>
          <p:cNvCxnSpPr>
            <a:stCxn id="63" idx="6"/>
            <a:endCxn id="68" idx="1"/>
          </p:cNvCxnSpPr>
          <p:nvPr/>
        </p:nvCxnSpPr>
        <p:spPr>
          <a:xfrm flipV="1">
            <a:off x="5561768" y="3205150"/>
            <a:ext cx="1138069" cy="3114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78" name="Rounded Rectangle 77"/>
          <p:cNvSpPr/>
          <p:nvPr/>
        </p:nvSpPr>
        <p:spPr>
          <a:xfrm>
            <a:off x="4886837" y="3928139"/>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XM1</a:t>
            </a:r>
          </a:p>
        </p:txBody>
      </p:sp>
      <p:cxnSp>
        <p:nvCxnSpPr>
          <p:cNvPr id="90" name="Straight Connector 89"/>
          <p:cNvCxnSpPr>
            <a:stCxn id="63" idx="6"/>
            <a:endCxn id="69" idx="1"/>
          </p:cNvCxnSpPr>
          <p:nvPr/>
        </p:nvCxnSpPr>
        <p:spPr>
          <a:xfrm>
            <a:off x="5561767" y="3516632"/>
            <a:ext cx="1157378" cy="286909"/>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6007896" y="3198753"/>
            <a:ext cx="421611" cy="184666"/>
          </a:xfrm>
          <a:prstGeom prst="rect">
            <a:avLst/>
          </a:prstGeom>
          <a:noFill/>
        </p:spPr>
        <p:txBody>
          <a:bodyPr wrap="square" rtlCol="0">
            <a:spAutoFit/>
          </a:bodyPr>
          <a:lstStyle/>
          <a:p>
            <a:r>
              <a:rPr lang="en-US" sz="600" dirty="0">
                <a:latin typeface="Calibri" pitchFamily="34" charset="0"/>
              </a:rPr>
              <a:t>~63G</a:t>
            </a:r>
          </a:p>
        </p:txBody>
      </p:sp>
      <p:sp>
        <p:nvSpPr>
          <p:cNvPr id="99" name="TextBox 98"/>
          <p:cNvSpPr txBox="1"/>
          <p:nvPr/>
        </p:nvSpPr>
        <p:spPr>
          <a:xfrm>
            <a:off x="6046318" y="3526928"/>
            <a:ext cx="421611" cy="184666"/>
          </a:xfrm>
          <a:prstGeom prst="rect">
            <a:avLst/>
          </a:prstGeom>
          <a:noFill/>
        </p:spPr>
        <p:txBody>
          <a:bodyPr wrap="square" rtlCol="0">
            <a:spAutoFit/>
          </a:bodyPr>
          <a:lstStyle/>
          <a:p>
            <a:r>
              <a:rPr lang="en-US" sz="600" dirty="0">
                <a:latin typeface="Calibri" pitchFamily="34" charset="0"/>
              </a:rPr>
              <a:t>~63G</a:t>
            </a:r>
          </a:p>
        </p:txBody>
      </p:sp>
      <p:sp>
        <p:nvSpPr>
          <p:cNvPr id="105" name="TextBox 104"/>
          <p:cNvSpPr txBox="1"/>
          <p:nvPr/>
        </p:nvSpPr>
        <p:spPr>
          <a:xfrm>
            <a:off x="4900872" y="4513333"/>
            <a:ext cx="645852" cy="219291"/>
          </a:xfrm>
          <a:prstGeom prst="rect">
            <a:avLst/>
          </a:prstGeom>
          <a:noFill/>
        </p:spPr>
        <p:txBody>
          <a:bodyPr wrap="square" rtlCol="0">
            <a:spAutoFit/>
          </a:bodyPr>
          <a:lstStyle/>
          <a:p>
            <a:r>
              <a:rPr lang="en-US" sz="825" b="1" dirty="0">
                <a:latin typeface="Calibri" pitchFamily="34" charset="0"/>
              </a:rPr>
              <a:t>MPC4E</a:t>
            </a:r>
          </a:p>
        </p:txBody>
      </p:sp>
      <p:sp>
        <p:nvSpPr>
          <p:cNvPr id="106" name="TextBox 105"/>
          <p:cNvSpPr txBox="1"/>
          <p:nvPr/>
        </p:nvSpPr>
        <p:spPr>
          <a:xfrm>
            <a:off x="4820981" y="2761904"/>
            <a:ext cx="3090042" cy="369332"/>
          </a:xfrm>
          <a:prstGeom prst="rect">
            <a:avLst/>
          </a:prstGeom>
          <a:noFill/>
        </p:spPr>
        <p:txBody>
          <a:bodyPr wrap="square" rtlCol="0">
            <a:spAutoFit/>
          </a:bodyPr>
          <a:lstStyle/>
          <a:p>
            <a:r>
              <a:rPr lang="en-US" sz="900" b="1" dirty="0">
                <a:latin typeface="Calibri" pitchFamily="34" charset="0"/>
              </a:rPr>
              <a:t>MX960 in 2+1 mode (</a:t>
            </a:r>
            <a:r>
              <a:rPr lang="en-US" sz="900" b="1" u="sng" dirty="0">
                <a:latin typeface="Calibri" pitchFamily="34" charset="0"/>
              </a:rPr>
              <a:t>SCBE2</a:t>
            </a:r>
            <a:r>
              <a:rPr lang="en-US" sz="900" b="1" dirty="0">
                <a:latin typeface="Calibri" pitchFamily="34" charset="0"/>
              </a:rPr>
              <a:t> + ENHANCED Mid plane)</a:t>
            </a:r>
          </a:p>
          <a:p>
            <a:endParaRPr lang="en-US" sz="900" b="1" dirty="0">
              <a:latin typeface="Calibri" pitchFamily="34" charset="0"/>
            </a:endParaRPr>
          </a:p>
        </p:txBody>
      </p:sp>
      <p:sp>
        <p:nvSpPr>
          <p:cNvPr id="107" name="TextBox 106"/>
          <p:cNvSpPr txBox="1"/>
          <p:nvPr/>
        </p:nvSpPr>
        <p:spPr>
          <a:xfrm>
            <a:off x="5534371" y="2921078"/>
            <a:ext cx="2002221" cy="230832"/>
          </a:xfrm>
          <a:prstGeom prst="rect">
            <a:avLst/>
          </a:prstGeom>
          <a:noFill/>
        </p:spPr>
        <p:txBody>
          <a:bodyPr wrap="square" rtlCol="0">
            <a:spAutoFit/>
          </a:bodyPr>
          <a:lstStyle/>
          <a:p>
            <a:r>
              <a:rPr lang="en-US" sz="900" dirty="0">
                <a:latin typeface="Calibri" pitchFamily="34" charset="0"/>
              </a:rPr>
              <a:t>       ~</a:t>
            </a:r>
            <a:r>
              <a:rPr lang="en-US" sz="825" dirty="0">
                <a:latin typeface="Calibri" pitchFamily="34" charset="0"/>
              </a:rPr>
              <a:t>250G/MPC4E</a:t>
            </a:r>
            <a:endParaRPr lang="en-US" sz="900" dirty="0">
              <a:latin typeface="Calibri" pitchFamily="34" charset="0"/>
            </a:endParaRPr>
          </a:p>
        </p:txBody>
      </p:sp>
      <p:sp>
        <p:nvSpPr>
          <p:cNvPr id="109" name="TextBox 108"/>
          <p:cNvSpPr txBox="1"/>
          <p:nvPr/>
        </p:nvSpPr>
        <p:spPr>
          <a:xfrm>
            <a:off x="2853147" y="1422670"/>
            <a:ext cx="421611" cy="184666"/>
          </a:xfrm>
          <a:prstGeom prst="rect">
            <a:avLst/>
          </a:prstGeom>
          <a:noFill/>
        </p:spPr>
        <p:txBody>
          <a:bodyPr wrap="square" rtlCol="0">
            <a:spAutoFit/>
          </a:bodyPr>
          <a:lstStyle/>
          <a:p>
            <a:r>
              <a:rPr lang="en-US" sz="600" dirty="0">
                <a:latin typeface="Calibri" pitchFamily="34" charset="0"/>
              </a:rPr>
              <a:t>~40G</a:t>
            </a:r>
          </a:p>
        </p:txBody>
      </p:sp>
      <p:sp>
        <p:nvSpPr>
          <p:cNvPr id="111" name="TextBox 110"/>
          <p:cNvSpPr txBox="1"/>
          <p:nvPr/>
        </p:nvSpPr>
        <p:spPr>
          <a:xfrm>
            <a:off x="2944080" y="1763138"/>
            <a:ext cx="421611" cy="184666"/>
          </a:xfrm>
          <a:prstGeom prst="rect">
            <a:avLst/>
          </a:prstGeom>
          <a:noFill/>
        </p:spPr>
        <p:txBody>
          <a:bodyPr wrap="square" rtlCol="0">
            <a:spAutoFit/>
          </a:bodyPr>
          <a:lstStyle/>
          <a:p>
            <a:r>
              <a:rPr lang="en-US" sz="600" dirty="0">
                <a:latin typeface="Calibri" pitchFamily="34" charset="0"/>
              </a:rPr>
              <a:t>~40G</a:t>
            </a:r>
          </a:p>
        </p:txBody>
      </p:sp>
      <p:sp>
        <p:nvSpPr>
          <p:cNvPr id="112" name="Rectangle 111"/>
          <p:cNvSpPr/>
          <p:nvPr/>
        </p:nvSpPr>
        <p:spPr>
          <a:xfrm>
            <a:off x="4623513" y="1045134"/>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113" name="Rounded Rectangle 112"/>
          <p:cNvSpPr/>
          <p:nvPr/>
        </p:nvSpPr>
        <p:spPr>
          <a:xfrm>
            <a:off x="4798754" y="1242494"/>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XM0</a:t>
            </a:r>
          </a:p>
        </p:txBody>
      </p:sp>
      <p:sp>
        <p:nvSpPr>
          <p:cNvPr id="115" name="Rounded Rectangle 114"/>
          <p:cNvSpPr/>
          <p:nvPr/>
        </p:nvSpPr>
        <p:spPr>
          <a:xfrm>
            <a:off x="6676264" y="966397"/>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18" name="Rounded Rectangle 117"/>
          <p:cNvSpPr/>
          <p:nvPr/>
        </p:nvSpPr>
        <p:spPr>
          <a:xfrm>
            <a:off x="6673451" y="156478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20" name="Rounded Rectangle 119"/>
          <p:cNvSpPr/>
          <p:nvPr/>
        </p:nvSpPr>
        <p:spPr>
          <a:xfrm>
            <a:off x="6678444" y="216317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121" name="Straight Connector 120"/>
          <p:cNvCxnSpPr>
            <a:stCxn id="61" idx="6"/>
            <a:endCxn id="115" idx="1"/>
          </p:cNvCxnSpPr>
          <p:nvPr/>
        </p:nvCxnSpPr>
        <p:spPr>
          <a:xfrm flipV="1">
            <a:off x="5499036" y="1164747"/>
            <a:ext cx="1177229" cy="316608"/>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61" idx="6"/>
            <a:endCxn id="120" idx="1"/>
          </p:cNvCxnSpPr>
          <p:nvPr/>
        </p:nvCxnSpPr>
        <p:spPr>
          <a:xfrm>
            <a:off x="5499037" y="1481354"/>
            <a:ext cx="1179408" cy="880174"/>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29" name="Rounded Rectangle 128"/>
          <p:cNvSpPr/>
          <p:nvPr/>
        </p:nvSpPr>
        <p:spPr>
          <a:xfrm>
            <a:off x="4818062" y="188773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XM1</a:t>
            </a:r>
          </a:p>
        </p:txBody>
      </p:sp>
      <p:cxnSp>
        <p:nvCxnSpPr>
          <p:cNvPr id="130" name="Straight Connector 129"/>
          <p:cNvCxnSpPr>
            <a:stCxn id="61" idx="6"/>
            <a:endCxn id="118" idx="1"/>
          </p:cNvCxnSpPr>
          <p:nvPr/>
        </p:nvCxnSpPr>
        <p:spPr>
          <a:xfrm>
            <a:off x="5499037" y="1481355"/>
            <a:ext cx="1174414" cy="2817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5885531" y="1177413"/>
            <a:ext cx="421611" cy="184666"/>
          </a:xfrm>
          <a:prstGeom prst="rect">
            <a:avLst/>
          </a:prstGeom>
          <a:noFill/>
        </p:spPr>
        <p:txBody>
          <a:bodyPr wrap="square" rtlCol="0">
            <a:spAutoFit/>
          </a:bodyPr>
          <a:lstStyle/>
          <a:p>
            <a:r>
              <a:rPr lang="en-US" sz="600" dirty="0">
                <a:latin typeface="Calibri" pitchFamily="34" charset="0"/>
              </a:rPr>
              <a:t>~44G</a:t>
            </a:r>
          </a:p>
        </p:txBody>
      </p:sp>
      <p:sp>
        <p:nvSpPr>
          <p:cNvPr id="132" name="TextBox 131"/>
          <p:cNvSpPr txBox="1"/>
          <p:nvPr/>
        </p:nvSpPr>
        <p:spPr>
          <a:xfrm>
            <a:off x="6016861" y="1480185"/>
            <a:ext cx="421611" cy="184666"/>
          </a:xfrm>
          <a:prstGeom prst="rect">
            <a:avLst/>
          </a:prstGeom>
          <a:noFill/>
        </p:spPr>
        <p:txBody>
          <a:bodyPr wrap="square" rtlCol="0">
            <a:spAutoFit/>
          </a:bodyPr>
          <a:lstStyle/>
          <a:p>
            <a:r>
              <a:rPr lang="en-US" sz="600" dirty="0">
                <a:latin typeface="Calibri" pitchFamily="34" charset="0"/>
              </a:rPr>
              <a:t>~44G</a:t>
            </a:r>
          </a:p>
        </p:txBody>
      </p:sp>
      <p:sp>
        <p:nvSpPr>
          <p:cNvPr id="133" name="TextBox 132"/>
          <p:cNvSpPr txBox="1"/>
          <p:nvPr/>
        </p:nvSpPr>
        <p:spPr>
          <a:xfrm>
            <a:off x="6019738" y="1784230"/>
            <a:ext cx="421611" cy="184666"/>
          </a:xfrm>
          <a:prstGeom prst="rect">
            <a:avLst/>
          </a:prstGeom>
          <a:noFill/>
        </p:spPr>
        <p:txBody>
          <a:bodyPr wrap="square" rtlCol="0">
            <a:spAutoFit/>
          </a:bodyPr>
          <a:lstStyle/>
          <a:p>
            <a:r>
              <a:rPr lang="en-US" sz="600" dirty="0">
                <a:latin typeface="Calibri" pitchFamily="34" charset="0"/>
              </a:rPr>
              <a:t>~44G</a:t>
            </a:r>
          </a:p>
        </p:txBody>
      </p:sp>
      <p:sp>
        <p:nvSpPr>
          <p:cNvPr id="134" name="TextBox 133"/>
          <p:cNvSpPr txBox="1"/>
          <p:nvPr/>
        </p:nvSpPr>
        <p:spPr>
          <a:xfrm>
            <a:off x="4703581" y="768735"/>
            <a:ext cx="3090042" cy="369332"/>
          </a:xfrm>
          <a:prstGeom prst="rect">
            <a:avLst/>
          </a:prstGeom>
          <a:noFill/>
        </p:spPr>
        <p:txBody>
          <a:bodyPr wrap="square" rtlCol="0">
            <a:spAutoFit/>
          </a:bodyPr>
          <a:lstStyle/>
          <a:p>
            <a:r>
              <a:rPr lang="en-US" sz="900" b="1" dirty="0">
                <a:latin typeface="Calibri" pitchFamily="34" charset="0"/>
              </a:rPr>
              <a:t>MX960 in 3+0 mode (</a:t>
            </a:r>
            <a:r>
              <a:rPr lang="en-US" sz="900" b="1" u="sng" dirty="0">
                <a:latin typeface="Calibri" pitchFamily="34" charset="0"/>
              </a:rPr>
              <a:t>SCBE2</a:t>
            </a:r>
            <a:r>
              <a:rPr lang="en-US" sz="900" b="1" dirty="0">
                <a:latin typeface="Calibri" pitchFamily="34" charset="0"/>
              </a:rPr>
              <a:t> + CURRENT Mid plane)</a:t>
            </a:r>
          </a:p>
          <a:p>
            <a:endParaRPr lang="en-US" sz="900" b="1" dirty="0">
              <a:latin typeface="Calibri" pitchFamily="34" charset="0"/>
            </a:endParaRPr>
          </a:p>
        </p:txBody>
      </p:sp>
      <p:sp>
        <p:nvSpPr>
          <p:cNvPr id="135" name="TextBox 134"/>
          <p:cNvSpPr txBox="1"/>
          <p:nvPr/>
        </p:nvSpPr>
        <p:spPr>
          <a:xfrm>
            <a:off x="4734357" y="2554987"/>
            <a:ext cx="645852" cy="219291"/>
          </a:xfrm>
          <a:prstGeom prst="rect">
            <a:avLst/>
          </a:prstGeom>
          <a:noFill/>
        </p:spPr>
        <p:txBody>
          <a:bodyPr wrap="square" rtlCol="0">
            <a:spAutoFit/>
          </a:bodyPr>
          <a:lstStyle/>
          <a:p>
            <a:r>
              <a:rPr lang="en-US" sz="825" b="1" dirty="0">
                <a:latin typeface="Calibri" pitchFamily="34" charset="0"/>
              </a:rPr>
              <a:t>MPC4E</a:t>
            </a:r>
          </a:p>
        </p:txBody>
      </p:sp>
      <p:sp>
        <p:nvSpPr>
          <p:cNvPr id="136" name="TextBox 135"/>
          <p:cNvSpPr txBox="1"/>
          <p:nvPr/>
        </p:nvSpPr>
        <p:spPr>
          <a:xfrm>
            <a:off x="5361792" y="943673"/>
            <a:ext cx="2002221" cy="219291"/>
          </a:xfrm>
          <a:prstGeom prst="rect">
            <a:avLst/>
          </a:prstGeom>
          <a:noFill/>
        </p:spPr>
        <p:txBody>
          <a:bodyPr wrap="square" rtlCol="0">
            <a:spAutoFit/>
          </a:bodyPr>
          <a:lstStyle/>
          <a:p>
            <a:r>
              <a:rPr lang="en-US" sz="825" dirty="0">
                <a:latin typeface="Calibri" pitchFamily="34" charset="0"/>
              </a:rPr>
              <a:t>       ~260G/MPC4E</a:t>
            </a:r>
          </a:p>
        </p:txBody>
      </p:sp>
      <p:sp>
        <p:nvSpPr>
          <p:cNvPr id="61" name="Oval 60"/>
          <p:cNvSpPr/>
          <p:nvPr/>
        </p:nvSpPr>
        <p:spPr>
          <a:xfrm>
            <a:off x="5397537" y="1372042"/>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62" name="Oval 61"/>
          <p:cNvSpPr/>
          <p:nvPr/>
        </p:nvSpPr>
        <p:spPr>
          <a:xfrm>
            <a:off x="2278354" y="3363075"/>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63" name="Oval 62"/>
          <p:cNvSpPr/>
          <p:nvPr/>
        </p:nvSpPr>
        <p:spPr>
          <a:xfrm>
            <a:off x="5460269" y="3407321"/>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Tree>
    <p:extLst>
      <p:ext uri="{BB962C8B-B14F-4D97-AF65-F5344CB8AC3E}">
        <p14:creationId xmlns:p14="http://schemas.microsoft.com/office/powerpoint/2010/main" val="163033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492507" y="991405"/>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2" name="Title 1"/>
          <p:cNvSpPr>
            <a:spLocks noGrp="1"/>
          </p:cNvSpPr>
          <p:nvPr>
            <p:ph type="title"/>
          </p:nvPr>
        </p:nvSpPr>
        <p:spPr>
          <a:xfrm>
            <a:off x="455085" y="4"/>
            <a:ext cx="8223250" cy="751017"/>
          </a:xfrm>
        </p:spPr>
        <p:txBody>
          <a:bodyPr/>
          <a:lstStyle/>
          <a:p>
            <a:r>
              <a:rPr lang="en-US" dirty="0" smtClean="0"/>
              <a:t>MPC5E </a:t>
            </a:r>
            <a:r>
              <a:rPr lang="en-US" dirty="0"/>
              <a:t>F</a:t>
            </a:r>
            <a:r>
              <a:rPr lang="en-US" dirty="0" smtClean="0"/>
              <a:t>abric </a:t>
            </a:r>
            <a:r>
              <a:rPr lang="en-US" dirty="0"/>
              <a:t>C</a:t>
            </a:r>
            <a:r>
              <a:rPr lang="en-US" dirty="0" smtClean="0"/>
              <a:t>onnectivity in MX960 </a:t>
            </a:r>
            <a:endParaRPr lang="en-US" dirty="0"/>
          </a:p>
        </p:txBody>
      </p:sp>
      <p:sp>
        <p:nvSpPr>
          <p:cNvPr id="4" name="Rounded Rectangle 3"/>
          <p:cNvSpPr/>
          <p:nvPr/>
        </p:nvSpPr>
        <p:spPr>
          <a:xfrm>
            <a:off x="1689870" y="1188765"/>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XM0</a:t>
            </a:r>
          </a:p>
        </p:txBody>
      </p:sp>
      <p:sp>
        <p:nvSpPr>
          <p:cNvPr id="5" name="Rounded Rectangle 4"/>
          <p:cNvSpPr/>
          <p:nvPr/>
        </p:nvSpPr>
        <p:spPr>
          <a:xfrm>
            <a:off x="3545258" y="912668"/>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a:t>
            </a:r>
          </a:p>
        </p:txBody>
      </p:sp>
      <p:sp>
        <p:nvSpPr>
          <p:cNvPr id="6" name="Rounded Rectangle 5"/>
          <p:cNvSpPr/>
          <p:nvPr/>
        </p:nvSpPr>
        <p:spPr>
          <a:xfrm>
            <a:off x="3542444" y="151105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a:t>
            </a:r>
          </a:p>
        </p:txBody>
      </p:sp>
      <p:sp>
        <p:nvSpPr>
          <p:cNvPr id="7" name="Rounded Rectangle 6"/>
          <p:cNvSpPr/>
          <p:nvPr/>
        </p:nvSpPr>
        <p:spPr>
          <a:xfrm>
            <a:off x="3547438" y="2109450"/>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a:t>
            </a:r>
          </a:p>
        </p:txBody>
      </p:sp>
      <p:cxnSp>
        <p:nvCxnSpPr>
          <p:cNvPr id="9" name="Straight Connector 8"/>
          <p:cNvCxnSpPr>
            <a:stCxn id="42" idx="6"/>
            <a:endCxn id="5" idx="1"/>
          </p:cNvCxnSpPr>
          <p:nvPr/>
        </p:nvCxnSpPr>
        <p:spPr>
          <a:xfrm flipV="1">
            <a:off x="2398187" y="1111017"/>
            <a:ext cx="1147071" cy="270786"/>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2" idx="6"/>
            <a:endCxn id="6" idx="1"/>
          </p:cNvCxnSpPr>
          <p:nvPr/>
        </p:nvCxnSpPr>
        <p:spPr>
          <a:xfrm>
            <a:off x="2398188" y="1381804"/>
            <a:ext cx="1144257" cy="327605"/>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42" idx="6"/>
            <a:endCxn id="7" idx="1"/>
          </p:cNvCxnSpPr>
          <p:nvPr/>
        </p:nvCxnSpPr>
        <p:spPr>
          <a:xfrm>
            <a:off x="2398188" y="1381804"/>
            <a:ext cx="1149251" cy="925996"/>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1687056" y="183400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XM1</a:t>
            </a:r>
          </a:p>
        </p:txBody>
      </p:sp>
      <p:sp>
        <p:nvSpPr>
          <p:cNvPr id="29" name="TextBox 28"/>
          <p:cNvSpPr txBox="1"/>
          <p:nvPr/>
        </p:nvSpPr>
        <p:spPr>
          <a:xfrm>
            <a:off x="2733915" y="1115190"/>
            <a:ext cx="421611" cy="184666"/>
          </a:xfrm>
          <a:prstGeom prst="rect">
            <a:avLst/>
          </a:prstGeom>
          <a:noFill/>
        </p:spPr>
        <p:txBody>
          <a:bodyPr wrap="square" rtlCol="0">
            <a:spAutoFit/>
          </a:bodyPr>
          <a:lstStyle/>
          <a:p>
            <a:r>
              <a:rPr lang="en-US" sz="600" dirty="0">
                <a:latin typeface="Calibri" pitchFamily="34" charset="0"/>
              </a:rPr>
              <a:t>~40G</a:t>
            </a:r>
          </a:p>
        </p:txBody>
      </p:sp>
      <p:sp>
        <p:nvSpPr>
          <p:cNvPr id="42" name="Oval 41"/>
          <p:cNvSpPr/>
          <p:nvPr/>
        </p:nvSpPr>
        <p:spPr>
          <a:xfrm>
            <a:off x="2296688" y="1272491"/>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75" name="TextBox 74"/>
          <p:cNvSpPr txBox="1"/>
          <p:nvPr/>
        </p:nvSpPr>
        <p:spPr>
          <a:xfrm>
            <a:off x="1631809" y="746538"/>
            <a:ext cx="2743200" cy="230832"/>
          </a:xfrm>
          <a:prstGeom prst="rect">
            <a:avLst/>
          </a:prstGeom>
          <a:noFill/>
        </p:spPr>
        <p:txBody>
          <a:bodyPr wrap="square" rtlCol="0">
            <a:spAutoFit/>
          </a:bodyPr>
          <a:lstStyle/>
          <a:p>
            <a:r>
              <a:rPr lang="en-US" sz="900" b="1" dirty="0">
                <a:latin typeface="Calibri" pitchFamily="34" charset="0"/>
              </a:rPr>
              <a:t>MX960 in 3+0 mode (</a:t>
            </a:r>
            <a:r>
              <a:rPr lang="en-US" sz="900" b="1" u="sng" dirty="0">
                <a:latin typeface="Calibri" pitchFamily="34" charset="0"/>
              </a:rPr>
              <a:t>SCBE</a:t>
            </a:r>
            <a:r>
              <a:rPr lang="en-US" sz="900" b="1" dirty="0">
                <a:latin typeface="Calibri" pitchFamily="34" charset="0"/>
              </a:rPr>
              <a:t> + CURRENT Mid plane)</a:t>
            </a:r>
          </a:p>
        </p:txBody>
      </p:sp>
      <p:sp>
        <p:nvSpPr>
          <p:cNvPr id="196" name="TextBox 195"/>
          <p:cNvSpPr txBox="1"/>
          <p:nvPr/>
        </p:nvSpPr>
        <p:spPr>
          <a:xfrm>
            <a:off x="1658645" y="2422432"/>
            <a:ext cx="645852" cy="219291"/>
          </a:xfrm>
          <a:prstGeom prst="rect">
            <a:avLst/>
          </a:prstGeom>
          <a:noFill/>
        </p:spPr>
        <p:txBody>
          <a:bodyPr wrap="square" rtlCol="0">
            <a:spAutoFit/>
          </a:bodyPr>
          <a:lstStyle/>
          <a:p>
            <a:r>
              <a:rPr lang="en-US" sz="825" b="1" dirty="0">
                <a:latin typeface="Calibri" pitchFamily="34" charset="0"/>
              </a:rPr>
              <a:t>MPC5E</a:t>
            </a:r>
          </a:p>
        </p:txBody>
      </p:sp>
      <p:sp>
        <p:nvSpPr>
          <p:cNvPr id="95" name="Rectangle 94"/>
          <p:cNvSpPr/>
          <p:nvPr/>
        </p:nvSpPr>
        <p:spPr>
          <a:xfrm>
            <a:off x="1508415" y="3041667"/>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96" name="Rounded Rectangle 95"/>
          <p:cNvSpPr/>
          <p:nvPr/>
        </p:nvSpPr>
        <p:spPr>
          <a:xfrm>
            <a:off x="1670154" y="323902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XM0</a:t>
            </a:r>
          </a:p>
        </p:txBody>
      </p:sp>
      <p:sp>
        <p:nvSpPr>
          <p:cNvPr id="97" name="Rounded Rectangle 96"/>
          <p:cNvSpPr/>
          <p:nvPr/>
        </p:nvSpPr>
        <p:spPr>
          <a:xfrm>
            <a:off x="3566913" y="2962930"/>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02" name="Rounded Rectangle 101"/>
          <p:cNvSpPr/>
          <p:nvPr/>
        </p:nvSpPr>
        <p:spPr>
          <a:xfrm>
            <a:off x="3593595" y="356132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03" name="Rounded Rectangle 102"/>
          <p:cNvSpPr/>
          <p:nvPr/>
        </p:nvSpPr>
        <p:spPr>
          <a:xfrm>
            <a:off x="3605962" y="415971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104" name="Straight Connector 103"/>
          <p:cNvCxnSpPr>
            <a:stCxn id="62" idx="6"/>
            <a:endCxn id="97" idx="1"/>
          </p:cNvCxnSpPr>
          <p:nvPr/>
        </p:nvCxnSpPr>
        <p:spPr>
          <a:xfrm flipV="1">
            <a:off x="2379854" y="3161279"/>
            <a:ext cx="1187059" cy="311108"/>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08" name="Rounded Rectangle 107"/>
          <p:cNvSpPr/>
          <p:nvPr/>
        </p:nvSpPr>
        <p:spPr>
          <a:xfrm>
            <a:off x="1640621" y="3884268"/>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XM1</a:t>
            </a:r>
          </a:p>
        </p:txBody>
      </p:sp>
      <p:cxnSp>
        <p:nvCxnSpPr>
          <p:cNvPr id="114" name="Straight Connector 113"/>
          <p:cNvCxnSpPr>
            <a:stCxn id="62" idx="6"/>
            <a:endCxn id="102" idx="1"/>
          </p:cNvCxnSpPr>
          <p:nvPr/>
        </p:nvCxnSpPr>
        <p:spPr>
          <a:xfrm>
            <a:off x="2379854" y="3472387"/>
            <a:ext cx="1213741" cy="2872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2867370" y="3178960"/>
            <a:ext cx="421611" cy="184666"/>
          </a:xfrm>
          <a:prstGeom prst="rect">
            <a:avLst/>
          </a:prstGeom>
          <a:noFill/>
        </p:spPr>
        <p:txBody>
          <a:bodyPr wrap="square" rtlCol="0">
            <a:spAutoFit/>
          </a:bodyPr>
          <a:lstStyle/>
          <a:p>
            <a:r>
              <a:rPr lang="en-US" sz="600" dirty="0">
                <a:latin typeface="Calibri" pitchFamily="34" charset="0"/>
              </a:rPr>
              <a:t>~52G</a:t>
            </a:r>
          </a:p>
        </p:txBody>
      </p:sp>
      <p:sp>
        <p:nvSpPr>
          <p:cNvPr id="119" name="TextBox 118"/>
          <p:cNvSpPr txBox="1"/>
          <p:nvPr/>
        </p:nvSpPr>
        <p:spPr>
          <a:xfrm>
            <a:off x="3053891" y="3510409"/>
            <a:ext cx="421611" cy="184666"/>
          </a:xfrm>
          <a:prstGeom prst="rect">
            <a:avLst/>
          </a:prstGeom>
          <a:noFill/>
        </p:spPr>
        <p:txBody>
          <a:bodyPr wrap="square" rtlCol="0">
            <a:spAutoFit/>
          </a:bodyPr>
          <a:lstStyle/>
          <a:p>
            <a:r>
              <a:rPr lang="en-US" sz="600" dirty="0">
                <a:latin typeface="Calibri" pitchFamily="34" charset="0"/>
              </a:rPr>
              <a:t>~52G</a:t>
            </a:r>
          </a:p>
        </p:txBody>
      </p:sp>
      <p:sp>
        <p:nvSpPr>
          <p:cNvPr id="125" name="TextBox 124"/>
          <p:cNvSpPr txBox="1"/>
          <p:nvPr/>
        </p:nvSpPr>
        <p:spPr>
          <a:xfrm>
            <a:off x="1824104" y="4487046"/>
            <a:ext cx="645852" cy="219291"/>
          </a:xfrm>
          <a:prstGeom prst="rect">
            <a:avLst/>
          </a:prstGeom>
          <a:noFill/>
        </p:spPr>
        <p:txBody>
          <a:bodyPr wrap="square" rtlCol="0">
            <a:spAutoFit/>
          </a:bodyPr>
          <a:lstStyle/>
          <a:p>
            <a:r>
              <a:rPr lang="en-US" sz="825" b="1" dirty="0">
                <a:latin typeface="Calibri" pitchFamily="34" charset="0"/>
              </a:rPr>
              <a:t>MPC5E</a:t>
            </a:r>
          </a:p>
        </p:txBody>
      </p:sp>
      <p:sp>
        <p:nvSpPr>
          <p:cNvPr id="126" name="TextBox 125"/>
          <p:cNvSpPr txBox="1"/>
          <p:nvPr/>
        </p:nvSpPr>
        <p:spPr>
          <a:xfrm>
            <a:off x="1761797" y="2718034"/>
            <a:ext cx="3090042" cy="369332"/>
          </a:xfrm>
          <a:prstGeom prst="rect">
            <a:avLst/>
          </a:prstGeom>
          <a:noFill/>
        </p:spPr>
        <p:txBody>
          <a:bodyPr wrap="square" rtlCol="0">
            <a:spAutoFit/>
          </a:bodyPr>
          <a:lstStyle/>
          <a:p>
            <a:r>
              <a:rPr lang="en-US" sz="900" b="1" dirty="0">
                <a:latin typeface="Calibri" pitchFamily="34" charset="0"/>
              </a:rPr>
              <a:t>MX960 in 2+1 mode (</a:t>
            </a:r>
            <a:r>
              <a:rPr lang="en-US" sz="900" b="1" u="sng" dirty="0">
                <a:latin typeface="Calibri" pitchFamily="34" charset="0"/>
              </a:rPr>
              <a:t>SCBE2 </a:t>
            </a:r>
            <a:r>
              <a:rPr lang="en-US" sz="900" b="1" dirty="0">
                <a:latin typeface="Calibri" pitchFamily="34" charset="0"/>
              </a:rPr>
              <a:t>+ CURRENT Mid plane)</a:t>
            </a:r>
          </a:p>
          <a:p>
            <a:endParaRPr lang="en-US" sz="900" b="1" dirty="0">
              <a:latin typeface="Calibri" pitchFamily="34" charset="0"/>
            </a:endParaRPr>
          </a:p>
        </p:txBody>
      </p:sp>
      <p:sp>
        <p:nvSpPr>
          <p:cNvPr id="127" name="TextBox 126"/>
          <p:cNvSpPr txBox="1"/>
          <p:nvPr/>
        </p:nvSpPr>
        <p:spPr>
          <a:xfrm>
            <a:off x="2367730" y="925113"/>
            <a:ext cx="2002221" cy="219291"/>
          </a:xfrm>
          <a:prstGeom prst="rect">
            <a:avLst/>
          </a:prstGeom>
          <a:noFill/>
        </p:spPr>
        <p:txBody>
          <a:bodyPr wrap="square" rtlCol="0">
            <a:spAutoFit/>
          </a:bodyPr>
          <a:lstStyle/>
          <a:p>
            <a:r>
              <a:rPr lang="en-US" sz="825" dirty="0">
                <a:latin typeface="Calibri" pitchFamily="34" charset="0"/>
              </a:rPr>
              <a:t> ~234G (~240G)/MPC5E</a:t>
            </a:r>
          </a:p>
        </p:txBody>
      </p:sp>
      <p:sp>
        <p:nvSpPr>
          <p:cNvPr id="128" name="TextBox 127"/>
          <p:cNvSpPr txBox="1"/>
          <p:nvPr/>
        </p:nvSpPr>
        <p:spPr>
          <a:xfrm>
            <a:off x="2475187" y="2877207"/>
            <a:ext cx="2002221" cy="230832"/>
          </a:xfrm>
          <a:prstGeom prst="rect">
            <a:avLst/>
          </a:prstGeom>
          <a:noFill/>
        </p:spPr>
        <p:txBody>
          <a:bodyPr wrap="square" rtlCol="0">
            <a:spAutoFit/>
          </a:bodyPr>
          <a:lstStyle/>
          <a:p>
            <a:r>
              <a:rPr lang="en-US" sz="900" dirty="0">
                <a:latin typeface="Calibri" pitchFamily="34" charset="0"/>
              </a:rPr>
              <a:t>       ~</a:t>
            </a:r>
            <a:r>
              <a:rPr lang="en-US" sz="825" dirty="0">
                <a:latin typeface="Calibri" pitchFamily="34" charset="0"/>
              </a:rPr>
              <a:t>205G/MPC5E</a:t>
            </a:r>
            <a:endParaRPr lang="en-US" sz="900" dirty="0">
              <a:latin typeface="Calibri" pitchFamily="34" charset="0"/>
            </a:endParaRPr>
          </a:p>
        </p:txBody>
      </p:sp>
      <p:sp>
        <p:nvSpPr>
          <p:cNvPr id="66" name="Rectangle 65"/>
          <p:cNvSpPr/>
          <p:nvPr/>
        </p:nvSpPr>
        <p:spPr>
          <a:xfrm>
            <a:off x="4701193" y="3085538"/>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67" name="Rounded Rectangle 66"/>
          <p:cNvSpPr/>
          <p:nvPr/>
        </p:nvSpPr>
        <p:spPr>
          <a:xfrm>
            <a:off x="4864464" y="3282898"/>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XM0</a:t>
            </a:r>
          </a:p>
        </p:txBody>
      </p:sp>
      <p:sp>
        <p:nvSpPr>
          <p:cNvPr id="68" name="Rounded Rectangle 67"/>
          <p:cNvSpPr/>
          <p:nvPr/>
        </p:nvSpPr>
        <p:spPr>
          <a:xfrm>
            <a:off x="6699837" y="300680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69" name="Rounded Rectangle 68"/>
          <p:cNvSpPr/>
          <p:nvPr/>
        </p:nvSpPr>
        <p:spPr>
          <a:xfrm>
            <a:off x="6719145" y="3605192"/>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76" name="Rounded Rectangle 75"/>
          <p:cNvSpPr/>
          <p:nvPr/>
        </p:nvSpPr>
        <p:spPr>
          <a:xfrm>
            <a:off x="6731512" y="4203582"/>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77" name="Straight Connector 76"/>
          <p:cNvCxnSpPr>
            <a:stCxn id="63" idx="6"/>
            <a:endCxn id="68" idx="1"/>
          </p:cNvCxnSpPr>
          <p:nvPr/>
        </p:nvCxnSpPr>
        <p:spPr>
          <a:xfrm flipV="1">
            <a:off x="5561768" y="3205150"/>
            <a:ext cx="1138069" cy="3114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78" name="Rounded Rectangle 77"/>
          <p:cNvSpPr/>
          <p:nvPr/>
        </p:nvSpPr>
        <p:spPr>
          <a:xfrm>
            <a:off x="4886837" y="3928139"/>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XM1</a:t>
            </a:r>
          </a:p>
        </p:txBody>
      </p:sp>
      <p:cxnSp>
        <p:nvCxnSpPr>
          <p:cNvPr id="90" name="Straight Connector 89"/>
          <p:cNvCxnSpPr>
            <a:stCxn id="63" idx="6"/>
            <a:endCxn id="69" idx="1"/>
          </p:cNvCxnSpPr>
          <p:nvPr/>
        </p:nvCxnSpPr>
        <p:spPr>
          <a:xfrm>
            <a:off x="5561767" y="3516632"/>
            <a:ext cx="1157378" cy="286909"/>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6007896" y="3198753"/>
            <a:ext cx="421611" cy="184666"/>
          </a:xfrm>
          <a:prstGeom prst="rect">
            <a:avLst/>
          </a:prstGeom>
          <a:noFill/>
        </p:spPr>
        <p:txBody>
          <a:bodyPr wrap="square" rtlCol="0">
            <a:spAutoFit/>
          </a:bodyPr>
          <a:lstStyle/>
          <a:p>
            <a:r>
              <a:rPr lang="en-US" sz="600" dirty="0">
                <a:latin typeface="Calibri" pitchFamily="34" charset="0"/>
              </a:rPr>
              <a:t>~60G</a:t>
            </a:r>
          </a:p>
        </p:txBody>
      </p:sp>
      <p:sp>
        <p:nvSpPr>
          <p:cNvPr id="99" name="TextBox 98"/>
          <p:cNvSpPr txBox="1"/>
          <p:nvPr/>
        </p:nvSpPr>
        <p:spPr>
          <a:xfrm>
            <a:off x="6046318" y="3526928"/>
            <a:ext cx="421611" cy="184666"/>
          </a:xfrm>
          <a:prstGeom prst="rect">
            <a:avLst/>
          </a:prstGeom>
          <a:noFill/>
        </p:spPr>
        <p:txBody>
          <a:bodyPr wrap="square" rtlCol="0">
            <a:spAutoFit/>
          </a:bodyPr>
          <a:lstStyle/>
          <a:p>
            <a:r>
              <a:rPr lang="en-US" sz="600" dirty="0">
                <a:latin typeface="Calibri" pitchFamily="34" charset="0"/>
              </a:rPr>
              <a:t>~60G</a:t>
            </a:r>
          </a:p>
        </p:txBody>
      </p:sp>
      <p:sp>
        <p:nvSpPr>
          <p:cNvPr id="105" name="TextBox 104"/>
          <p:cNvSpPr txBox="1"/>
          <p:nvPr/>
        </p:nvSpPr>
        <p:spPr>
          <a:xfrm>
            <a:off x="4900872" y="4513333"/>
            <a:ext cx="645852" cy="219291"/>
          </a:xfrm>
          <a:prstGeom prst="rect">
            <a:avLst/>
          </a:prstGeom>
          <a:noFill/>
        </p:spPr>
        <p:txBody>
          <a:bodyPr wrap="square" rtlCol="0">
            <a:spAutoFit/>
          </a:bodyPr>
          <a:lstStyle/>
          <a:p>
            <a:r>
              <a:rPr lang="en-US" sz="825" b="1" dirty="0">
                <a:latin typeface="Calibri" pitchFamily="34" charset="0"/>
              </a:rPr>
              <a:t>MPC5E</a:t>
            </a:r>
          </a:p>
        </p:txBody>
      </p:sp>
      <p:sp>
        <p:nvSpPr>
          <p:cNvPr id="106" name="TextBox 105"/>
          <p:cNvSpPr txBox="1"/>
          <p:nvPr/>
        </p:nvSpPr>
        <p:spPr>
          <a:xfrm>
            <a:off x="4820981" y="2761904"/>
            <a:ext cx="3090042" cy="369332"/>
          </a:xfrm>
          <a:prstGeom prst="rect">
            <a:avLst/>
          </a:prstGeom>
          <a:noFill/>
        </p:spPr>
        <p:txBody>
          <a:bodyPr wrap="square" rtlCol="0">
            <a:spAutoFit/>
          </a:bodyPr>
          <a:lstStyle/>
          <a:p>
            <a:r>
              <a:rPr lang="en-US" sz="900" b="1" dirty="0">
                <a:latin typeface="Calibri" pitchFamily="34" charset="0"/>
              </a:rPr>
              <a:t>MX960 in 2+1 mode (</a:t>
            </a:r>
            <a:r>
              <a:rPr lang="en-US" sz="900" b="1" u="sng" dirty="0">
                <a:latin typeface="Calibri" pitchFamily="34" charset="0"/>
              </a:rPr>
              <a:t>SCBE2</a:t>
            </a:r>
            <a:r>
              <a:rPr lang="en-US" sz="900" b="1" dirty="0">
                <a:latin typeface="Calibri" pitchFamily="34" charset="0"/>
              </a:rPr>
              <a:t> + ENHANCED Mid plane)</a:t>
            </a:r>
          </a:p>
          <a:p>
            <a:endParaRPr lang="en-US" sz="900" b="1" dirty="0">
              <a:latin typeface="Calibri" pitchFamily="34" charset="0"/>
            </a:endParaRPr>
          </a:p>
        </p:txBody>
      </p:sp>
      <p:sp>
        <p:nvSpPr>
          <p:cNvPr id="107" name="TextBox 106"/>
          <p:cNvSpPr txBox="1"/>
          <p:nvPr/>
        </p:nvSpPr>
        <p:spPr>
          <a:xfrm>
            <a:off x="5534371" y="2921078"/>
            <a:ext cx="2002221" cy="230832"/>
          </a:xfrm>
          <a:prstGeom prst="rect">
            <a:avLst/>
          </a:prstGeom>
          <a:noFill/>
        </p:spPr>
        <p:txBody>
          <a:bodyPr wrap="square" rtlCol="0">
            <a:spAutoFit/>
          </a:bodyPr>
          <a:lstStyle/>
          <a:p>
            <a:r>
              <a:rPr lang="en-US" sz="900" dirty="0">
                <a:latin typeface="Calibri" pitchFamily="34" charset="0"/>
              </a:rPr>
              <a:t>       ~</a:t>
            </a:r>
            <a:r>
              <a:rPr lang="en-US" sz="825" dirty="0">
                <a:latin typeface="Calibri" pitchFamily="34" charset="0"/>
              </a:rPr>
              <a:t>240G/MPC5E</a:t>
            </a:r>
            <a:endParaRPr lang="en-US" sz="900" dirty="0">
              <a:latin typeface="Calibri" pitchFamily="34" charset="0"/>
            </a:endParaRPr>
          </a:p>
        </p:txBody>
      </p:sp>
      <p:sp>
        <p:nvSpPr>
          <p:cNvPr id="109" name="TextBox 108"/>
          <p:cNvSpPr txBox="1"/>
          <p:nvPr/>
        </p:nvSpPr>
        <p:spPr>
          <a:xfrm>
            <a:off x="2853147" y="1422670"/>
            <a:ext cx="421611" cy="184666"/>
          </a:xfrm>
          <a:prstGeom prst="rect">
            <a:avLst/>
          </a:prstGeom>
          <a:noFill/>
        </p:spPr>
        <p:txBody>
          <a:bodyPr wrap="square" rtlCol="0">
            <a:spAutoFit/>
          </a:bodyPr>
          <a:lstStyle/>
          <a:p>
            <a:r>
              <a:rPr lang="en-US" sz="600" dirty="0">
                <a:latin typeface="Calibri" pitchFamily="34" charset="0"/>
              </a:rPr>
              <a:t>~40G</a:t>
            </a:r>
          </a:p>
        </p:txBody>
      </p:sp>
      <p:sp>
        <p:nvSpPr>
          <p:cNvPr id="111" name="TextBox 110"/>
          <p:cNvSpPr txBox="1"/>
          <p:nvPr/>
        </p:nvSpPr>
        <p:spPr>
          <a:xfrm>
            <a:off x="2944080" y="1763138"/>
            <a:ext cx="421611" cy="184666"/>
          </a:xfrm>
          <a:prstGeom prst="rect">
            <a:avLst/>
          </a:prstGeom>
          <a:noFill/>
        </p:spPr>
        <p:txBody>
          <a:bodyPr wrap="square" rtlCol="0">
            <a:spAutoFit/>
          </a:bodyPr>
          <a:lstStyle/>
          <a:p>
            <a:r>
              <a:rPr lang="en-US" sz="600" dirty="0">
                <a:latin typeface="Calibri" pitchFamily="34" charset="0"/>
              </a:rPr>
              <a:t>~40G</a:t>
            </a:r>
          </a:p>
        </p:txBody>
      </p:sp>
      <p:sp>
        <p:nvSpPr>
          <p:cNvPr id="112" name="Rectangle 111"/>
          <p:cNvSpPr/>
          <p:nvPr/>
        </p:nvSpPr>
        <p:spPr>
          <a:xfrm>
            <a:off x="4623513" y="1045134"/>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113" name="Rounded Rectangle 112"/>
          <p:cNvSpPr/>
          <p:nvPr/>
        </p:nvSpPr>
        <p:spPr>
          <a:xfrm>
            <a:off x="4798754" y="1242494"/>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XM0</a:t>
            </a:r>
          </a:p>
        </p:txBody>
      </p:sp>
      <p:sp>
        <p:nvSpPr>
          <p:cNvPr id="115" name="Rounded Rectangle 114"/>
          <p:cNvSpPr/>
          <p:nvPr/>
        </p:nvSpPr>
        <p:spPr>
          <a:xfrm>
            <a:off x="6676264" y="966397"/>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18" name="Rounded Rectangle 117"/>
          <p:cNvSpPr/>
          <p:nvPr/>
        </p:nvSpPr>
        <p:spPr>
          <a:xfrm>
            <a:off x="6673451" y="156478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20" name="Rounded Rectangle 119"/>
          <p:cNvSpPr/>
          <p:nvPr/>
        </p:nvSpPr>
        <p:spPr>
          <a:xfrm>
            <a:off x="6678444" y="216317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121" name="Straight Connector 120"/>
          <p:cNvCxnSpPr>
            <a:stCxn id="61" idx="6"/>
            <a:endCxn id="115" idx="1"/>
          </p:cNvCxnSpPr>
          <p:nvPr/>
        </p:nvCxnSpPr>
        <p:spPr>
          <a:xfrm flipV="1">
            <a:off x="5499036" y="1164747"/>
            <a:ext cx="1177229" cy="316608"/>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61" idx="6"/>
            <a:endCxn id="120" idx="1"/>
          </p:cNvCxnSpPr>
          <p:nvPr/>
        </p:nvCxnSpPr>
        <p:spPr>
          <a:xfrm>
            <a:off x="5499037" y="1481354"/>
            <a:ext cx="1179408" cy="880174"/>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29" name="Rounded Rectangle 128"/>
          <p:cNvSpPr/>
          <p:nvPr/>
        </p:nvSpPr>
        <p:spPr>
          <a:xfrm>
            <a:off x="4818062" y="188773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XM1</a:t>
            </a:r>
          </a:p>
        </p:txBody>
      </p:sp>
      <p:cxnSp>
        <p:nvCxnSpPr>
          <p:cNvPr id="130" name="Straight Connector 129"/>
          <p:cNvCxnSpPr>
            <a:stCxn id="61" idx="6"/>
            <a:endCxn id="118" idx="1"/>
          </p:cNvCxnSpPr>
          <p:nvPr/>
        </p:nvCxnSpPr>
        <p:spPr>
          <a:xfrm>
            <a:off x="5499037" y="1481355"/>
            <a:ext cx="1174414" cy="2817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5885531" y="1177413"/>
            <a:ext cx="421611" cy="184666"/>
          </a:xfrm>
          <a:prstGeom prst="rect">
            <a:avLst/>
          </a:prstGeom>
          <a:noFill/>
        </p:spPr>
        <p:txBody>
          <a:bodyPr wrap="square" rtlCol="0">
            <a:spAutoFit/>
          </a:bodyPr>
          <a:lstStyle/>
          <a:p>
            <a:r>
              <a:rPr lang="en-US" sz="600" dirty="0">
                <a:latin typeface="Calibri" pitchFamily="34" charset="0"/>
              </a:rPr>
              <a:t>~40G</a:t>
            </a:r>
          </a:p>
        </p:txBody>
      </p:sp>
      <p:sp>
        <p:nvSpPr>
          <p:cNvPr id="132" name="TextBox 131"/>
          <p:cNvSpPr txBox="1"/>
          <p:nvPr/>
        </p:nvSpPr>
        <p:spPr>
          <a:xfrm>
            <a:off x="6016861" y="1480185"/>
            <a:ext cx="421611" cy="184666"/>
          </a:xfrm>
          <a:prstGeom prst="rect">
            <a:avLst/>
          </a:prstGeom>
          <a:noFill/>
        </p:spPr>
        <p:txBody>
          <a:bodyPr wrap="square" rtlCol="0">
            <a:spAutoFit/>
          </a:bodyPr>
          <a:lstStyle/>
          <a:p>
            <a:r>
              <a:rPr lang="en-US" sz="600" dirty="0">
                <a:latin typeface="Calibri" pitchFamily="34" charset="0"/>
              </a:rPr>
              <a:t>~40G</a:t>
            </a:r>
          </a:p>
        </p:txBody>
      </p:sp>
      <p:sp>
        <p:nvSpPr>
          <p:cNvPr id="133" name="TextBox 132"/>
          <p:cNvSpPr txBox="1"/>
          <p:nvPr/>
        </p:nvSpPr>
        <p:spPr>
          <a:xfrm>
            <a:off x="6019738" y="1784230"/>
            <a:ext cx="421611" cy="184666"/>
          </a:xfrm>
          <a:prstGeom prst="rect">
            <a:avLst/>
          </a:prstGeom>
          <a:noFill/>
        </p:spPr>
        <p:txBody>
          <a:bodyPr wrap="square" rtlCol="0">
            <a:spAutoFit/>
          </a:bodyPr>
          <a:lstStyle/>
          <a:p>
            <a:r>
              <a:rPr lang="en-US" sz="600" dirty="0">
                <a:latin typeface="Calibri" pitchFamily="34" charset="0"/>
              </a:rPr>
              <a:t>~40G</a:t>
            </a:r>
          </a:p>
        </p:txBody>
      </p:sp>
      <p:sp>
        <p:nvSpPr>
          <p:cNvPr id="134" name="TextBox 133"/>
          <p:cNvSpPr txBox="1"/>
          <p:nvPr/>
        </p:nvSpPr>
        <p:spPr>
          <a:xfrm>
            <a:off x="4703581" y="768735"/>
            <a:ext cx="3090042" cy="369332"/>
          </a:xfrm>
          <a:prstGeom prst="rect">
            <a:avLst/>
          </a:prstGeom>
          <a:noFill/>
        </p:spPr>
        <p:txBody>
          <a:bodyPr wrap="square" rtlCol="0">
            <a:spAutoFit/>
          </a:bodyPr>
          <a:lstStyle/>
          <a:p>
            <a:r>
              <a:rPr lang="en-US" sz="900" b="1" dirty="0">
                <a:latin typeface="Calibri" pitchFamily="34" charset="0"/>
              </a:rPr>
              <a:t>MX960 in 3+0 mode (</a:t>
            </a:r>
            <a:r>
              <a:rPr lang="en-US" sz="900" b="1" u="sng" dirty="0">
                <a:latin typeface="Calibri" pitchFamily="34" charset="0"/>
              </a:rPr>
              <a:t>SCBE2</a:t>
            </a:r>
            <a:r>
              <a:rPr lang="en-US" sz="900" b="1" dirty="0">
                <a:latin typeface="Calibri" pitchFamily="34" charset="0"/>
              </a:rPr>
              <a:t> + CURRENT Mid plane)</a:t>
            </a:r>
          </a:p>
          <a:p>
            <a:endParaRPr lang="en-US" sz="900" b="1" dirty="0">
              <a:latin typeface="Calibri" pitchFamily="34" charset="0"/>
            </a:endParaRPr>
          </a:p>
        </p:txBody>
      </p:sp>
      <p:sp>
        <p:nvSpPr>
          <p:cNvPr id="135" name="TextBox 134"/>
          <p:cNvSpPr txBox="1"/>
          <p:nvPr/>
        </p:nvSpPr>
        <p:spPr>
          <a:xfrm>
            <a:off x="4734357" y="2554987"/>
            <a:ext cx="645852" cy="219291"/>
          </a:xfrm>
          <a:prstGeom prst="rect">
            <a:avLst/>
          </a:prstGeom>
          <a:noFill/>
        </p:spPr>
        <p:txBody>
          <a:bodyPr wrap="square" rtlCol="0">
            <a:spAutoFit/>
          </a:bodyPr>
          <a:lstStyle/>
          <a:p>
            <a:r>
              <a:rPr lang="en-US" sz="825" b="1" dirty="0">
                <a:latin typeface="Calibri" pitchFamily="34" charset="0"/>
              </a:rPr>
              <a:t>MPC5E</a:t>
            </a:r>
          </a:p>
        </p:txBody>
      </p:sp>
      <p:sp>
        <p:nvSpPr>
          <p:cNvPr id="136" name="TextBox 135"/>
          <p:cNvSpPr txBox="1"/>
          <p:nvPr/>
        </p:nvSpPr>
        <p:spPr>
          <a:xfrm>
            <a:off x="5361792" y="943673"/>
            <a:ext cx="2002221" cy="219291"/>
          </a:xfrm>
          <a:prstGeom prst="rect">
            <a:avLst/>
          </a:prstGeom>
          <a:noFill/>
        </p:spPr>
        <p:txBody>
          <a:bodyPr wrap="square" rtlCol="0">
            <a:spAutoFit/>
          </a:bodyPr>
          <a:lstStyle/>
          <a:p>
            <a:r>
              <a:rPr lang="en-US" sz="825" dirty="0">
                <a:latin typeface="Calibri" pitchFamily="34" charset="0"/>
              </a:rPr>
              <a:t>       ~240G/MPC5E</a:t>
            </a:r>
          </a:p>
        </p:txBody>
      </p:sp>
      <p:sp>
        <p:nvSpPr>
          <p:cNvPr id="61" name="Oval 60"/>
          <p:cNvSpPr/>
          <p:nvPr/>
        </p:nvSpPr>
        <p:spPr>
          <a:xfrm>
            <a:off x="5397537" y="1372042"/>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62" name="Oval 61"/>
          <p:cNvSpPr/>
          <p:nvPr/>
        </p:nvSpPr>
        <p:spPr>
          <a:xfrm>
            <a:off x="2278354" y="3363075"/>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63" name="Oval 62"/>
          <p:cNvSpPr/>
          <p:nvPr/>
        </p:nvSpPr>
        <p:spPr>
          <a:xfrm>
            <a:off x="5460269" y="3407321"/>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Tree>
    <p:extLst>
      <p:ext uri="{BB962C8B-B14F-4D97-AF65-F5344CB8AC3E}">
        <p14:creationId xmlns:p14="http://schemas.microsoft.com/office/powerpoint/2010/main" val="32392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492507" y="991405"/>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2" name="Title 1"/>
          <p:cNvSpPr>
            <a:spLocks noGrp="1"/>
          </p:cNvSpPr>
          <p:nvPr>
            <p:ph type="title"/>
          </p:nvPr>
        </p:nvSpPr>
        <p:spPr>
          <a:xfrm>
            <a:off x="455085" y="4"/>
            <a:ext cx="8223250" cy="757847"/>
          </a:xfrm>
        </p:spPr>
        <p:txBody>
          <a:bodyPr/>
          <a:lstStyle/>
          <a:p>
            <a:r>
              <a:rPr lang="en-US" dirty="0" smtClean="0"/>
              <a:t>MPC7E </a:t>
            </a:r>
            <a:r>
              <a:rPr lang="en-US" dirty="0"/>
              <a:t>F</a:t>
            </a:r>
            <a:r>
              <a:rPr lang="en-US" dirty="0" smtClean="0"/>
              <a:t>abric </a:t>
            </a:r>
            <a:r>
              <a:rPr lang="en-US" dirty="0"/>
              <a:t>C</a:t>
            </a:r>
            <a:r>
              <a:rPr lang="en-US" dirty="0" smtClean="0"/>
              <a:t>onnectivity in MX960 </a:t>
            </a:r>
            <a:endParaRPr lang="en-US" dirty="0"/>
          </a:p>
        </p:txBody>
      </p:sp>
      <p:sp>
        <p:nvSpPr>
          <p:cNvPr id="4" name="Rounded Rectangle 3"/>
          <p:cNvSpPr/>
          <p:nvPr/>
        </p:nvSpPr>
        <p:spPr>
          <a:xfrm>
            <a:off x="1675492" y="1201415"/>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EA0</a:t>
            </a:r>
          </a:p>
        </p:txBody>
      </p:sp>
      <p:sp>
        <p:nvSpPr>
          <p:cNvPr id="5" name="Rounded Rectangle 4"/>
          <p:cNvSpPr/>
          <p:nvPr/>
        </p:nvSpPr>
        <p:spPr>
          <a:xfrm>
            <a:off x="3545258" y="912668"/>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6" name="Rounded Rectangle 5"/>
          <p:cNvSpPr/>
          <p:nvPr/>
        </p:nvSpPr>
        <p:spPr>
          <a:xfrm>
            <a:off x="3542444" y="151105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7" name="Rounded Rectangle 6"/>
          <p:cNvSpPr/>
          <p:nvPr/>
        </p:nvSpPr>
        <p:spPr>
          <a:xfrm>
            <a:off x="3547438" y="2109450"/>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9" name="Straight Connector 8"/>
          <p:cNvCxnSpPr>
            <a:stCxn id="42" idx="6"/>
            <a:endCxn id="5" idx="1"/>
          </p:cNvCxnSpPr>
          <p:nvPr/>
        </p:nvCxnSpPr>
        <p:spPr>
          <a:xfrm flipV="1">
            <a:off x="2398187" y="1111017"/>
            <a:ext cx="1147071" cy="270786"/>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2" idx="6"/>
            <a:endCxn id="6" idx="1"/>
          </p:cNvCxnSpPr>
          <p:nvPr/>
        </p:nvCxnSpPr>
        <p:spPr>
          <a:xfrm>
            <a:off x="2398188" y="1381804"/>
            <a:ext cx="1144257" cy="327605"/>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42" idx="6"/>
            <a:endCxn id="7" idx="1"/>
          </p:cNvCxnSpPr>
          <p:nvPr/>
        </p:nvCxnSpPr>
        <p:spPr>
          <a:xfrm>
            <a:off x="2398188" y="1381804"/>
            <a:ext cx="1149251" cy="925996"/>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1687056" y="183400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EA1</a:t>
            </a:r>
          </a:p>
        </p:txBody>
      </p:sp>
      <p:sp>
        <p:nvSpPr>
          <p:cNvPr id="29" name="TextBox 28"/>
          <p:cNvSpPr txBox="1"/>
          <p:nvPr/>
        </p:nvSpPr>
        <p:spPr>
          <a:xfrm>
            <a:off x="2733915" y="1115190"/>
            <a:ext cx="421611" cy="184666"/>
          </a:xfrm>
          <a:prstGeom prst="rect">
            <a:avLst/>
          </a:prstGeom>
          <a:noFill/>
        </p:spPr>
        <p:txBody>
          <a:bodyPr wrap="square" rtlCol="0">
            <a:spAutoFit/>
          </a:bodyPr>
          <a:lstStyle/>
          <a:p>
            <a:r>
              <a:rPr lang="en-US" sz="600" dirty="0">
                <a:latin typeface="Calibri" pitchFamily="34" charset="0"/>
              </a:rPr>
              <a:t>~80</a:t>
            </a:r>
          </a:p>
        </p:txBody>
      </p:sp>
      <p:sp>
        <p:nvSpPr>
          <p:cNvPr id="42" name="Oval 41"/>
          <p:cNvSpPr/>
          <p:nvPr/>
        </p:nvSpPr>
        <p:spPr>
          <a:xfrm>
            <a:off x="2296688" y="1272491"/>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75" name="TextBox 74"/>
          <p:cNvSpPr txBox="1"/>
          <p:nvPr/>
        </p:nvSpPr>
        <p:spPr>
          <a:xfrm>
            <a:off x="1631809" y="746538"/>
            <a:ext cx="2743200" cy="230832"/>
          </a:xfrm>
          <a:prstGeom prst="rect">
            <a:avLst/>
          </a:prstGeom>
          <a:noFill/>
        </p:spPr>
        <p:txBody>
          <a:bodyPr wrap="square" rtlCol="0">
            <a:spAutoFit/>
          </a:bodyPr>
          <a:lstStyle/>
          <a:p>
            <a:r>
              <a:rPr lang="en-US" sz="900" b="1" dirty="0">
                <a:latin typeface="Calibri" pitchFamily="34" charset="0"/>
              </a:rPr>
              <a:t>MX960 in 3+0 mode (</a:t>
            </a:r>
            <a:r>
              <a:rPr lang="en-US" sz="900" b="1" u="sng" dirty="0">
                <a:latin typeface="Calibri" pitchFamily="34" charset="0"/>
              </a:rPr>
              <a:t>SCBE2</a:t>
            </a:r>
            <a:r>
              <a:rPr lang="en-US" sz="900" b="1" dirty="0">
                <a:latin typeface="Calibri" pitchFamily="34" charset="0"/>
              </a:rPr>
              <a:t> + CURRENT Mid plane)</a:t>
            </a:r>
          </a:p>
        </p:txBody>
      </p:sp>
      <p:sp>
        <p:nvSpPr>
          <p:cNvPr id="196" name="TextBox 195"/>
          <p:cNvSpPr txBox="1"/>
          <p:nvPr/>
        </p:nvSpPr>
        <p:spPr>
          <a:xfrm>
            <a:off x="1658645" y="2422432"/>
            <a:ext cx="645852" cy="219291"/>
          </a:xfrm>
          <a:prstGeom prst="rect">
            <a:avLst/>
          </a:prstGeom>
          <a:noFill/>
        </p:spPr>
        <p:txBody>
          <a:bodyPr wrap="square" rtlCol="0">
            <a:spAutoFit/>
          </a:bodyPr>
          <a:lstStyle/>
          <a:p>
            <a:r>
              <a:rPr lang="en-US" sz="825" b="1" dirty="0">
                <a:latin typeface="Calibri" pitchFamily="34" charset="0"/>
              </a:rPr>
              <a:t>MPC7E</a:t>
            </a:r>
          </a:p>
        </p:txBody>
      </p:sp>
      <p:sp>
        <p:nvSpPr>
          <p:cNvPr id="95" name="Rectangle 94"/>
          <p:cNvSpPr/>
          <p:nvPr/>
        </p:nvSpPr>
        <p:spPr>
          <a:xfrm>
            <a:off x="1508415" y="3041667"/>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96" name="Rounded Rectangle 95"/>
          <p:cNvSpPr/>
          <p:nvPr/>
        </p:nvSpPr>
        <p:spPr>
          <a:xfrm>
            <a:off x="1670154" y="323902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EA0</a:t>
            </a:r>
          </a:p>
        </p:txBody>
      </p:sp>
      <p:sp>
        <p:nvSpPr>
          <p:cNvPr id="97" name="Rounded Rectangle 96"/>
          <p:cNvSpPr/>
          <p:nvPr/>
        </p:nvSpPr>
        <p:spPr>
          <a:xfrm>
            <a:off x="3566913" y="2962930"/>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02" name="Rounded Rectangle 101"/>
          <p:cNvSpPr/>
          <p:nvPr/>
        </p:nvSpPr>
        <p:spPr>
          <a:xfrm>
            <a:off x="3593595" y="356132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03" name="Rounded Rectangle 102"/>
          <p:cNvSpPr/>
          <p:nvPr/>
        </p:nvSpPr>
        <p:spPr>
          <a:xfrm>
            <a:off x="3605962" y="415971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104" name="Straight Connector 103"/>
          <p:cNvCxnSpPr>
            <a:stCxn id="62" idx="6"/>
            <a:endCxn id="97" idx="1"/>
          </p:cNvCxnSpPr>
          <p:nvPr/>
        </p:nvCxnSpPr>
        <p:spPr>
          <a:xfrm flipV="1">
            <a:off x="2379854" y="3161279"/>
            <a:ext cx="1187059" cy="311108"/>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08" name="Rounded Rectangle 107"/>
          <p:cNvSpPr/>
          <p:nvPr/>
        </p:nvSpPr>
        <p:spPr>
          <a:xfrm>
            <a:off x="1669245" y="3883614"/>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EA1</a:t>
            </a:r>
          </a:p>
        </p:txBody>
      </p:sp>
      <p:cxnSp>
        <p:nvCxnSpPr>
          <p:cNvPr id="114" name="Straight Connector 113"/>
          <p:cNvCxnSpPr>
            <a:stCxn id="62" idx="6"/>
            <a:endCxn id="102" idx="1"/>
          </p:cNvCxnSpPr>
          <p:nvPr/>
        </p:nvCxnSpPr>
        <p:spPr>
          <a:xfrm>
            <a:off x="2379854" y="3472387"/>
            <a:ext cx="1213741" cy="2872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2867370" y="3178960"/>
            <a:ext cx="421611" cy="184666"/>
          </a:xfrm>
          <a:prstGeom prst="rect">
            <a:avLst/>
          </a:prstGeom>
          <a:noFill/>
        </p:spPr>
        <p:txBody>
          <a:bodyPr wrap="square" rtlCol="0">
            <a:spAutoFit/>
          </a:bodyPr>
          <a:lstStyle/>
          <a:p>
            <a:r>
              <a:rPr lang="en-US" sz="600" dirty="0">
                <a:latin typeface="Calibri" pitchFamily="34" charset="0"/>
              </a:rPr>
              <a:t>~85G</a:t>
            </a:r>
          </a:p>
        </p:txBody>
      </p:sp>
      <p:sp>
        <p:nvSpPr>
          <p:cNvPr id="119" name="TextBox 118"/>
          <p:cNvSpPr txBox="1"/>
          <p:nvPr/>
        </p:nvSpPr>
        <p:spPr>
          <a:xfrm>
            <a:off x="3053891" y="3510409"/>
            <a:ext cx="421611" cy="184666"/>
          </a:xfrm>
          <a:prstGeom prst="rect">
            <a:avLst/>
          </a:prstGeom>
          <a:noFill/>
        </p:spPr>
        <p:txBody>
          <a:bodyPr wrap="square" rtlCol="0">
            <a:spAutoFit/>
          </a:bodyPr>
          <a:lstStyle/>
          <a:p>
            <a:r>
              <a:rPr lang="en-US" sz="600" dirty="0">
                <a:latin typeface="Calibri" pitchFamily="34" charset="0"/>
              </a:rPr>
              <a:t>~85G</a:t>
            </a:r>
          </a:p>
        </p:txBody>
      </p:sp>
      <p:sp>
        <p:nvSpPr>
          <p:cNvPr id="125" name="TextBox 124"/>
          <p:cNvSpPr txBox="1"/>
          <p:nvPr/>
        </p:nvSpPr>
        <p:spPr>
          <a:xfrm>
            <a:off x="1824104" y="4487046"/>
            <a:ext cx="645852" cy="219291"/>
          </a:xfrm>
          <a:prstGeom prst="rect">
            <a:avLst/>
          </a:prstGeom>
          <a:noFill/>
        </p:spPr>
        <p:txBody>
          <a:bodyPr wrap="square" rtlCol="0">
            <a:spAutoFit/>
          </a:bodyPr>
          <a:lstStyle/>
          <a:p>
            <a:r>
              <a:rPr lang="en-US" sz="825" b="1" dirty="0">
                <a:latin typeface="Calibri" pitchFamily="34" charset="0"/>
              </a:rPr>
              <a:t>MPC7E</a:t>
            </a:r>
          </a:p>
        </p:txBody>
      </p:sp>
      <p:sp>
        <p:nvSpPr>
          <p:cNvPr id="126" name="TextBox 125"/>
          <p:cNvSpPr txBox="1"/>
          <p:nvPr/>
        </p:nvSpPr>
        <p:spPr>
          <a:xfrm>
            <a:off x="1761797" y="2718034"/>
            <a:ext cx="3090042" cy="369332"/>
          </a:xfrm>
          <a:prstGeom prst="rect">
            <a:avLst/>
          </a:prstGeom>
          <a:noFill/>
        </p:spPr>
        <p:txBody>
          <a:bodyPr wrap="square" rtlCol="0">
            <a:spAutoFit/>
          </a:bodyPr>
          <a:lstStyle/>
          <a:p>
            <a:r>
              <a:rPr lang="en-US" sz="900" b="1" dirty="0">
                <a:latin typeface="Calibri" pitchFamily="34" charset="0"/>
              </a:rPr>
              <a:t>MX960 in 2+1 mode (</a:t>
            </a:r>
            <a:r>
              <a:rPr lang="en-US" sz="900" b="1" u="sng" dirty="0">
                <a:latin typeface="Calibri" pitchFamily="34" charset="0"/>
              </a:rPr>
              <a:t>SCBE2 </a:t>
            </a:r>
            <a:r>
              <a:rPr lang="en-US" sz="900" b="1" dirty="0">
                <a:latin typeface="Calibri" pitchFamily="34" charset="0"/>
              </a:rPr>
              <a:t>+ CURRENT Mid plane)</a:t>
            </a:r>
          </a:p>
          <a:p>
            <a:endParaRPr lang="en-US" sz="900" b="1" dirty="0">
              <a:latin typeface="Calibri" pitchFamily="34" charset="0"/>
            </a:endParaRPr>
          </a:p>
        </p:txBody>
      </p:sp>
      <p:sp>
        <p:nvSpPr>
          <p:cNvPr id="127" name="TextBox 126"/>
          <p:cNvSpPr txBox="1"/>
          <p:nvPr/>
        </p:nvSpPr>
        <p:spPr>
          <a:xfrm>
            <a:off x="2367730" y="925113"/>
            <a:ext cx="2002221" cy="219291"/>
          </a:xfrm>
          <a:prstGeom prst="rect">
            <a:avLst/>
          </a:prstGeom>
          <a:noFill/>
        </p:spPr>
        <p:txBody>
          <a:bodyPr wrap="square" rtlCol="0">
            <a:spAutoFit/>
          </a:bodyPr>
          <a:lstStyle/>
          <a:p>
            <a:r>
              <a:rPr lang="en-US" sz="825" dirty="0">
                <a:latin typeface="Calibri" pitchFamily="34" charset="0"/>
              </a:rPr>
              <a:t> ~480G/MPC7E</a:t>
            </a:r>
          </a:p>
        </p:txBody>
      </p:sp>
      <p:sp>
        <p:nvSpPr>
          <p:cNvPr id="128" name="TextBox 127"/>
          <p:cNvSpPr txBox="1"/>
          <p:nvPr/>
        </p:nvSpPr>
        <p:spPr>
          <a:xfrm>
            <a:off x="2475187" y="2877207"/>
            <a:ext cx="2002221" cy="230832"/>
          </a:xfrm>
          <a:prstGeom prst="rect">
            <a:avLst/>
          </a:prstGeom>
          <a:noFill/>
        </p:spPr>
        <p:txBody>
          <a:bodyPr wrap="square" rtlCol="0">
            <a:spAutoFit/>
          </a:bodyPr>
          <a:lstStyle/>
          <a:p>
            <a:r>
              <a:rPr lang="en-US" sz="900" dirty="0">
                <a:latin typeface="Calibri" pitchFamily="34" charset="0"/>
              </a:rPr>
              <a:t>       ~</a:t>
            </a:r>
            <a:r>
              <a:rPr lang="en-US" sz="825" dirty="0">
                <a:latin typeface="Calibri" pitchFamily="34" charset="0"/>
              </a:rPr>
              <a:t>340G/MPC7E</a:t>
            </a:r>
            <a:endParaRPr lang="en-US" sz="900" dirty="0">
              <a:latin typeface="Calibri" pitchFamily="34" charset="0"/>
            </a:endParaRPr>
          </a:p>
        </p:txBody>
      </p:sp>
      <p:sp>
        <p:nvSpPr>
          <p:cNvPr id="66" name="Rectangle 65"/>
          <p:cNvSpPr/>
          <p:nvPr/>
        </p:nvSpPr>
        <p:spPr>
          <a:xfrm>
            <a:off x="4701193" y="3085538"/>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67" name="Rounded Rectangle 66"/>
          <p:cNvSpPr/>
          <p:nvPr/>
        </p:nvSpPr>
        <p:spPr>
          <a:xfrm>
            <a:off x="4864464" y="3282898"/>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EA0</a:t>
            </a:r>
          </a:p>
        </p:txBody>
      </p:sp>
      <p:sp>
        <p:nvSpPr>
          <p:cNvPr id="68" name="Rounded Rectangle 67"/>
          <p:cNvSpPr/>
          <p:nvPr/>
        </p:nvSpPr>
        <p:spPr>
          <a:xfrm>
            <a:off x="6699837" y="300680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69" name="Rounded Rectangle 68"/>
          <p:cNvSpPr/>
          <p:nvPr/>
        </p:nvSpPr>
        <p:spPr>
          <a:xfrm>
            <a:off x="6719145" y="3605192"/>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76" name="Rounded Rectangle 75"/>
          <p:cNvSpPr/>
          <p:nvPr/>
        </p:nvSpPr>
        <p:spPr>
          <a:xfrm>
            <a:off x="6731512" y="4203582"/>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77" name="Straight Connector 76"/>
          <p:cNvCxnSpPr>
            <a:stCxn id="63" idx="6"/>
            <a:endCxn id="68" idx="1"/>
          </p:cNvCxnSpPr>
          <p:nvPr/>
        </p:nvCxnSpPr>
        <p:spPr>
          <a:xfrm flipV="1">
            <a:off x="5561768" y="3205150"/>
            <a:ext cx="1138069" cy="3114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78" name="Rounded Rectangle 77"/>
          <p:cNvSpPr/>
          <p:nvPr/>
        </p:nvSpPr>
        <p:spPr>
          <a:xfrm>
            <a:off x="4886837" y="3928139"/>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EA1</a:t>
            </a:r>
          </a:p>
        </p:txBody>
      </p:sp>
      <p:cxnSp>
        <p:nvCxnSpPr>
          <p:cNvPr id="90" name="Straight Connector 89"/>
          <p:cNvCxnSpPr>
            <a:stCxn id="63" idx="6"/>
            <a:endCxn id="69" idx="1"/>
          </p:cNvCxnSpPr>
          <p:nvPr/>
        </p:nvCxnSpPr>
        <p:spPr>
          <a:xfrm>
            <a:off x="5561767" y="3516632"/>
            <a:ext cx="1157378" cy="286909"/>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6007896" y="3198753"/>
            <a:ext cx="421611" cy="184666"/>
          </a:xfrm>
          <a:prstGeom prst="rect">
            <a:avLst/>
          </a:prstGeom>
          <a:noFill/>
        </p:spPr>
        <p:txBody>
          <a:bodyPr wrap="square" rtlCol="0">
            <a:spAutoFit/>
          </a:bodyPr>
          <a:lstStyle/>
          <a:p>
            <a:r>
              <a:rPr lang="en-US" sz="600" dirty="0">
                <a:latin typeface="Calibri" pitchFamily="34" charset="0"/>
              </a:rPr>
              <a:t>~85G</a:t>
            </a:r>
          </a:p>
        </p:txBody>
      </p:sp>
      <p:sp>
        <p:nvSpPr>
          <p:cNvPr id="99" name="TextBox 98"/>
          <p:cNvSpPr txBox="1"/>
          <p:nvPr/>
        </p:nvSpPr>
        <p:spPr>
          <a:xfrm>
            <a:off x="6046318" y="3526928"/>
            <a:ext cx="421611" cy="184666"/>
          </a:xfrm>
          <a:prstGeom prst="rect">
            <a:avLst/>
          </a:prstGeom>
          <a:noFill/>
        </p:spPr>
        <p:txBody>
          <a:bodyPr wrap="square" rtlCol="0">
            <a:spAutoFit/>
          </a:bodyPr>
          <a:lstStyle/>
          <a:p>
            <a:r>
              <a:rPr lang="en-US" sz="600" dirty="0">
                <a:latin typeface="Calibri" pitchFamily="34" charset="0"/>
              </a:rPr>
              <a:t>~85G</a:t>
            </a:r>
          </a:p>
        </p:txBody>
      </p:sp>
      <p:sp>
        <p:nvSpPr>
          <p:cNvPr id="105" name="TextBox 104"/>
          <p:cNvSpPr txBox="1"/>
          <p:nvPr/>
        </p:nvSpPr>
        <p:spPr>
          <a:xfrm>
            <a:off x="4900872" y="4513333"/>
            <a:ext cx="645852" cy="219291"/>
          </a:xfrm>
          <a:prstGeom prst="rect">
            <a:avLst/>
          </a:prstGeom>
          <a:noFill/>
        </p:spPr>
        <p:txBody>
          <a:bodyPr wrap="square" rtlCol="0">
            <a:spAutoFit/>
          </a:bodyPr>
          <a:lstStyle/>
          <a:p>
            <a:r>
              <a:rPr lang="en-US" sz="825" b="1" dirty="0">
                <a:latin typeface="Calibri" pitchFamily="34" charset="0"/>
              </a:rPr>
              <a:t>MPC7E</a:t>
            </a:r>
          </a:p>
        </p:txBody>
      </p:sp>
      <p:sp>
        <p:nvSpPr>
          <p:cNvPr id="106" name="TextBox 105"/>
          <p:cNvSpPr txBox="1"/>
          <p:nvPr/>
        </p:nvSpPr>
        <p:spPr>
          <a:xfrm>
            <a:off x="4820981" y="2761904"/>
            <a:ext cx="3090042" cy="369332"/>
          </a:xfrm>
          <a:prstGeom prst="rect">
            <a:avLst/>
          </a:prstGeom>
          <a:noFill/>
        </p:spPr>
        <p:txBody>
          <a:bodyPr wrap="square" rtlCol="0">
            <a:spAutoFit/>
          </a:bodyPr>
          <a:lstStyle/>
          <a:p>
            <a:r>
              <a:rPr lang="en-US" sz="900" b="1" dirty="0">
                <a:latin typeface="Calibri" pitchFamily="34" charset="0"/>
              </a:rPr>
              <a:t>MX960 in 2+1 mode (</a:t>
            </a:r>
            <a:r>
              <a:rPr lang="en-US" sz="900" b="1" u="sng" dirty="0">
                <a:latin typeface="Calibri" pitchFamily="34" charset="0"/>
              </a:rPr>
              <a:t>SCBE2</a:t>
            </a:r>
            <a:r>
              <a:rPr lang="en-US" sz="900" b="1" dirty="0">
                <a:latin typeface="Calibri" pitchFamily="34" charset="0"/>
              </a:rPr>
              <a:t> + ENHANCED Mid plane)</a:t>
            </a:r>
          </a:p>
          <a:p>
            <a:endParaRPr lang="en-US" sz="900" b="1" dirty="0">
              <a:latin typeface="Calibri" pitchFamily="34" charset="0"/>
            </a:endParaRPr>
          </a:p>
        </p:txBody>
      </p:sp>
      <p:sp>
        <p:nvSpPr>
          <p:cNvPr id="107" name="TextBox 106"/>
          <p:cNvSpPr txBox="1"/>
          <p:nvPr/>
        </p:nvSpPr>
        <p:spPr>
          <a:xfrm>
            <a:off x="5534371" y="2921078"/>
            <a:ext cx="2002221" cy="230832"/>
          </a:xfrm>
          <a:prstGeom prst="rect">
            <a:avLst/>
          </a:prstGeom>
          <a:noFill/>
        </p:spPr>
        <p:txBody>
          <a:bodyPr wrap="square" rtlCol="0">
            <a:spAutoFit/>
          </a:bodyPr>
          <a:lstStyle/>
          <a:p>
            <a:r>
              <a:rPr lang="en-US" sz="900" dirty="0">
                <a:latin typeface="Calibri" pitchFamily="34" charset="0"/>
              </a:rPr>
              <a:t>       ~</a:t>
            </a:r>
            <a:r>
              <a:rPr lang="en-US" sz="825" dirty="0">
                <a:latin typeface="Calibri" pitchFamily="34" charset="0"/>
              </a:rPr>
              <a:t>340/MPC7E</a:t>
            </a:r>
            <a:endParaRPr lang="en-US" sz="900" dirty="0">
              <a:latin typeface="Calibri" pitchFamily="34" charset="0"/>
            </a:endParaRPr>
          </a:p>
        </p:txBody>
      </p:sp>
      <p:sp>
        <p:nvSpPr>
          <p:cNvPr id="109" name="TextBox 108"/>
          <p:cNvSpPr txBox="1"/>
          <p:nvPr/>
        </p:nvSpPr>
        <p:spPr>
          <a:xfrm>
            <a:off x="2853147" y="1422670"/>
            <a:ext cx="421611" cy="184666"/>
          </a:xfrm>
          <a:prstGeom prst="rect">
            <a:avLst/>
          </a:prstGeom>
          <a:noFill/>
        </p:spPr>
        <p:txBody>
          <a:bodyPr wrap="square" rtlCol="0">
            <a:spAutoFit/>
          </a:bodyPr>
          <a:lstStyle/>
          <a:p>
            <a:r>
              <a:rPr lang="en-US" sz="600" dirty="0">
                <a:latin typeface="Calibri" pitchFamily="34" charset="0"/>
              </a:rPr>
              <a:t>~80G</a:t>
            </a:r>
          </a:p>
        </p:txBody>
      </p:sp>
      <p:sp>
        <p:nvSpPr>
          <p:cNvPr id="111" name="TextBox 110"/>
          <p:cNvSpPr txBox="1"/>
          <p:nvPr/>
        </p:nvSpPr>
        <p:spPr>
          <a:xfrm>
            <a:off x="2944080" y="1763138"/>
            <a:ext cx="421611" cy="184666"/>
          </a:xfrm>
          <a:prstGeom prst="rect">
            <a:avLst/>
          </a:prstGeom>
          <a:noFill/>
        </p:spPr>
        <p:txBody>
          <a:bodyPr wrap="square" rtlCol="0">
            <a:spAutoFit/>
          </a:bodyPr>
          <a:lstStyle/>
          <a:p>
            <a:r>
              <a:rPr lang="en-US" sz="600" dirty="0">
                <a:latin typeface="Calibri" pitchFamily="34" charset="0"/>
              </a:rPr>
              <a:t>~80G</a:t>
            </a:r>
          </a:p>
        </p:txBody>
      </p:sp>
      <p:sp>
        <p:nvSpPr>
          <p:cNvPr id="112" name="Rectangle 111"/>
          <p:cNvSpPr/>
          <p:nvPr/>
        </p:nvSpPr>
        <p:spPr>
          <a:xfrm>
            <a:off x="4623513" y="1045134"/>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113" name="Rounded Rectangle 112"/>
          <p:cNvSpPr/>
          <p:nvPr/>
        </p:nvSpPr>
        <p:spPr>
          <a:xfrm>
            <a:off x="4798754" y="1242494"/>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EA0</a:t>
            </a:r>
          </a:p>
        </p:txBody>
      </p:sp>
      <p:sp>
        <p:nvSpPr>
          <p:cNvPr id="115" name="Rounded Rectangle 114"/>
          <p:cNvSpPr/>
          <p:nvPr/>
        </p:nvSpPr>
        <p:spPr>
          <a:xfrm>
            <a:off x="6676264" y="966397"/>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18" name="Rounded Rectangle 117"/>
          <p:cNvSpPr/>
          <p:nvPr/>
        </p:nvSpPr>
        <p:spPr>
          <a:xfrm>
            <a:off x="6673451" y="156478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20" name="Rounded Rectangle 119"/>
          <p:cNvSpPr/>
          <p:nvPr/>
        </p:nvSpPr>
        <p:spPr>
          <a:xfrm>
            <a:off x="6678444" y="216317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121" name="Straight Connector 120"/>
          <p:cNvCxnSpPr>
            <a:stCxn id="61" idx="6"/>
            <a:endCxn id="115" idx="1"/>
          </p:cNvCxnSpPr>
          <p:nvPr/>
        </p:nvCxnSpPr>
        <p:spPr>
          <a:xfrm flipV="1">
            <a:off x="5499036" y="1164747"/>
            <a:ext cx="1177229" cy="316608"/>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61" idx="6"/>
            <a:endCxn id="120" idx="1"/>
          </p:cNvCxnSpPr>
          <p:nvPr/>
        </p:nvCxnSpPr>
        <p:spPr>
          <a:xfrm>
            <a:off x="5499037" y="1481354"/>
            <a:ext cx="1179408" cy="880174"/>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29" name="Rounded Rectangle 128"/>
          <p:cNvSpPr/>
          <p:nvPr/>
        </p:nvSpPr>
        <p:spPr>
          <a:xfrm>
            <a:off x="4818062" y="188773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EA1</a:t>
            </a:r>
          </a:p>
        </p:txBody>
      </p:sp>
      <p:cxnSp>
        <p:nvCxnSpPr>
          <p:cNvPr id="130" name="Straight Connector 129"/>
          <p:cNvCxnSpPr>
            <a:stCxn id="61" idx="6"/>
            <a:endCxn id="118" idx="1"/>
          </p:cNvCxnSpPr>
          <p:nvPr/>
        </p:nvCxnSpPr>
        <p:spPr>
          <a:xfrm>
            <a:off x="5499037" y="1481355"/>
            <a:ext cx="1174414" cy="2817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5885531" y="1177413"/>
            <a:ext cx="421611" cy="184666"/>
          </a:xfrm>
          <a:prstGeom prst="rect">
            <a:avLst/>
          </a:prstGeom>
          <a:noFill/>
        </p:spPr>
        <p:txBody>
          <a:bodyPr wrap="square" rtlCol="0">
            <a:spAutoFit/>
          </a:bodyPr>
          <a:lstStyle/>
          <a:p>
            <a:r>
              <a:rPr lang="en-US" sz="600" dirty="0">
                <a:latin typeface="Calibri" pitchFamily="34" charset="0"/>
              </a:rPr>
              <a:t>~80G</a:t>
            </a:r>
          </a:p>
        </p:txBody>
      </p:sp>
      <p:sp>
        <p:nvSpPr>
          <p:cNvPr id="132" name="TextBox 131"/>
          <p:cNvSpPr txBox="1"/>
          <p:nvPr/>
        </p:nvSpPr>
        <p:spPr>
          <a:xfrm>
            <a:off x="6016861" y="1480185"/>
            <a:ext cx="421611" cy="184666"/>
          </a:xfrm>
          <a:prstGeom prst="rect">
            <a:avLst/>
          </a:prstGeom>
          <a:noFill/>
        </p:spPr>
        <p:txBody>
          <a:bodyPr wrap="square" rtlCol="0">
            <a:spAutoFit/>
          </a:bodyPr>
          <a:lstStyle/>
          <a:p>
            <a:r>
              <a:rPr lang="en-US" sz="600" dirty="0">
                <a:latin typeface="Calibri" pitchFamily="34" charset="0"/>
              </a:rPr>
              <a:t>~80G</a:t>
            </a:r>
          </a:p>
        </p:txBody>
      </p:sp>
      <p:sp>
        <p:nvSpPr>
          <p:cNvPr id="133" name="TextBox 132"/>
          <p:cNvSpPr txBox="1"/>
          <p:nvPr/>
        </p:nvSpPr>
        <p:spPr>
          <a:xfrm>
            <a:off x="6019738" y="1784230"/>
            <a:ext cx="421611" cy="184666"/>
          </a:xfrm>
          <a:prstGeom prst="rect">
            <a:avLst/>
          </a:prstGeom>
          <a:noFill/>
        </p:spPr>
        <p:txBody>
          <a:bodyPr wrap="square" rtlCol="0">
            <a:spAutoFit/>
          </a:bodyPr>
          <a:lstStyle/>
          <a:p>
            <a:r>
              <a:rPr lang="en-US" sz="600" dirty="0">
                <a:latin typeface="Calibri" pitchFamily="34" charset="0"/>
              </a:rPr>
              <a:t>~80G</a:t>
            </a:r>
          </a:p>
        </p:txBody>
      </p:sp>
      <p:sp>
        <p:nvSpPr>
          <p:cNvPr id="134" name="TextBox 133"/>
          <p:cNvSpPr txBox="1"/>
          <p:nvPr/>
        </p:nvSpPr>
        <p:spPr>
          <a:xfrm>
            <a:off x="4703581" y="768735"/>
            <a:ext cx="3090042" cy="369332"/>
          </a:xfrm>
          <a:prstGeom prst="rect">
            <a:avLst/>
          </a:prstGeom>
          <a:noFill/>
        </p:spPr>
        <p:txBody>
          <a:bodyPr wrap="square" rtlCol="0">
            <a:spAutoFit/>
          </a:bodyPr>
          <a:lstStyle/>
          <a:p>
            <a:r>
              <a:rPr lang="en-US" sz="900" b="1" dirty="0">
                <a:latin typeface="Calibri" pitchFamily="34" charset="0"/>
              </a:rPr>
              <a:t>MX960 in 3+0 mode (</a:t>
            </a:r>
            <a:r>
              <a:rPr lang="en-US" sz="900" b="1" u="sng" dirty="0">
                <a:latin typeface="Calibri" pitchFamily="34" charset="0"/>
              </a:rPr>
              <a:t>SCBE2</a:t>
            </a:r>
            <a:r>
              <a:rPr lang="en-US" sz="900" b="1" dirty="0">
                <a:latin typeface="Calibri" pitchFamily="34" charset="0"/>
              </a:rPr>
              <a:t> + ENHANCED Mid plane)</a:t>
            </a:r>
          </a:p>
          <a:p>
            <a:endParaRPr lang="en-US" sz="900" b="1" dirty="0">
              <a:latin typeface="Calibri" pitchFamily="34" charset="0"/>
            </a:endParaRPr>
          </a:p>
        </p:txBody>
      </p:sp>
      <p:sp>
        <p:nvSpPr>
          <p:cNvPr id="135" name="TextBox 134"/>
          <p:cNvSpPr txBox="1"/>
          <p:nvPr/>
        </p:nvSpPr>
        <p:spPr>
          <a:xfrm>
            <a:off x="4734357" y="2554987"/>
            <a:ext cx="645852" cy="219291"/>
          </a:xfrm>
          <a:prstGeom prst="rect">
            <a:avLst/>
          </a:prstGeom>
          <a:noFill/>
        </p:spPr>
        <p:txBody>
          <a:bodyPr wrap="square" rtlCol="0">
            <a:spAutoFit/>
          </a:bodyPr>
          <a:lstStyle/>
          <a:p>
            <a:r>
              <a:rPr lang="en-US" sz="825" b="1" dirty="0">
                <a:latin typeface="Calibri" pitchFamily="34" charset="0"/>
              </a:rPr>
              <a:t>MPC7E</a:t>
            </a:r>
          </a:p>
        </p:txBody>
      </p:sp>
      <p:sp>
        <p:nvSpPr>
          <p:cNvPr id="136" name="TextBox 135"/>
          <p:cNvSpPr txBox="1"/>
          <p:nvPr/>
        </p:nvSpPr>
        <p:spPr>
          <a:xfrm>
            <a:off x="5361792" y="943673"/>
            <a:ext cx="2002221" cy="219291"/>
          </a:xfrm>
          <a:prstGeom prst="rect">
            <a:avLst/>
          </a:prstGeom>
          <a:noFill/>
        </p:spPr>
        <p:txBody>
          <a:bodyPr wrap="square" rtlCol="0">
            <a:spAutoFit/>
          </a:bodyPr>
          <a:lstStyle/>
          <a:p>
            <a:r>
              <a:rPr lang="en-US" sz="825" dirty="0">
                <a:latin typeface="Calibri" pitchFamily="34" charset="0"/>
              </a:rPr>
              <a:t>       ~480G/MPC7E</a:t>
            </a:r>
          </a:p>
        </p:txBody>
      </p:sp>
      <p:sp>
        <p:nvSpPr>
          <p:cNvPr id="61" name="Oval 60"/>
          <p:cNvSpPr/>
          <p:nvPr/>
        </p:nvSpPr>
        <p:spPr>
          <a:xfrm>
            <a:off x="5397537" y="1372042"/>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62" name="Oval 61"/>
          <p:cNvSpPr/>
          <p:nvPr/>
        </p:nvSpPr>
        <p:spPr>
          <a:xfrm>
            <a:off x="2278354" y="3363075"/>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63" name="Oval 62"/>
          <p:cNvSpPr/>
          <p:nvPr/>
        </p:nvSpPr>
        <p:spPr>
          <a:xfrm>
            <a:off x="5460269" y="3407321"/>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Tree>
    <p:extLst>
      <p:ext uri="{BB962C8B-B14F-4D97-AF65-F5344CB8AC3E}">
        <p14:creationId xmlns:p14="http://schemas.microsoft.com/office/powerpoint/2010/main" val="407532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6" name="Rectangle 6"/>
          <p:cNvSpPr>
            <a:spLocks noGrp="1" noChangeArrowheads="1"/>
          </p:cNvSpPr>
          <p:nvPr>
            <p:ph type="title"/>
          </p:nvPr>
        </p:nvSpPr>
        <p:spPr/>
        <p:txBody>
          <a:bodyPr/>
          <a:lstStyle/>
          <a:p>
            <a:r>
              <a:rPr lang="en-US" dirty="0" smtClean="0"/>
              <a:t>TRIO </a:t>
            </a:r>
            <a:r>
              <a:rPr lang="en-US" dirty="0"/>
              <a:t>ASIC Evolution</a:t>
            </a:r>
          </a:p>
        </p:txBody>
      </p:sp>
      <p:cxnSp>
        <p:nvCxnSpPr>
          <p:cNvPr id="9" name="Straight Arrow Connector 8"/>
          <p:cNvCxnSpPr/>
          <p:nvPr/>
        </p:nvCxnSpPr>
        <p:spPr>
          <a:xfrm flipV="1">
            <a:off x="-7358" y="4722788"/>
            <a:ext cx="8568428" cy="28601"/>
          </a:xfrm>
          <a:prstGeom prst="straightConnector1">
            <a:avLst/>
          </a:prstGeom>
          <a:ln w="38100">
            <a:solidFill>
              <a:schemeClr val="accent2">
                <a:lumMod val="60000"/>
                <a:lumOff val="40000"/>
              </a:schemeClr>
            </a:solidFill>
            <a:miter lim="800000"/>
            <a:tailEnd type="stealth"/>
          </a:ln>
          <a:effectLst/>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88777" y="4786766"/>
            <a:ext cx="987860" cy="169101"/>
          </a:xfrm>
          <a:prstGeom prst="rect">
            <a:avLst/>
          </a:prstGeom>
          <a:ln>
            <a:noFill/>
          </a:ln>
        </p:spPr>
        <p:txBody>
          <a:bodyPr wrap="square" lIns="28527" tIns="14264" rIns="28527" bIns="14264" rtlCol="0">
            <a:spAutoFit/>
          </a:bodyPr>
          <a:lstStyle/>
          <a:p>
            <a:pPr algn="ctr" defTabSz="342823">
              <a:lnSpc>
                <a:spcPct val="90000"/>
              </a:lnSpc>
            </a:pPr>
            <a:r>
              <a:rPr lang="en-US" sz="1013" b="1">
                <a:solidFill>
                  <a:srgbClr val="3C3C3C"/>
                </a:solidFill>
                <a:latin typeface="Arial" panose="020B0604020202020204" pitchFamily="34" charset="0"/>
                <a:cs typeface="Arial" panose="020B0604020202020204" pitchFamily="34" charset="0"/>
              </a:rPr>
              <a:t>2007</a:t>
            </a:r>
          </a:p>
        </p:txBody>
      </p:sp>
      <p:sp>
        <p:nvSpPr>
          <p:cNvPr id="49" name="TextBox 48"/>
          <p:cNvSpPr txBox="1"/>
          <p:nvPr/>
        </p:nvSpPr>
        <p:spPr>
          <a:xfrm>
            <a:off x="1326384" y="4786766"/>
            <a:ext cx="1074688" cy="169101"/>
          </a:xfrm>
          <a:prstGeom prst="rect">
            <a:avLst/>
          </a:prstGeom>
          <a:ln>
            <a:noFill/>
          </a:ln>
        </p:spPr>
        <p:txBody>
          <a:bodyPr wrap="square" lIns="28527" tIns="14264" rIns="28527" bIns="14264" rtlCol="0">
            <a:spAutoFit/>
          </a:bodyPr>
          <a:lstStyle/>
          <a:p>
            <a:pPr algn="ctr" defTabSz="342823">
              <a:lnSpc>
                <a:spcPct val="90000"/>
              </a:lnSpc>
            </a:pPr>
            <a:r>
              <a:rPr lang="en-US" sz="1013" b="1">
                <a:solidFill>
                  <a:srgbClr val="3C3C3C"/>
                </a:solidFill>
                <a:latin typeface="Arial" panose="020B0604020202020204" pitchFamily="34" charset="0"/>
                <a:cs typeface="Arial" panose="020B0604020202020204" pitchFamily="34" charset="0"/>
              </a:rPr>
              <a:t>2009 – 2010</a:t>
            </a:r>
          </a:p>
        </p:txBody>
      </p:sp>
      <p:sp>
        <p:nvSpPr>
          <p:cNvPr id="50" name="TextBox 49"/>
          <p:cNvSpPr txBox="1"/>
          <p:nvPr/>
        </p:nvSpPr>
        <p:spPr>
          <a:xfrm>
            <a:off x="2705962" y="4786766"/>
            <a:ext cx="1074688" cy="169101"/>
          </a:xfrm>
          <a:prstGeom prst="rect">
            <a:avLst/>
          </a:prstGeom>
          <a:ln>
            <a:noFill/>
          </a:ln>
        </p:spPr>
        <p:txBody>
          <a:bodyPr wrap="square" lIns="28527" tIns="14264" rIns="28527" bIns="14264" rtlCol="0">
            <a:spAutoFit/>
          </a:bodyPr>
          <a:lstStyle/>
          <a:p>
            <a:pPr algn="ctr" defTabSz="342823">
              <a:lnSpc>
                <a:spcPct val="90000"/>
              </a:lnSpc>
            </a:pPr>
            <a:r>
              <a:rPr lang="en-US" sz="1013" b="1">
                <a:solidFill>
                  <a:srgbClr val="3C3C3C"/>
                </a:solidFill>
                <a:latin typeface="Arial" panose="020B0604020202020204" pitchFamily="34" charset="0"/>
                <a:cs typeface="Arial" panose="020B0604020202020204" pitchFamily="34" charset="0"/>
              </a:rPr>
              <a:t>2012</a:t>
            </a:r>
          </a:p>
        </p:txBody>
      </p:sp>
      <p:sp>
        <p:nvSpPr>
          <p:cNvPr id="52" name="TextBox 51"/>
          <p:cNvSpPr txBox="1"/>
          <p:nvPr/>
        </p:nvSpPr>
        <p:spPr>
          <a:xfrm>
            <a:off x="4085539" y="4786766"/>
            <a:ext cx="1074688" cy="169101"/>
          </a:xfrm>
          <a:prstGeom prst="rect">
            <a:avLst/>
          </a:prstGeom>
          <a:ln>
            <a:noFill/>
          </a:ln>
        </p:spPr>
        <p:txBody>
          <a:bodyPr wrap="square" lIns="28527" tIns="14264" rIns="28527" bIns="14264" rtlCol="0">
            <a:spAutoFit/>
          </a:bodyPr>
          <a:lstStyle/>
          <a:p>
            <a:pPr algn="ctr" defTabSz="342823">
              <a:lnSpc>
                <a:spcPct val="90000"/>
              </a:lnSpc>
            </a:pPr>
            <a:r>
              <a:rPr lang="en-US" sz="1013" b="1">
                <a:solidFill>
                  <a:srgbClr val="3C3C3C"/>
                </a:solidFill>
                <a:latin typeface="Arial" panose="020B0604020202020204" pitchFamily="34" charset="0"/>
                <a:cs typeface="Arial" panose="020B0604020202020204" pitchFamily="34" charset="0"/>
              </a:rPr>
              <a:t>2014</a:t>
            </a:r>
          </a:p>
        </p:txBody>
      </p:sp>
      <p:sp>
        <p:nvSpPr>
          <p:cNvPr id="53" name="TextBox 52"/>
          <p:cNvSpPr txBox="1"/>
          <p:nvPr/>
        </p:nvSpPr>
        <p:spPr>
          <a:xfrm>
            <a:off x="5465117" y="4760900"/>
            <a:ext cx="1074688" cy="169101"/>
          </a:xfrm>
          <a:prstGeom prst="rect">
            <a:avLst/>
          </a:prstGeom>
          <a:ln>
            <a:noFill/>
          </a:ln>
        </p:spPr>
        <p:txBody>
          <a:bodyPr wrap="square" lIns="28527" tIns="14264" rIns="28527" bIns="14264" rtlCol="0">
            <a:spAutoFit/>
          </a:bodyPr>
          <a:lstStyle/>
          <a:p>
            <a:pPr algn="ctr" defTabSz="342823">
              <a:lnSpc>
                <a:spcPct val="90000"/>
              </a:lnSpc>
            </a:pPr>
            <a:r>
              <a:rPr lang="en-US" sz="1013" b="1">
                <a:solidFill>
                  <a:srgbClr val="3C3C3C"/>
                </a:solidFill>
                <a:latin typeface="Arial" panose="020B0604020202020204" pitchFamily="34" charset="0"/>
                <a:cs typeface="Arial" panose="020B0604020202020204" pitchFamily="34" charset="0"/>
              </a:rPr>
              <a:t>2016</a:t>
            </a:r>
          </a:p>
        </p:txBody>
      </p:sp>
      <p:sp>
        <p:nvSpPr>
          <p:cNvPr id="54" name="TextBox 53"/>
          <p:cNvSpPr txBox="1"/>
          <p:nvPr/>
        </p:nvSpPr>
        <p:spPr>
          <a:xfrm>
            <a:off x="6844695" y="4786766"/>
            <a:ext cx="1074688" cy="169101"/>
          </a:xfrm>
          <a:prstGeom prst="rect">
            <a:avLst/>
          </a:prstGeom>
          <a:ln>
            <a:noFill/>
          </a:ln>
        </p:spPr>
        <p:txBody>
          <a:bodyPr wrap="square" lIns="28527" tIns="14264" rIns="28527" bIns="14264" rtlCol="0">
            <a:spAutoFit/>
          </a:bodyPr>
          <a:lstStyle/>
          <a:p>
            <a:pPr algn="ctr" defTabSz="342823">
              <a:lnSpc>
                <a:spcPct val="90000"/>
              </a:lnSpc>
            </a:pPr>
            <a:r>
              <a:rPr lang="en-US" sz="1013" b="1" dirty="0" smtClean="0">
                <a:solidFill>
                  <a:srgbClr val="3C3C3C"/>
                </a:solidFill>
                <a:latin typeface="Arial" panose="020B0604020202020204" pitchFamily="34" charset="0"/>
                <a:cs typeface="Arial" panose="020B0604020202020204" pitchFamily="34" charset="0"/>
              </a:rPr>
              <a:t>2018</a:t>
            </a:r>
            <a:endParaRPr lang="en-US" sz="1013" b="1" dirty="0">
              <a:solidFill>
                <a:srgbClr val="3C3C3C"/>
              </a:solidFill>
              <a:latin typeface="Arial" panose="020B0604020202020204" pitchFamily="34" charset="0"/>
              <a:cs typeface="Arial" panose="020B0604020202020204" pitchFamily="34" charset="0"/>
            </a:endParaRPr>
          </a:p>
        </p:txBody>
      </p:sp>
      <p:sp>
        <p:nvSpPr>
          <p:cNvPr id="4" name="TextBox 3"/>
          <p:cNvSpPr txBox="1"/>
          <p:nvPr/>
        </p:nvSpPr>
        <p:spPr>
          <a:xfrm>
            <a:off x="49996" y="1249779"/>
            <a:ext cx="464855" cy="2423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defPPr>
              <a:defRPr lang="en-US"/>
            </a:defPPr>
            <a:lvl1pPr algn="ctr">
              <a:defRPr>
                <a:solidFill>
                  <a:schemeClr val="dk1"/>
                </a:solidFill>
                <a:latin typeface="Arial"/>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1375">
                <a:solidFill>
                  <a:schemeClr val="accent2"/>
                </a:solidFill>
              </a:rPr>
              <a:t>MX</a:t>
            </a:r>
          </a:p>
        </p:txBody>
      </p:sp>
      <p:sp>
        <p:nvSpPr>
          <p:cNvPr id="6" name="Rectangle 5"/>
          <p:cNvSpPr/>
          <p:nvPr/>
        </p:nvSpPr>
        <p:spPr>
          <a:xfrm>
            <a:off x="205387" y="1249779"/>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375">
                <a:solidFill>
                  <a:schemeClr val="accent5"/>
                </a:solidFill>
                <a:latin typeface="Arial"/>
                <a:cs typeface="Arial"/>
              </a:rPr>
              <a:t>40</a:t>
            </a:r>
          </a:p>
        </p:txBody>
      </p:sp>
      <p:sp>
        <p:nvSpPr>
          <p:cNvPr id="58" name="TextBox 57"/>
          <p:cNvSpPr txBox="1"/>
          <p:nvPr/>
        </p:nvSpPr>
        <p:spPr>
          <a:xfrm>
            <a:off x="49997" y="1489633"/>
            <a:ext cx="745533" cy="2423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defPPr>
              <a:defRPr lang="en-US"/>
            </a:defPPr>
            <a:lvl1pPr>
              <a:defRPr>
                <a:solidFill>
                  <a:schemeClr val="accent2"/>
                </a:solidFill>
                <a:latin typeface="Arial"/>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375" dirty="0"/>
              <a:t>MX2K</a:t>
            </a:r>
          </a:p>
        </p:txBody>
      </p:sp>
      <p:sp>
        <p:nvSpPr>
          <p:cNvPr id="59" name="TextBox 58"/>
          <p:cNvSpPr txBox="1"/>
          <p:nvPr/>
        </p:nvSpPr>
        <p:spPr>
          <a:xfrm>
            <a:off x="484337" y="978691"/>
            <a:ext cx="6817692" cy="250406"/>
          </a:xfrm>
          <a:prstGeom prst="rect">
            <a:avLst/>
          </a:prstGeom>
          <a:ln>
            <a:noFill/>
          </a:ln>
        </p:spPr>
        <p:txBody>
          <a:bodyPr wrap="square" lIns="28527" tIns="14264" rIns="28527" bIns="14264" rtlCol="0">
            <a:spAutoFit/>
          </a:bodyPr>
          <a:lstStyle/>
          <a:p>
            <a:pPr defTabSz="342823">
              <a:lnSpc>
                <a:spcPct val="90000"/>
              </a:lnSpc>
            </a:pPr>
            <a:r>
              <a:rPr lang="en-US" sz="1600" b="1" dirty="0">
                <a:solidFill>
                  <a:srgbClr val="3C3C3C"/>
                </a:solidFill>
                <a:latin typeface="Arial" panose="020B0604020202020204" pitchFamily="34" charset="0"/>
                <a:cs typeface="Arial" panose="020B0604020202020204" pitchFamily="34" charset="0"/>
              </a:rPr>
              <a:t>SLOT CAPACITIES, GBPS, AND LINE CARDS</a:t>
            </a:r>
          </a:p>
        </p:txBody>
      </p:sp>
      <p:sp>
        <p:nvSpPr>
          <p:cNvPr id="61" name="TextBox 60"/>
          <p:cNvSpPr txBox="1"/>
          <p:nvPr/>
        </p:nvSpPr>
        <p:spPr>
          <a:xfrm>
            <a:off x="39842" y="2415764"/>
            <a:ext cx="3973482" cy="250406"/>
          </a:xfrm>
          <a:prstGeom prst="rect">
            <a:avLst/>
          </a:prstGeom>
          <a:ln>
            <a:noFill/>
          </a:ln>
        </p:spPr>
        <p:txBody>
          <a:bodyPr wrap="square" lIns="28527" tIns="14264" rIns="28527" bIns="14264" rtlCol="0">
            <a:spAutoFit/>
          </a:bodyPr>
          <a:lstStyle/>
          <a:p>
            <a:pPr defTabSz="342823">
              <a:lnSpc>
                <a:spcPct val="90000"/>
              </a:lnSpc>
            </a:pPr>
            <a:r>
              <a:rPr lang="en-US" sz="1600" b="1">
                <a:solidFill>
                  <a:srgbClr val="3C3C3C"/>
                </a:solidFill>
                <a:latin typeface="Arial" panose="020B0604020202020204" pitchFamily="34" charset="0"/>
                <a:cs typeface="Arial" panose="020B0604020202020204" pitchFamily="34" charset="0"/>
              </a:rPr>
              <a:t>FEATURES</a:t>
            </a:r>
          </a:p>
        </p:txBody>
      </p:sp>
      <p:sp>
        <p:nvSpPr>
          <p:cNvPr id="66" name="Rectangle 65"/>
          <p:cNvSpPr/>
          <p:nvPr/>
        </p:nvSpPr>
        <p:spPr>
          <a:xfrm>
            <a:off x="368357" y="4285263"/>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500" b="1">
                <a:latin typeface="Arial"/>
                <a:cs typeface="Arial"/>
              </a:rPr>
              <a:t>I-CHIP</a:t>
            </a:r>
          </a:p>
        </p:txBody>
      </p:sp>
      <p:sp>
        <p:nvSpPr>
          <p:cNvPr id="68" name="Rectangle 67"/>
          <p:cNvSpPr/>
          <p:nvPr/>
        </p:nvSpPr>
        <p:spPr>
          <a:xfrm>
            <a:off x="1384107" y="4285263"/>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500" b="1">
                <a:latin typeface="Arial"/>
                <a:cs typeface="Arial"/>
              </a:rPr>
              <a:t>TRIO 1.0</a:t>
            </a:r>
            <a:br>
              <a:rPr lang="en-US" sz="1500" b="1">
                <a:latin typeface="Arial"/>
                <a:cs typeface="Arial"/>
              </a:rPr>
            </a:br>
            <a:r>
              <a:rPr lang="en-US" sz="900" b="1">
                <a:latin typeface="Arial"/>
                <a:cs typeface="Arial"/>
              </a:rPr>
              <a:t>LU, MQ, QX</a:t>
            </a:r>
          </a:p>
        </p:txBody>
      </p:sp>
      <p:sp>
        <p:nvSpPr>
          <p:cNvPr id="69" name="Rectangle 68"/>
          <p:cNvSpPr/>
          <p:nvPr/>
        </p:nvSpPr>
        <p:spPr>
          <a:xfrm>
            <a:off x="2755002" y="4285263"/>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500" b="1">
                <a:latin typeface="Arial"/>
                <a:cs typeface="Arial"/>
              </a:rPr>
              <a:t>TRIO 1.5</a:t>
            </a:r>
            <a:br>
              <a:rPr lang="en-US" sz="1500" b="1">
                <a:latin typeface="Arial"/>
                <a:cs typeface="Arial"/>
              </a:rPr>
            </a:br>
            <a:r>
              <a:rPr lang="en-US" sz="900" b="1">
                <a:latin typeface="Arial"/>
                <a:cs typeface="Arial"/>
              </a:rPr>
              <a:t>LU, XM</a:t>
            </a:r>
          </a:p>
        </p:txBody>
      </p:sp>
      <p:sp>
        <p:nvSpPr>
          <p:cNvPr id="70" name="Rectangle 69"/>
          <p:cNvSpPr/>
          <p:nvPr/>
        </p:nvSpPr>
        <p:spPr>
          <a:xfrm>
            <a:off x="4125897" y="4285263"/>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500" b="1">
                <a:latin typeface="Arial"/>
                <a:cs typeface="Arial"/>
              </a:rPr>
              <a:t>TRIO 2.0</a:t>
            </a:r>
            <a:br>
              <a:rPr lang="en-US" sz="1500" b="1">
                <a:latin typeface="Arial"/>
                <a:cs typeface="Arial"/>
              </a:rPr>
            </a:br>
            <a:r>
              <a:rPr lang="en-US" sz="900" b="1">
                <a:latin typeface="Arial"/>
                <a:cs typeface="Arial"/>
              </a:rPr>
              <a:t>XL, XM, XQ</a:t>
            </a:r>
          </a:p>
        </p:txBody>
      </p:sp>
      <p:sp>
        <p:nvSpPr>
          <p:cNvPr id="71" name="Rectangle 70"/>
          <p:cNvSpPr/>
          <p:nvPr/>
        </p:nvSpPr>
        <p:spPr>
          <a:xfrm>
            <a:off x="5496792" y="4285263"/>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500" b="1">
                <a:latin typeface="Arial"/>
                <a:cs typeface="Arial"/>
              </a:rPr>
              <a:t>TRIO 3.0</a:t>
            </a:r>
            <a:br>
              <a:rPr lang="en-US" sz="1500" b="1">
                <a:latin typeface="Arial"/>
                <a:cs typeface="Arial"/>
              </a:rPr>
            </a:br>
            <a:r>
              <a:rPr lang="en-US" sz="900" b="1">
                <a:latin typeface="Arial"/>
                <a:cs typeface="Arial"/>
              </a:rPr>
              <a:t>EA</a:t>
            </a:r>
          </a:p>
        </p:txBody>
      </p:sp>
      <p:sp>
        <p:nvSpPr>
          <p:cNvPr id="72" name="Rectangle 71"/>
          <p:cNvSpPr/>
          <p:nvPr/>
        </p:nvSpPr>
        <p:spPr>
          <a:xfrm>
            <a:off x="6867688" y="4285263"/>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500" b="1" dirty="0">
                <a:latin typeface="Arial"/>
                <a:cs typeface="Arial"/>
              </a:rPr>
              <a:t>TRIO 4.0</a:t>
            </a:r>
            <a:br>
              <a:rPr lang="en-US" sz="1500" b="1" dirty="0">
                <a:latin typeface="Arial"/>
                <a:cs typeface="Arial"/>
              </a:rPr>
            </a:br>
            <a:r>
              <a:rPr lang="en-US" sz="900" b="1" dirty="0">
                <a:latin typeface="Arial"/>
                <a:cs typeface="Arial"/>
              </a:rPr>
              <a:t>ZT</a:t>
            </a:r>
          </a:p>
        </p:txBody>
      </p:sp>
      <p:sp>
        <p:nvSpPr>
          <p:cNvPr id="74" name="Rectangle 73"/>
          <p:cNvSpPr/>
          <p:nvPr/>
        </p:nvSpPr>
        <p:spPr>
          <a:xfrm>
            <a:off x="6704718" y="1249779"/>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375">
                <a:solidFill>
                  <a:schemeClr val="accent5"/>
                </a:solidFill>
                <a:latin typeface="Arial"/>
                <a:cs typeface="Arial"/>
              </a:rPr>
              <a:t>1500</a:t>
            </a:r>
          </a:p>
        </p:txBody>
      </p:sp>
      <p:sp>
        <p:nvSpPr>
          <p:cNvPr id="77" name="Rectangle 76"/>
          <p:cNvSpPr/>
          <p:nvPr/>
        </p:nvSpPr>
        <p:spPr>
          <a:xfrm>
            <a:off x="3920857" y="1249779"/>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375">
                <a:solidFill>
                  <a:schemeClr val="accent5"/>
                </a:solidFill>
                <a:latin typeface="Arial"/>
                <a:cs typeface="Arial"/>
              </a:rPr>
              <a:t>240</a:t>
            </a:r>
          </a:p>
        </p:txBody>
      </p:sp>
      <p:sp>
        <p:nvSpPr>
          <p:cNvPr id="80" name="Rectangle 79"/>
          <p:cNvSpPr/>
          <p:nvPr/>
        </p:nvSpPr>
        <p:spPr>
          <a:xfrm>
            <a:off x="2580552" y="1249779"/>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375">
                <a:solidFill>
                  <a:schemeClr val="accent5"/>
                </a:solidFill>
                <a:latin typeface="Arial"/>
                <a:cs typeface="Arial"/>
              </a:rPr>
              <a:t>260</a:t>
            </a:r>
          </a:p>
        </p:txBody>
      </p:sp>
      <p:sp>
        <p:nvSpPr>
          <p:cNvPr id="81" name="Rectangle 80"/>
          <p:cNvSpPr/>
          <p:nvPr/>
        </p:nvSpPr>
        <p:spPr>
          <a:xfrm>
            <a:off x="1186407" y="1249779"/>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375">
                <a:solidFill>
                  <a:schemeClr val="accent5"/>
                </a:solidFill>
                <a:latin typeface="Arial"/>
                <a:cs typeface="Arial"/>
              </a:rPr>
              <a:t>160</a:t>
            </a:r>
          </a:p>
        </p:txBody>
      </p:sp>
      <p:sp>
        <p:nvSpPr>
          <p:cNvPr id="82" name="Rectangle 81"/>
          <p:cNvSpPr/>
          <p:nvPr/>
        </p:nvSpPr>
        <p:spPr>
          <a:xfrm>
            <a:off x="5350076" y="1249779"/>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375">
                <a:solidFill>
                  <a:schemeClr val="accent5"/>
                </a:solidFill>
                <a:latin typeface="Arial"/>
                <a:cs typeface="Arial"/>
              </a:rPr>
              <a:t>480</a:t>
            </a:r>
          </a:p>
        </p:txBody>
      </p:sp>
      <p:sp>
        <p:nvSpPr>
          <p:cNvPr id="98" name="Rectangle 97"/>
          <p:cNvSpPr/>
          <p:nvPr/>
        </p:nvSpPr>
        <p:spPr>
          <a:xfrm>
            <a:off x="6712726" y="1503242"/>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lgn="ctr"/>
            <a:r>
              <a:rPr lang="en-US" sz="1375" dirty="0">
                <a:solidFill>
                  <a:schemeClr val="accent5"/>
                </a:solidFill>
                <a:latin typeface="Arial"/>
                <a:cs typeface="Arial"/>
              </a:rPr>
              <a:t>4000</a:t>
            </a:r>
          </a:p>
        </p:txBody>
      </p:sp>
      <p:sp>
        <p:nvSpPr>
          <p:cNvPr id="99" name="Rectangle 98"/>
          <p:cNvSpPr/>
          <p:nvPr/>
        </p:nvSpPr>
        <p:spPr>
          <a:xfrm>
            <a:off x="3928865" y="1503242"/>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lgn="ctr"/>
            <a:r>
              <a:rPr lang="en-US" sz="1375" dirty="0">
                <a:solidFill>
                  <a:schemeClr val="accent5"/>
                </a:solidFill>
                <a:latin typeface="Arial"/>
                <a:cs typeface="Arial"/>
              </a:rPr>
              <a:t>480</a:t>
            </a:r>
          </a:p>
        </p:txBody>
      </p:sp>
      <p:sp>
        <p:nvSpPr>
          <p:cNvPr id="102" name="Rectangle 101"/>
          <p:cNvSpPr/>
          <p:nvPr/>
        </p:nvSpPr>
        <p:spPr>
          <a:xfrm>
            <a:off x="5358084" y="1503242"/>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lgn="ctr"/>
            <a:r>
              <a:rPr lang="en-US" sz="1375" dirty="0">
                <a:solidFill>
                  <a:schemeClr val="accent5"/>
                </a:solidFill>
                <a:latin typeface="Arial"/>
                <a:cs typeface="Arial"/>
              </a:rPr>
              <a:t>1600</a:t>
            </a:r>
          </a:p>
        </p:txBody>
      </p:sp>
      <p:sp>
        <p:nvSpPr>
          <p:cNvPr id="10" name="Rectangle 9"/>
          <p:cNvSpPr/>
          <p:nvPr/>
        </p:nvSpPr>
        <p:spPr>
          <a:xfrm>
            <a:off x="1355694" y="4142207"/>
            <a:ext cx="7651146" cy="1989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tabLst>
                <a:tab pos="731026" algn="r"/>
                <a:tab pos="769125" algn="l"/>
                <a:tab pos="6988794" algn="r"/>
              </a:tabLst>
            </a:pPr>
            <a:r>
              <a:rPr lang="en-US" sz="1200" b="1" dirty="0">
                <a:solidFill>
                  <a:schemeClr val="accent2"/>
                </a:solidFill>
                <a:latin typeface="Arial"/>
                <a:cs typeface="Arial"/>
              </a:rPr>
              <a:t>PROGRAMMABLE PARSING, LOOKUP AND ENCAPSULATION	············································</a:t>
            </a:r>
          </a:p>
        </p:txBody>
      </p:sp>
      <p:sp>
        <p:nvSpPr>
          <p:cNvPr id="104" name="Rectangle 103"/>
          <p:cNvSpPr/>
          <p:nvPr/>
        </p:nvSpPr>
        <p:spPr>
          <a:xfrm>
            <a:off x="3957087" y="3741444"/>
            <a:ext cx="5049753" cy="21448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tabLst>
                <a:tab pos="4286143" algn="r"/>
              </a:tabLst>
            </a:pPr>
            <a:r>
              <a:rPr lang="en-US" sz="1200" b="1">
                <a:solidFill>
                  <a:schemeClr val="accent2"/>
                </a:solidFill>
                <a:latin typeface="Arial"/>
                <a:cs typeface="Arial"/>
              </a:rPr>
              <a:t>ROUTE AND FLOW SCALE INCREASE	·························</a:t>
            </a:r>
          </a:p>
        </p:txBody>
      </p:sp>
      <p:sp>
        <p:nvSpPr>
          <p:cNvPr id="105" name="Rectangle 104"/>
          <p:cNvSpPr/>
          <p:nvPr/>
        </p:nvSpPr>
        <p:spPr>
          <a:xfrm>
            <a:off x="3957087" y="3533443"/>
            <a:ext cx="5049753" cy="2003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tabLst>
                <a:tab pos="4286143" algn="r"/>
              </a:tabLst>
            </a:pPr>
            <a:r>
              <a:rPr lang="en-US" sz="1200" b="1">
                <a:solidFill>
                  <a:schemeClr val="accent2"/>
                </a:solidFill>
                <a:latin typeface="Arial"/>
                <a:cs typeface="Arial"/>
              </a:rPr>
              <a:t>HIGH SPEED AND HIGH SCALE H-QOS	························</a:t>
            </a:r>
          </a:p>
        </p:txBody>
      </p:sp>
      <p:sp>
        <p:nvSpPr>
          <p:cNvPr id="106" name="Rectangle 105"/>
          <p:cNvSpPr/>
          <p:nvPr/>
        </p:nvSpPr>
        <p:spPr>
          <a:xfrm>
            <a:off x="5386524" y="2939916"/>
            <a:ext cx="3620316" cy="1908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tabLst>
                <a:tab pos="2872907" algn="r"/>
              </a:tabLst>
            </a:pPr>
            <a:r>
              <a:rPr lang="en-US" sz="1200" b="1" dirty="0">
                <a:solidFill>
                  <a:schemeClr val="accent2"/>
                </a:solidFill>
                <a:latin typeface="Arial"/>
                <a:cs typeface="Arial"/>
              </a:rPr>
              <a:t>TELEMETRY  EXPORT	····················</a:t>
            </a:r>
          </a:p>
        </p:txBody>
      </p:sp>
      <p:sp>
        <p:nvSpPr>
          <p:cNvPr id="107" name="Rectangle 106"/>
          <p:cNvSpPr/>
          <p:nvPr/>
        </p:nvSpPr>
        <p:spPr>
          <a:xfrm>
            <a:off x="6652637" y="2739535"/>
            <a:ext cx="2354203" cy="18287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tabLst>
                <a:tab pos="1627188" algn="r"/>
              </a:tabLst>
            </a:pPr>
            <a:r>
              <a:rPr lang="en-US" sz="1200" b="1">
                <a:solidFill>
                  <a:schemeClr val="accent2"/>
                </a:solidFill>
                <a:latin typeface="Arial"/>
                <a:cs typeface="Arial"/>
              </a:rPr>
              <a:t>IPSEC, MACSEC	·····</a:t>
            </a:r>
          </a:p>
        </p:txBody>
      </p:sp>
      <p:sp>
        <p:nvSpPr>
          <p:cNvPr id="110" name="Rectangle 109"/>
          <p:cNvSpPr/>
          <p:nvPr/>
        </p:nvSpPr>
        <p:spPr>
          <a:xfrm>
            <a:off x="3957087" y="3355921"/>
            <a:ext cx="5049753" cy="1637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tabLst>
                <a:tab pos="4286143" algn="r"/>
              </a:tabLst>
            </a:pPr>
            <a:r>
              <a:rPr lang="en-US" sz="1200" b="1" dirty="0">
                <a:solidFill>
                  <a:schemeClr val="accent2"/>
                </a:solidFill>
                <a:latin typeface="Arial"/>
                <a:cs typeface="Arial"/>
              </a:rPr>
              <a:t>TURBO FILTERS	·························································</a:t>
            </a:r>
          </a:p>
        </p:txBody>
      </p:sp>
      <p:sp>
        <p:nvSpPr>
          <p:cNvPr id="114" name="Rectangle 113"/>
          <p:cNvSpPr/>
          <p:nvPr/>
        </p:nvSpPr>
        <p:spPr>
          <a:xfrm>
            <a:off x="369804" y="2006379"/>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400" b="1">
                <a:latin typeface="Arial"/>
                <a:cs typeface="Arial"/>
              </a:rPr>
              <a:t>DPCE</a:t>
            </a:r>
          </a:p>
        </p:txBody>
      </p:sp>
      <p:sp>
        <p:nvSpPr>
          <p:cNvPr id="115" name="Rectangle 114"/>
          <p:cNvSpPr/>
          <p:nvPr/>
        </p:nvSpPr>
        <p:spPr>
          <a:xfrm>
            <a:off x="1109346" y="2006379"/>
            <a:ext cx="150876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400" b="1">
                <a:latin typeface="Arial"/>
                <a:cs typeface="Arial"/>
              </a:rPr>
              <a:t>MPC1/2</a:t>
            </a:r>
            <a:br>
              <a:rPr lang="en-US" sz="1400" b="1">
                <a:latin typeface="Arial"/>
                <a:cs typeface="Arial"/>
              </a:rPr>
            </a:br>
            <a:r>
              <a:rPr lang="en-US" sz="1400" b="1">
                <a:latin typeface="Arial"/>
                <a:cs typeface="Arial"/>
              </a:rPr>
              <a:t>MPC16x10GE</a:t>
            </a:r>
          </a:p>
        </p:txBody>
      </p:sp>
      <p:sp>
        <p:nvSpPr>
          <p:cNvPr id="116" name="Rectangle 115"/>
          <p:cNvSpPr/>
          <p:nvPr/>
        </p:nvSpPr>
        <p:spPr>
          <a:xfrm>
            <a:off x="2756450" y="2006379"/>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400" b="1">
                <a:latin typeface="Arial"/>
                <a:cs typeface="Arial"/>
              </a:rPr>
              <a:t>MPC4E</a:t>
            </a:r>
          </a:p>
          <a:p>
            <a:pPr algn="ctr"/>
            <a:r>
              <a:rPr lang="en-US" sz="1400" b="1">
                <a:latin typeface="Arial"/>
                <a:cs typeface="Arial"/>
              </a:rPr>
              <a:t>MPC3E</a:t>
            </a:r>
          </a:p>
        </p:txBody>
      </p:sp>
      <p:sp>
        <p:nvSpPr>
          <p:cNvPr id="117" name="Rectangle 116"/>
          <p:cNvSpPr/>
          <p:nvPr/>
        </p:nvSpPr>
        <p:spPr>
          <a:xfrm>
            <a:off x="3903436" y="2006379"/>
            <a:ext cx="144018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400" b="1">
                <a:latin typeface="Arial"/>
                <a:cs typeface="Arial"/>
              </a:rPr>
              <a:t>MPC5E/6E</a:t>
            </a:r>
            <a:br>
              <a:rPr lang="en-US" sz="1400" b="1">
                <a:latin typeface="Arial"/>
                <a:cs typeface="Arial"/>
              </a:rPr>
            </a:br>
            <a:r>
              <a:rPr lang="en-US" sz="1400" b="1">
                <a:latin typeface="Arial"/>
                <a:cs typeface="Arial"/>
              </a:rPr>
              <a:t>NG-MPC2E/3E</a:t>
            </a:r>
          </a:p>
          <a:p>
            <a:pPr algn="ctr"/>
            <a:endParaRPr lang="en-US" sz="1400" b="1">
              <a:latin typeface="Arial"/>
              <a:cs typeface="Arial"/>
            </a:endParaRPr>
          </a:p>
        </p:txBody>
      </p:sp>
      <p:sp>
        <p:nvSpPr>
          <p:cNvPr id="118" name="Rectangle 117"/>
          <p:cNvSpPr/>
          <p:nvPr/>
        </p:nvSpPr>
        <p:spPr>
          <a:xfrm>
            <a:off x="5498240" y="2006379"/>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400" b="1">
                <a:latin typeface="Arial"/>
                <a:cs typeface="Arial"/>
              </a:rPr>
              <a:t>MPC7E</a:t>
            </a:r>
          </a:p>
          <a:p>
            <a:pPr algn="ctr"/>
            <a:r>
              <a:rPr lang="en-US" sz="1400" b="1">
                <a:latin typeface="Arial"/>
                <a:cs typeface="Arial"/>
              </a:rPr>
              <a:t>MPC8E/9E</a:t>
            </a:r>
          </a:p>
        </p:txBody>
      </p:sp>
      <p:sp>
        <p:nvSpPr>
          <p:cNvPr id="119" name="Rectangle 118"/>
          <p:cNvSpPr/>
          <p:nvPr/>
        </p:nvSpPr>
        <p:spPr>
          <a:xfrm>
            <a:off x="6869135" y="2006379"/>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400" b="1" dirty="0">
                <a:latin typeface="Arial"/>
                <a:cs typeface="Arial"/>
              </a:rPr>
              <a:t>MPC10E</a:t>
            </a:r>
          </a:p>
          <a:p>
            <a:pPr algn="ctr"/>
            <a:r>
              <a:rPr lang="en-US" sz="1400" b="1" dirty="0">
                <a:latin typeface="Arial"/>
                <a:cs typeface="Arial"/>
              </a:rPr>
              <a:t>MPC11E</a:t>
            </a:r>
          </a:p>
        </p:txBody>
      </p:sp>
      <p:cxnSp>
        <p:nvCxnSpPr>
          <p:cNvPr id="123" name="Straight Connector 122"/>
          <p:cNvCxnSpPr/>
          <p:nvPr/>
        </p:nvCxnSpPr>
        <p:spPr>
          <a:xfrm flipV="1">
            <a:off x="69163" y="2650331"/>
            <a:ext cx="8196157" cy="1751"/>
          </a:xfrm>
          <a:prstGeom prst="line">
            <a:avLst/>
          </a:prstGeom>
          <a:ln w="19050">
            <a:gradFill flip="none" rotWithShape="1">
              <a:gsLst>
                <a:gs pos="0">
                  <a:schemeClr val="bg2">
                    <a:lumMod val="50000"/>
                  </a:schemeClr>
                </a:gs>
                <a:gs pos="100000">
                  <a:schemeClr val="bg1"/>
                </a:gs>
              </a:gsLst>
              <a:lin ang="0" scaled="1"/>
              <a:tileRect/>
            </a:gradFill>
            <a:prstDash val="sysDot"/>
            <a:miter lim="800000"/>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61856" y="1977333"/>
            <a:ext cx="8196157" cy="1751"/>
          </a:xfrm>
          <a:prstGeom prst="line">
            <a:avLst/>
          </a:prstGeom>
          <a:ln w="19050">
            <a:gradFill flip="none" rotWithShape="1">
              <a:gsLst>
                <a:gs pos="0">
                  <a:schemeClr val="bg2">
                    <a:lumMod val="50000"/>
                  </a:schemeClr>
                </a:gs>
                <a:gs pos="100000">
                  <a:schemeClr val="bg1"/>
                </a:gs>
              </a:gsLst>
              <a:lin ang="0" scaled="1"/>
              <a:tileRect/>
            </a:gradFill>
            <a:prstDash val="sysDot"/>
            <a:miter lim="800000"/>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1856" y="1249779"/>
            <a:ext cx="8196157" cy="1751"/>
          </a:xfrm>
          <a:prstGeom prst="line">
            <a:avLst/>
          </a:prstGeom>
          <a:ln w="19050">
            <a:gradFill flip="none" rotWithShape="1">
              <a:gsLst>
                <a:gs pos="0">
                  <a:schemeClr val="bg2">
                    <a:lumMod val="50000"/>
                  </a:schemeClr>
                </a:gs>
                <a:gs pos="100000">
                  <a:schemeClr val="bg1"/>
                </a:gs>
              </a:gsLst>
              <a:lin ang="0" scaled="1"/>
              <a:tileRect/>
            </a:gradFill>
            <a:prstDash val="sysDot"/>
            <a:miter lim="800000"/>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2780484" y="3941826"/>
            <a:ext cx="6226356" cy="2003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tabLst>
                <a:tab pos="5319713" algn="r"/>
              </a:tabLst>
            </a:pPr>
            <a:r>
              <a:rPr lang="en-US" sz="1200" b="1" dirty="0">
                <a:solidFill>
                  <a:schemeClr val="accent2"/>
                </a:solidFill>
                <a:latin typeface="Arial"/>
                <a:cs typeface="Arial"/>
              </a:rPr>
              <a:t>PHY TIMESTAMPING	··········································································</a:t>
            </a:r>
          </a:p>
        </p:txBody>
      </p:sp>
      <p:sp>
        <p:nvSpPr>
          <p:cNvPr id="55" name="Rectangle 54"/>
          <p:cNvSpPr/>
          <p:nvPr/>
        </p:nvSpPr>
        <p:spPr>
          <a:xfrm>
            <a:off x="5386524" y="3140299"/>
            <a:ext cx="3620316" cy="19389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tabLst>
                <a:tab pos="4286143" algn="r"/>
              </a:tabLst>
            </a:pPr>
            <a:r>
              <a:rPr lang="en-US" sz="1200" b="1">
                <a:solidFill>
                  <a:schemeClr val="accent2"/>
                </a:solidFill>
                <a:latin typeface="Arial"/>
                <a:cs typeface="Arial"/>
              </a:rPr>
              <a:t>INTEGRATED H-QOS	·······················</a:t>
            </a:r>
          </a:p>
        </p:txBody>
      </p:sp>
      <p:sp>
        <p:nvSpPr>
          <p:cNvPr id="47" name="Rectangle 46"/>
          <p:cNvSpPr/>
          <p:nvPr/>
        </p:nvSpPr>
        <p:spPr>
          <a:xfrm>
            <a:off x="6652637" y="2539153"/>
            <a:ext cx="2354203" cy="188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tabLst>
                <a:tab pos="1627188" algn="r"/>
              </a:tabLst>
            </a:pPr>
            <a:r>
              <a:rPr lang="en-US" sz="1200" b="1">
                <a:solidFill>
                  <a:schemeClr val="accent2"/>
                </a:solidFill>
                <a:latin typeface="Arial"/>
                <a:cs typeface="Arial"/>
              </a:rPr>
              <a:t>FLEX ETHERNET	····</a:t>
            </a:r>
          </a:p>
        </p:txBody>
      </p:sp>
      <p:sp>
        <p:nvSpPr>
          <p:cNvPr id="51" name="TextBox 50"/>
          <p:cNvSpPr txBox="1"/>
          <p:nvPr/>
        </p:nvSpPr>
        <p:spPr>
          <a:xfrm>
            <a:off x="54533" y="1707348"/>
            <a:ext cx="745533" cy="2423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defPPr>
              <a:defRPr lang="en-US"/>
            </a:defPPr>
            <a:lvl1pPr>
              <a:defRPr>
                <a:solidFill>
                  <a:schemeClr val="accent2"/>
                </a:solidFill>
                <a:latin typeface="Arial"/>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375" dirty="0"/>
              <a:t>MX10K</a:t>
            </a:r>
          </a:p>
        </p:txBody>
      </p:sp>
      <p:sp>
        <p:nvSpPr>
          <p:cNvPr id="60" name="Rectangle 59"/>
          <p:cNvSpPr/>
          <p:nvPr/>
        </p:nvSpPr>
        <p:spPr>
          <a:xfrm>
            <a:off x="5362620" y="1707348"/>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lgn="ctr"/>
            <a:r>
              <a:rPr lang="en-US" sz="1375" dirty="0">
                <a:solidFill>
                  <a:schemeClr val="accent5"/>
                </a:solidFill>
                <a:latin typeface="Arial"/>
                <a:cs typeface="Arial"/>
              </a:rPr>
              <a:t>2400</a:t>
            </a:r>
          </a:p>
        </p:txBody>
      </p:sp>
      <p:sp>
        <p:nvSpPr>
          <p:cNvPr id="56" name="Rectangle 55"/>
          <p:cNvSpPr/>
          <p:nvPr/>
        </p:nvSpPr>
        <p:spPr>
          <a:xfrm>
            <a:off x="8076318" y="1272197"/>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375" dirty="0">
                <a:solidFill>
                  <a:schemeClr val="accent5"/>
                </a:solidFill>
                <a:latin typeface="Arial"/>
                <a:cs typeface="Arial"/>
              </a:rPr>
              <a:t>2400</a:t>
            </a:r>
          </a:p>
        </p:txBody>
      </p:sp>
      <p:sp>
        <p:nvSpPr>
          <p:cNvPr id="57" name="Rectangle 56"/>
          <p:cNvSpPr/>
          <p:nvPr/>
        </p:nvSpPr>
        <p:spPr>
          <a:xfrm>
            <a:off x="8084326" y="1518039"/>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lgn="ctr"/>
            <a:r>
              <a:rPr lang="en-US" sz="1375" dirty="0">
                <a:solidFill>
                  <a:schemeClr val="accent5"/>
                </a:solidFill>
                <a:latin typeface="Arial"/>
                <a:cs typeface="Arial"/>
              </a:rPr>
              <a:t>9600</a:t>
            </a:r>
          </a:p>
        </p:txBody>
      </p:sp>
      <p:sp>
        <p:nvSpPr>
          <p:cNvPr id="62" name="Rectangle 61"/>
          <p:cNvSpPr/>
          <p:nvPr/>
        </p:nvSpPr>
        <p:spPr>
          <a:xfrm>
            <a:off x="8059361" y="4289989"/>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500" b="1" dirty="0">
                <a:latin typeface="Arial"/>
                <a:cs typeface="Arial"/>
              </a:rPr>
              <a:t>TRIO 5.0</a:t>
            </a:r>
            <a:br>
              <a:rPr lang="en-US" sz="1500" b="1" dirty="0">
                <a:latin typeface="Arial"/>
                <a:cs typeface="Arial"/>
              </a:rPr>
            </a:br>
            <a:r>
              <a:rPr lang="en-US" sz="900" b="1" dirty="0">
                <a:latin typeface="Arial"/>
                <a:cs typeface="Arial"/>
              </a:rPr>
              <a:t>YT</a:t>
            </a:r>
          </a:p>
        </p:txBody>
      </p:sp>
      <p:sp>
        <p:nvSpPr>
          <p:cNvPr id="63" name="TextBox 62"/>
          <p:cNvSpPr txBox="1"/>
          <p:nvPr/>
        </p:nvSpPr>
        <p:spPr>
          <a:xfrm>
            <a:off x="8013373" y="4772709"/>
            <a:ext cx="1074688" cy="169101"/>
          </a:xfrm>
          <a:prstGeom prst="rect">
            <a:avLst/>
          </a:prstGeom>
          <a:ln>
            <a:noFill/>
          </a:ln>
        </p:spPr>
        <p:txBody>
          <a:bodyPr wrap="square" lIns="28527" tIns="14264" rIns="28527" bIns="14264" rtlCol="0">
            <a:spAutoFit/>
          </a:bodyPr>
          <a:lstStyle/>
          <a:p>
            <a:pPr algn="ctr" defTabSz="342823">
              <a:lnSpc>
                <a:spcPct val="90000"/>
              </a:lnSpc>
            </a:pPr>
            <a:r>
              <a:rPr lang="en-US" sz="1013" b="1" dirty="0">
                <a:solidFill>
                  <a:srgbClr val="3C3C3C"/>
                </a:solidFill>
                <a:latin typeface="Arial" panose="020B0604020202020204" pitchFamily="34" charset="0"/>
                <a:cs typeface="Arial" panose="020B0604020202020204" pitchFamily="34" charset="0"/>
              </a:rPr>
              <a:t>2020</a:t>
            </a:r>
          </a:p>
        </p:txBody>
      </p:sp>
      <p:sp>
        <p:nvSpPr>
          <p:cNvPr id="64" name="Rectangle 63"/>
          <p:cNvSpPr/>
          <p:nvPr/>
        </p:nvSpPr>
        <p:spPr>
          <a:xfrm>
            <a:off x="8046720" y="2006379"/>
            <a:ext cx="1028700" cy="4114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t" anchorCtr="0" forceAA="0" compatLnSpc="1">
            <a:prstTxWarp prst="textNoShape">
              <a:avLst/>
            </a:prstTxWarp>
            <a:noAutofit/>
          </a:bodyPr>
          <a:lstStyle/>
          <a:p>
            <a:pPr algn="ctr"/>
            <a:r>
              <a:rPr lang="en-US" sz="1400" b="1" dirty="0">
                <a:latin typeface="Arial"/>
                <a:cs typeface="Arial"/>
              </a:rPr>
              <a:t>MPC12E</a:t>
            </a:r>
          </a:p>
          <a:p>
            <a:pPr algn="ctr"/>
            <a:r>
              <a:rPr lang="en-US" sz="1400" b="1" dirty="0">
                <a:latin typeface="Arial"/>
                <a:cs typeface="Arial"/>
              </a:rPr>
              <a:t>MPC13E</a:t>
            </a:r>
          </a:p>
        </p:txBody>
      </p:sp>
      <p:sp>
        <p:nvSpPr>
          <p:cNvPr id="65" name="Rectangle 64"/>
          <p:cNvSpPr/>
          <p:nvPr/>
        </p:nvSpPr>
        <p:spPr>
          <a:xfrm>
            <a:off x="8067369" y="1714949"/>
            <a:ext cx="1354643" cy="1854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lgn="ctr"/>
            <a:r>
              <a:rPr lang="en-US" sz="1375" dirty="0">
                <a:solidFill>
                  <a:schemeClr val="accent5"/>
                </a:solidFill>
                <a:latin typeface="Arial"/>
                <a:cs typeface="Arial"/>
              </a:rPr>
              <a:t>9600</a:t>
            </a:r>
          </a:p>
        </p:txBody>
      </p:sp>
    </p:spTree>
    <p:extLst>
      <p:ext uri="{BB962C8B-B14F-4D97-AF65-F5344CB8AC3E}">
        <p14:creationId xmlns:p14="http://schemas.microsoft.com/office/powerpoint/2010/main" val="468566104"/>
      </p:ext>
    </p:extLst>
  </p:cSld>
  <p:clrMapOvr>
    <a:masterClrMapping/>
  </p:clrMapOvr>
  <mc:AlternateContent xmlns:mc="http://schemas.openxmlformats.org/markup-compatibility/2006" xmlns:p14="http://schemas.microsoft.com/office/powerpoint/2010/main">
    <mc:Choice Requires="p14">
      <p:transition p14:dur="3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5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wipe(left)">
                                      <p:cBhvr>
                                        <p:cTn id="10" dur="350"/>
                                        <p:tgtEl>
                                          <p:spTgt spid="1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left)">
                                      <p:cBhvr>
                                        <p:cTn id="13" dur="35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left)">
                                      <p:cBhvr>
                                        <p:cTn id="18" dur="350"/>
                                        <p:tgtEl>
                                          <p:spTgt spid="1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left)">
                                      <p:cBhvr>
                                        <p:cTn id="21" dur="350"/>
                                        <p:tgtEl>
                                          <p:spTgt spid="8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35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35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wipe(left)">
                                      <p:cBhvr>
                                        <p:cTn id="34" dur="350"/>
                                        <p:tgtEl>
                                          <p:spTgt spid="11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350"/>
                                        <p:tgtEl>
                                          <p:spTgt spid="8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35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35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wipe(left)">
                                      <p:cBhvr>
                                        <p:cTn id="50" dur="350"/>
                                        <p:tgtEl>
                                          <p:spTgt spid="11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ipe(left)">
                                      <p:cBhvr>
                                        <p:cTn id="53" dur="350"/>
                                        <p:tgtEl>
                                          <p:spTgt spid="7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99"/>
                                        </p:tgtEl>
                                        <p:attrNameLst>
                                          <p:attrName>style.visibility</p:attrName>
                                        </p:attrNameLst>
                                      </p:cBhvr>
                                      <p:to>
                                        <p:strVal val="visible"/>
                                      </p:to>
                                    </p:set>
                                    <p:animEffect transition="in" filter="wipe(left)">
                                      <p:cBhvr>
                                        <p:cTn id="56" dur="350"/>
                                        <p:tgtEl>
                                          <p:spTgt spid="9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left)">
                                      <p:cBhvr>
                                        <p:cTn id="59" dur="350"/>
                                        <p:tgtEl>
                                          <p:spTgt spid="7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wipe(left)">
                                      <p:cBhvr>
                                        <p:cTn id="64" dur="350"/>
                                        <p:tgtEl>
                                          <p:spTgt spid="10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35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wipe(left)">
                                      <p:cBhvr>
                                        <p:cTn id="74" dur="350"/>
                                        <p:tgtEl>
                                          <p:spTgt spid="11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8"/>
                                        </p:tgtEl>
                                        <p:attrNameLst>
                                          <p:attrName>style.visibility</p:attrName>
                                        </p:attrNameLst>
                                      </p:cBhvr>
                                      <p:to>
                                        <p:strVal val="visible"/>
                                      </p:to>
                                    </p:set>
                                    <p:animEffect transition="in" filter="wipe(left)">
                                      <p:cBhvr>
                                        <p:cTn id="79" dur="350"/>
                                        <p:tgtEl>
                                          <p:spTgt spid="11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left)">
                                      <p:cBhvr>
                                        <p:cTn id="82" dur="350"/>
                                        <p:tgtEl>
                                          <p:spTgt spid="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wipe(left)">
                                      <p:cBhvr>
                                        <p:cTn id="85" dur="350"/>
                                        <p:tgtEl>
                                          <p:spTgt spid="10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350"/>
                                        <p:tgtEl>
                                          <p:spTgt spid="71"/>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wipe(left)">
                                      <p:cBhvr>
                                        <p:cTn id="91" dur="350"/>
                                        <p:tgtEl>
                                          <p:spTgt spid="6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350"/>
                                        <p:tgtEl>
                                          <p:spTgt spid="5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06"/>
                                        </p:tgtEl>
                                        <p:attrNameLst>
                                          <p:attrName>style.visibility</p:attrName>
                                        </p:attrNameLst>
                                      </p:cBhvr>
                                      <p:to>
                                        <p:strVal val="visible"/>
                                      </p:to>
                                    </p:set>
                                    <p:animEffect transition="in" filter="wipe(left)">
                                      <p:cBhvr>
                                        <p:cTn id="101" dur="350"/>
                                        <p:tgtEl>
                                          <p:spTgt spid="10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19"/>
                                        </p:tgtEl>
                                        <p:attrNameLst>
                                          <p:attrName>style.visibility</p:attrName>
                                        </p:attrNameLst>
                                      </p:cBhvr>
                                      <p:to>
                                        <p:strVal val="visible"/>
                                      </p:to>
                                    </p:set>
                                    <p:animEffect transition="in" filter="wipe(left)">
                                      <p:cBhvr>
                                        <p:cTn id="106" dur="350"/>
                                        <p:tgtEl>
                                          <p:spTgt spid="119"/>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wipe(left)">
                                      <p:cBhvr>
                                        <p:cTn id="109" dur="350"/>
                                        <p:tgtEl>
                                          <p:spTgt spid="74"/>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wipe(left)">
                                      <p:cBhvr>
                                        <p:cTn id="112" dur="350"/>
                                        <p:tgtEl>
                                          <p:spTgt spid="98"/>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wipe(left)">
                                      <p:cBhvr>
                                        <p:cTn id="115" dur="350"/>
                                        <p:tgtEl>
                                          <p:spTgt spid="72"/>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wipe(left)">
                                      <p:cBhvr>
                                        <p:cTn id="120" dur="350"/>
                                        <p:tgtEl>
                                          <p:spTgt spid="10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left)">
                                      <p:cBhvr>
                                        <p:cTn id="125" dur="350"/>
                                        <p:tgtEl>
                                          <p:spTgt spid="47"/>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wipe(left)">
                                      <p:cBhvr>
                                        <p:cTn id="128" dur="350"/>
                                        <p:tgtEl>
                                          <p:spTgt spid="56"/>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wipe(left)">
                                      <p:cBhvr>
                                        <p:cTn id="131" dur="350"/>
                                        <p:tgtEl>
                                          <p:spTgt spid="57"/>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left)">
                                      <p:cBhvr>
                                        <p:cTn id="134" dur="35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350"/>
                                        <p:tgtEl>
                                          <p:spTgt spid="64"/>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65"/>
                                        </p:tgtEl>
                                        <p:attrNameLst>
                                          <p:attrName>style.visibility</p:attrName>
                                        </p:attrNameLst>
                                      </p:cBhvr>
                                      <p:to>
                                        <p:strVal val="visible"/>
                                      </p:to>
                                    </p:set>
                                    <p:animEffect transition="in" filter="wipe(left)">
                                      <p:cBhvr>
                                        <p:cTn id="142" dur="3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6" grpId="0"/>
      <p:bldP spid="68" grpId="0"/>
      <p:bldP spid="69" grpId="0"/>
      <p:bldP spid="70" grpId="0"/>
      <p:bldP spid="71" grpId="0"/>
      <p:bldP spid="72" grpId="0"/>
      <p:bldP spid="74" grpId="0"/>
      <p:bldP spid="77" grpId="0"/>
      <p:bldP spid="80" grpId="0"/>
      <p:bldP spid="81" grpId="0"/>
      <p:bldP spid="82" grpId="0"/>
      <p:bldP spid="98" grpId="0"/>
      <p:bldP spid="99" grpId="0"/>
      <p:bldP spid="102" grpId="0"/>
      <p:bldP spid="10" grpId="0" animBg="1"/>
      <p:bldP spid="104" grpId="0" animBg="1"/>
      <p:bldP spid="105" grpId="0" animBg="1"/>
      <p:bldP spid="106" grpId="0" animBg="1"/>
      <p:bldP spid="107" grpId="0" animBg="1"/>
      <p:bldP spid="110" grpId="0" animBg="1"/>
      <p:bldP spid="114" grpId="0"/>
      <p:bldP spid="115" grpId="0"/>
      <p:bldP spid="116" grpId="0"/>
      <p:bldP spid="117" grpId="0"/>
      <p:bldP spid="118" grpId="0"/>
      <p:bldP spid="119" grpId="0"/>
      <p:bldP spid="48" grpId="0" animBg="1"/>
      <p:bldP spid="55" grpId="0" animBg="1"/>
      <p:bldP spid="47" grpId="0" animBg="1"/>
      <p:bldP spid="60" grpId="0"/>
      <p:bldP spid="56" grpId="0"/>
      <p:bldP spid="57" grpId="0"/>
      <p:bldP spid="62" grpId="0"/>
      <p:bldP spid="64" grpId="0"/>
      <p:bldP spid="6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492507" y="991405"/>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2" name="Title 1"/>
          <p:cNvSpPr>
            <a:spLocks noGrp="1"/>
          </p:cNvSpPr>
          <p:nvPr>
            <p:ph type="title"/>
          </p:nvPr>
        </p:nvSpPr>
        <p:spPr>
          <a:xfrm>
            <a:off x="455085" y="4"/>
            <a:ext cx="8223250" cy="712533"/>
          </a:xfrm>
        </p:spPr>
        <p:txBody>
          <a:bodyPr/>
          <a:lstStyle/>
          <a:p>
            <a:r>
              <a:rPr lang="en-US" dirty="0" smtClean="0"/>
              <a:t>MPC7E </a:t>
            </a:r>
            <a:r>
              <a:rPr lang="en-US" dirty="0"/>
              <a:t>F</a:t>
            </a:r>
            <a:r>
              <a:rPr lang="en-US" dirty="0" smtClean="0"/>
              <a:t>abric </a:t>
            </a:r>
            <a:r>
              <a:rPr lang="en-US" dirty="0"/>
              <a:t>C</a:t>
            </a:r>
            <a:r>
              <a:rPr lang="en-US" dirty="0" smtClean="0"/>
              <a:t>onnectivity in MX240/480 </a:t>
            </a:r>
            <a:endParaRPr lang="en-US" dirty="0"/>
          </a:p>
        </p:txBody>
      </p:sp>
      <p:sp>
        <p:nvSpPr>
          <p:cNvPr id="4" name="Rounded Rectangle 3"/>
          <p:cNvSpPr/>
          <p:nvPr/>
        </p:nvSpPr>
        <p:spPr>
          <a:xfrm>
            <a:off x="1675492" y="1201415"/>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EA0</a:t>
            </a:r>
          </a:p>
        </p:txBody>
      </p:sp>
      <p:sp>
        <p:nvSpPr>
          <p:cNvPr id="5" name="Rounded Rectangle 4"/>
          <p:cNvSpPr/>
          <p:nvPr/>
        </p:nvSpPr>
        <p:spPr>
          <a:xfrm>
            <a:off x="3545258" y="912668"/>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6" name="Rounded Rectangle 5"/>
          <p:cNvSpPr/>
          <p:nvPr/>
        </p:nvSpPr>
        <p:spPr>
          <a:xfrm>
            <a:off x="3542444" y="151105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9" name="Straight Connector 8"/>
          <p:cNvCxnSpPr>
            <a:stCxn id="42" idx="6"/>
            <a:endCxn id="5" idx="1"/>
          </p:cNvCxnSpPr>
          <p:nvPr/>
        </p:nvCxnSpPr>
        <p:spPr>
          <a:xfrm flipV="1">
            <a:off x="2398187" y="1111017"/>
            <a:ext cx="1147071" cy="270786"/>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2" idx="6"/>
            <a:endCxn id="6" idx="1"/>
          </p:cNvCxnSpPr>
          <p:nvPr/>
        </p:nvCxnSpPr>
        <p:spPr>
          <a:xfrm>
            <a:off x="2398188" y="1381804"/>
            <a:ext cx="1144257" cy="327605"/>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1687056" y="183400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EA1</a:t>
            </a:r>
          </a:p>
        </p:txBody>
      </p:sp>
      <p:sp>
        <p:nvSpPr>
          <p:cNvPr id="29" name="TextBox 28"/>
          <p:cNvSpPr txBox="1"/>
          <p:nvPr/>
        </p:nvSpPr>
        <p:spPr>
          <a:xfrm>
            <a:off x="2733915" y="1115190"/>
            <a:ext cx="421611" cy="184666"/>
          </a:xfrm>
          <a:prstGeom prst="rect">
            <a:avLst/>
          </a:prstGeom>
          <a:noFill/>
        </p:spPr>
        <p:txBody>
          <a:bodyPr wrap="square" rtlCol="0">
            <a:spAutoFit/>
          </a:bodyPr>
          <a:lstStyle/>
          <a:p>
            <a:r>
              <a:rPr lang="en-US" sz="600" dirty="0">
                <a:latin typeface="Calibri" pitchFamily="34" charset="0"/>
              </a:rPr>
              <a:t>~120G</a:t>
            </a:r>
          </a:p>
        </p:txBody>
      </p:sp>
      <p:sp>
        <p:nvSpPr>
          <p:cNvPr id="42" name="Oval 41"/>
          <p:cNvSpPr/>
          <p:nvPr/>
        </p:nvSpPr>
        <p:spPr>
          <a:xfrm>
            <a:off x="2296688" y="1272491"/>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75" name="TextBox 74"/>
          <p:cNvSpPr txBox="1"/>
          <p:nvPr/>
        </p:nvSpPr>
        <p:spPr>
          <a:xfrm>
            <a:off x="1631809" y="746538"/>
            <a:ext cx="2743200" cy="369332"/>
          </a:xfrm>
          <a:prstGeom prst="rect">
            <a:avLst/>
          </a:prstGeom>
          <a:noFill/>
        </p:spPr>
        <p:txBody>
          <a:bodyPr wrap="square" rtlCol="0">
            <a:spAutoFit/>
          </a:bodyPr>
          <a:lstStyle/>
          <a:p>
            <a:r>
              <a:rPr lang="en-US" sz="900" b="1" dirty="0">
                <a:latin typeface="Calibri" pitchFamily="34" charset="0"/>
              </a:rPr>
              <a:t>MX240/480 in 2+0 mode (</a:t>
            </a:r>
            <a:r>
              <a:rPr lang="en-US" sz="900" b="1" u="sng" dirty="0">
                <a:latin typeface="Calibri" pitchFamily="34" charset="0"/>
              </a:rPr>
              <a:t>SCBE2</a:t>
            </a:r>
            <a:r>
              <a:rPr lang="en-US" sz="900" b="1" dirty="0">
                <a:latin typeface="Calibri" pitchFamily="34" charset="0"/>
              </a:rPr>
              <a:t> + CURRENT Mid plane)</a:t>
            </a:r>
          </a:p>
        </p:txBody>
      </p:sp>
      <p:sp>
        <p:nvSpPr>
          <p:cNvPr id="196" name="TextBox 195"/>
          <p:cNvSpPr txBox="1"/>
          <p:nvPr/>
        </p:nvSpPr>
        <p:spPr>
          <a:xfrm>
            <a:off x="1658645" y="2422432"/>
            <a:ext cx="645852" cy="219291"/>
          </a:xfrm>
          <a:prstGeom prst="rect">
            <a:avLst/>
          </a:prstGeom>
          <a:noFill/>
        </p:spPr>
        <p:txBody>
          <a:bodyPr wrap="square" rtlCol="0">
            <a:spAutoFit/>
          </a:bodyPr>
          <a:lstStyle/>
          <a:p>
            <a:r>
              <a:rPr lang="en-US" sz="825" b="1" dirty="0">
                <a:latin typeface="Calibri" pitchFamily="34" charset="0"/>
              </a:rPr>
              <a:t>MPC7E</a:t>
            </a:r>
          </a:p>
        </p:txBody>
      </p:sp>
      <p:sp>
        <p:nvSpPr>
          <p:cNvPr id="95" name="Rectangle 94"/>
          <p:cNvSpPr/>
          <p:nvPr/>
        </p:nvSpPr>
        <p:spPr>
          <a:xfrm>
            <a:off x="1508415" y="3041667"/>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96" name="Rounded Rectangle 95"/>
          <p:cNvSpPr/>
          <p:nvPr/>
        </p:nvSpPr>
        <p:spPr>
          <a:xfrm>
            <a:off x="1670154" y="323902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EA0</a:t>
            </a:r>
          </a:p>
        </p:txBody>
      </p:sp>
      <p:sp>
        <p:nvSpPr>
          <p:cNvPr id="97" name="Rounded Rectangle 96"/>
          <p:cNvSpPr/>
          <p:nvPr/>
        </p:nvSpPr>
        <p:spPr>
          <a:xfrm>
            <a:off x="3566913" y="2962930"/>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104" name="Straight Connector 103"/>
          <p:cNvCxnSpPr>
            <a:stCxn id="62" idx="6"/>
            <a:endCxn id="97" idx="1"/>
          </p:cNvCxnSpPr>
          <p:nvPr/>
        </p:nvCxnSpPr>
        <p:spPr>
          <a:xfrm flipV="1">
            <a:off x="2379854" y="3161279"/>
            <a:ext cx="1187059" cy="311108"/>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08" name="Rounded Rectangle 107"/>
          <p:cNvSpPr/>
          <p:nvPr/>
        </p:nvSpPr>
        <p:spPr>
          <a:xfrm>
            <a:off x="1669245" y="3883614"/>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EA1</a:t>
            </a:r>
          </a:p>
        </p:txBody>
      </p:sp>
      <p:sp>
        <p:nvSpPr>
          <p:cNvPr id="117" name="TextBox 116"/>
          <p:cNvSpPr txBox="1"/>
          <p:nvPr/>
        </p:nvSpPr>
        <p:spPr>
          <a:xfrm>
            <a:off x="2811550" y="3153526"/>
            <a:ext cx="421611" cy="184666"/>
          </a:xfrm>
          <a:prstGeom prst="rect">
            <a:avLst/>
          </a:prstGeom>
          <a:noFill/>
        </p:spPr>
        <p:txBody>
          <a:bodyPr wrap="square" rtlCol="0">
            <a:spAutoFit/>
          </a:bodyPr>
          <a:lstStyle/>
          <a:p>
            <a:r>
              <a:rPr lang="en-US" sz="600" dirty="0">
                <a:latin typeface="Calibri" pitchFamily="34" charset="0"/>
              </a:rPr>
              <a:t>~170G</a:t>
            </a:r>
          </a:p>
        </p:txBody>
      </p:sp>
      <p:sp>
        <p:nvSpPr>
          <p:cNvPr id="125" name="TextBox 124"/>
          <p:cNvSpPr txBox="1"/>
          <p:nvPr/>
        </p:nvSpPr>
        <p:spPr>
          <a:xfrm>
            <a:off x="1824104" y="4487046"/>
            <a:ext cx="645852" cy="219291"/>
          </a:xfrm>
          <a:prstGeom prst="rect">
            <a:avLst/>
          </a:prstGeom>
          <a:noFill/>
        </p:spPr>
        <p:txBody>
          <a:bodyPr wrap="square" rtlCol="0">
            <a:spAutoFit/>
          </a:bodyPr>
          <a:lstStyle/>
          <a:p>
            <a:r>
              <a:rPr lang="en-US" sz="825" b="1" dirty="0">
                <a:latin typeface="Calibri" pitchFamily="34" charset="0"/>
              </a:rPr>
              <a:t>MPC7E</a:t>
            </a:r>
          </a:p>
        </p:txBody>
      </p:sp>
      <p:sp>
        <p:nvSpPr>
          <p:cNvPr id="126" name="TextBox 125"/>
          <p:cNvSpPr txBox="1"/>
          <p:nvPr/>
        </p:nvSpPr>
        <p:spPr>
          <a:xfrm>
            <a:off x="1611151" y="2759312"/>
            <a:ext cx="3090042" cy="369332"/>
          </a:xfrm>
          <a:prstGeom prst="rect">
            <a:avLst/>
          </a:prstGeom>
          <a:noFill/>
        </p:spPr>
        <p:txBody>
          <a:bodyPr wrap="square" rtlCol="0">
            <a:spAutoFit/>
          </a:bodyPr>
          <a:lstStyle/>
          <a:p>
            <a:r>
              <a:rPr lang="en-US" sz="900" b="1" dirty="0">
                <a:latin typeface="Calibri" pitchFamily="34" charset="0"/>
              </a:rPr>
              <a:t>MX240/480 in 1+1 mode (</a:t>
            </a:r>
            <a:r>
              <a:rPr lang="en-US" sz="900" b="1" u="sng" dirty="0">
                <a:latin typeface="Calibri" pitchFamily="34" charset="0"/>
              </a:rPr>
              <a:t>SCBE2 </a:t>
            </a:r>
            <a:r>
              <a:rPr lang="en-US" sz="900" b="1" dirty="0">
                <a:latin typeface="Calibri" pitchFamily="34" charset="0"/>
              </a:rPr>
              <a:t>+ CURRENT Mid plane)</a:t>
            </a:r>
          </a:p>
          <a:p>
            <a:endParaRPr lang="en-US" sz="900" b="1" dirty="0">
              <a:latin typeface="Calibri" pitchFamily="34" charset="0"/>
            </a:endParaRPr>
          </a:p>
        </p:txBody>
      </p:sp>
      <p:sp>
        <p:nvSpPr>
          <p:cNvPr id="127" name="TextBox 126"/>
          <p:cNvSpPr txBox="1"/>
          <p:nvPr/>
        </p:nvSpPr>
        <p:spPr>
          <a:xfrm>
            <a:off x="2367730" y="925113"/>
            <a:ext cx="2002221" cy="219291"/>
          </a:xfrm>
          <a:prstGeom prst="rect">
            <a:avLst/>
          </a:prstGeom>
          <a:noFill/>
        </p:spPr>
        <p:txBody>
          <a:bodyPr wrap="square" rtlCol="0">
            <a:spAutoFit/>
          </a:bodyPr>
          <a:lstStyle/>
          <a:p>
            <a:r>
              <a:rPr lang="en-US" sz="825" dirty="0">
                <a:latin typeface="Calibri" pitchFamily="34" charset="0"/>
              </a:rPr>
              <a:t> ~480G/MPC7E</a:t>
            </a:r>
          </a:p>
        </p:txBody>
      </p:sp>
      <p:sp>
        <p:nvSpPr>
          <p:cNvPr id="128" name="TextBox 127"/>
          <p:cNvSpPr txBox="1"/>
          <p:nvPr/>
        </p:nvSpPr>
        <p:spPr>
          <a:xfrm>
            <a:off x="2395874" y="2942989"/>
            <a:ext cx="2002221" cy="230832"/>
          </a:xfrm>
          <a:prstGeom prst="rect">
            <a:avLst/>
          </a:prstGeom>
          <a:noFill/>
        </p:spPr>
        <p:txBody>
          <a:bodyPr wrap="square" rtlCol="0">
            <a:spAutoFit/>
          </a:bodyPr>
          <a:lstStyle/>
          <a:p>
            <a:r>
              <a:rPr lang="en-US" sz="900" dirty="0">
                <a:latin typeface="Calibri" pitchFamily="34" charset="0"/>
              </a:rPr>
              <a:t>       ~</a:t>
            </a:r>
            <a:r>
              <a:rPr lang="en-US" sz="825" dirty="0">
                <a:latin typeface="Calibri" pitchFamily="34" charset="0"/>
              </a:rPr>
              <a:t>340G/MPC7E</a:t>
            </a:r>
            <a:endParaRPr lang="en-US" sz="900" dirty="0">
              <a:latin typeface="Calibri" pitchFamily="34" charset="0"/>
            </a:endParaRPr>
          </a:p>
        </p:txBody>
      </p:sp>
      <p:sp>
        <p:nvSpPr>
          <p:cNvPr id="66" name="Rectangle 65"/>
          <p:cNvSpPr/>
          <p:nvPr/>
        </p:nvSpPr>
        <p:spPr>
          <a:xfrm>
            <a:off x="4701193" y="3085538"/>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67" name="Rounded Rectangle 66"/>
          <p:cNvSpPr/>
          <p:nvPr/>
        </p:nvSpPr>
        <p:spPr>
          <a:xfrm>
            <a:off x="4864464" y="3282898"/>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EA0</a:t>
            </a:r>
          </a:p>
        </p:txBody>
      </p:sp>
      <p:sp>
        <p:nvSpPr>
          <p:cNvPr id="68" name="Rounded Rectangle 67"/>
          <p:cNvSpPr/>
          <p:nvPr/>
        </p:nvSpPr>
        <p:spPr>
          <a:xfrm>
            <a:off x="6699837" y="3006801"/>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77" name="Straight Connector 76"/>
          <p:cNvCxnSpPr>
            <a:stCxn id="63" idx="6"/>
            <a:endCxn id="68" idx="1"/>
          </p:cNvCxnSpPr>
          <p:nvPr/>
        </p:nvCxnSpPr>
        <p:spPr>
          <a:xfrm flipV="1">
            <a:off x="5561768" y="3205150"/>
            <a:ext cx="1138069" cy="3114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78" name="Rounded Rectangle 77"/>
          <p:cNvSpPr/>
          <p:nvPr/>
        </p:nvSpPr>
        <p:spPr>
          <a:xfrm>
            <a:off x="4886837" y="3928139"/>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EA1</a:t>
            </a:r>
          </a:p>
        </p:txBody>
      </p:sp>
      <p:sp>
        <p:nvSpPr>
          <p:cNvPr id="98" name="TextBox 97"/>
          <p:cNvSpPr txBox="1"/>
          <p:nvPr/>
        </p:nvSpPr>
        <p:spPr>
          <a:xfrm>
            <a:off x="6007896" y="3198753"/>
            <a:ext cx="421611" cy="184666"/>
          </a:xfrm>
          <a:prstGeom prst="rect">
            <a:avLst/>
          </a:prstGeom>
          <a:noFill/>
        </p:spPr>
        <p:txBody>
          <a:bodyPr wrap="square" rtlCol="0">
            <a:spAutoFit/>
          </a:bodyPr>
          <a:lstStyle/>
          <a:p>
            <a:r>
              <a:rPr lang="en-US" sz="600" dirty="0">
                <a:latin typeface="Calibri" pitchFamily="34" charset="0"/>
              </a:rPr>
              <a:t>~170G</a:t>
            </a:r>
          </a:p>
        </p:txBody>
      </p:sp>
      <p:sp>
        <p:nvSpPr>
          <p:cNvPr id="105" name="TextBox 104"/>
          <p:cNvSpPr txBox="1"/>
          <p:nvPr/>
        </p:nvSpPr>
        <p:spPr>
          <a:xfrm>
            <a:off x="4900872" y="4513333"/>
            <a:ext cx="645852" cy="219291"/>
          </a:xfrm>
          <a:prstGeom prst="rect">
            <a:avLst/>
          </a:prstGeom>
          <a:noFill/>
        </p:spPr>
        <p:txBody>
          <a:bodyPr wrap="square" rtlCol="0">
            <a:spAutoFit/>
          </a:bodyPr>
          <a:lstStyle/>
          <a:p>
            <a:r>
              <a:rPr lang="en-US" sz="825" b="1" dirty="0">
                <a:latin typeface="Calibri" pitchFamily="34" charset="0"/>
              </a:rPr>
              <a:t>MPC7E</a:t>
            </a:r>
          </a:p>
        </p:txBody>
      </p:sp>
      <p:sp>
        <p:nvSpPr>
          <p:cNvPr id="106" name="TextBox 105"/>
          <p:cNvSpPr txBox="1"/>
          <p:nvPr/>
        </p:nvSpPr>
        <p:spPr>
          <a:xfrm>
            <a:off x="4820981" y="2761904"/>
            <a:ext cx="3090042" cy="369332"/>
          </a:xfrm>
          <a:prstGeom prst="rect">
            <a:avLst/>
          </a:prstGeom>
          <a:noFill/>
        </p:spPr>
        <p:txBody>
          <a:bodyPr wrap="square" rtlCol="0">
            <a:spAutoFit/>
          </a:bodyPr>
          <a:lstStyle/>
          <a:p>
            <a:r>
              <a:rPr lang="en-US" sz="900" b="1" dirty="0">
                <a:latin typeface="Calibri" pitchFamily="34" charset="0"/>
              </a:rPr>
              <a:t>MX240/480 in 1+1 mode (</a:t>
            </a:r>
            <a:r>
              <a:rPr lang="en-US" sz="900" b="1" u="sng" dirty="0">
                <a:latin typeface="Calibri" pitchFamily="34" charset="0"/>
              </a:rPr>
              <a:t>SCBE2</a:t>
            </a:r>
            <a:r>
              <a:rPr lang="en-US" sz="900" b="1" dirty="0">
                <a:latin typeface="Calibri" pitchFamily="34" charset="0"/>
              </a:rPr>
              <a:t> + ENHANCED Mid plane)</a:t>
            </a:r>
          </a:p>
          <a:p>
            <a:endParaRPr lang="en-US" sz="900" b="1" dirty="0">
              <a:latin typeface="Calibri" pitchFamily="34" charset="0"/>
            </a:endParaRPr>
          </a:p>
        </p:txBody>
      </p:sp>
      <p:sp>
        <p:nvSpPr>
          <p:cNvPr id="107" name="TextBox 106"/>
          <p:cNvSpPr txBox="1"/>
          <p:nvPr/>
        </p:nvSpPr>
        <p:spPr>
          <a:xfrm>
            <a:off x="5534371" y="2921078"/>
            <a:ext cx="2002221" cy="230832"/>
          </a:xfrm>
          <a:prstGeom prst="rect">
            <a:avLst/>
          </a:prstGeom>
          <a:noFill/>
        </p:spPr>
        <p:txBody>
          <a:bodyPr wrap="square" rtlCol="0">
            <a:spAutoFit/>
          </a:bodyPr>
          <a:lstStyle/>
          <a:p>
            <a:r>
              <a:rPr lang="en-US" sz="900" dirty="0">
                <a:latin typeface="Calibri" pitchFamily="34" charset="0"/>
              </a:rPr>
              <a:t>       ~</a:t>
            </a:r>
            <a:r>
              <a:rPr lang="en-US" sz="825" dirty="0">
                <a:latin typeface="Calibri" pitchFamily="34" charset="0"/>
              </a:rPr>
              <a:t>340/MPC7E</a:t>
            </a:r>
            <a:endParaRPr lang="en-US" sz="900" dirty="0">
              <a:latin typeface="Calibri" pitchFamily="34" charset="0"/>
            </a:endParaRPr>
          </a:p>
        </p:txBody>
      </p:sp>
      <p:sp>
        <p:nvSpPr>
          <p:cNvPr id="109" name="TextBox 108"/>
          <p:cNvSpPr txBox="1"/>
          <p:nvPr/>
        </p:nvSpPr>
        <p:spPr>
          <a:xfrm>
            <a:off x="2853147" y="1422670"/>
            <a:ext cx="421611" cy="184666"/>
          </a:xfrm>
          <a:prstGeom prst="rect">
            <a:avLst/>
          </a:prstGeom>
          <a:noFill/>
        </p:spPr>
        <p:txBody>
          <a:bodyPr wrap="square" rtlCol="0">
            <a:spAutoFit/>
          </a:bodyPr>
          <a:lstStyle/>
          <a:p>
            <a:r>
              <a:rPr lang="en-US" sz="600" dirty="0">
                <a:latin typeface="Calibri" pitchFamily="34" charset="0"/>
              </a:rPr>
              <a:t>~120G</a:t>
            </a:r>
          </a:p>
        </p:txBody>
      </p:sp>
      <p:sp>
        <p:nvSpPr>
          <p:cNvPr id="112" name="Rectangle 111"/>
          <p:cNvSpPr/>
          <p:nvPr/>
        </p:nvSpPr>
        <p:spPr>
          <a:xfrm>
            <a:off x="4623513" y="1045134"/>
            <a:ext cx="835413" cy="14288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25">
              <a:latin typeface="Calibri" pitchFamily="34" charset="0"/>
            </a:endParaRPr>
          </a:p>
        </p:txBody>
      </p:sp>
      <p:sp>
        <p:nvSpPr>
          <p:cNvPr id="113" name="Rounded Rectangle 112"/>
          <p:cNvSpPr/>
          <p:nvPr/>
        </p:nvSpPr>
        <p:spPr>
          <a:xfrm>
            <a:off x="4798754" y="1242494"/>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EA0</a:t>
            </a:r>
          </a:p>
        </p:txBody>
      </p:sp>
      <p:sp>
        <p:nvSpPr>
          <p:cNvPr id="115" name="Rounded Rectangle 114"/>
          <p:cNvSpPr/>
          <p:nvPr/>
        </p:nvSpPr>
        <p:spPr>
          <a:xfrm>
            <a:off x="6676264" y="966397"/>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118" name="Rounded Rectangle 117"/>
          <p:cNvSpPr/>
          <p:nvPr/>
        </p:nvSpPr>
        <p:spPr>
          <a:xfrm>
            <a:off x="6673451" y="1564789"/>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cxnSp>
        <p:nvCxnSpPr>
          <p:cNvPr id="121" name="Straight Connector 120"/>
          <p:cNvCxnSpPr>
            <a:stCxn id="61" idx="6"/>
            <a:endCxn id="115" idx="1"/>
          </p:cNvCxnSpPr>
          <p:nvPr/>
        </p:nvCxnSpPr>
        <p:spPr>
          <a:xfrm flipV="1">
            <a:off x="5499036" y="1164747"/>
            <a:ext cx="1177229" cy="316608"/>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29" name="Rounded Rectangle 128"/>
          <p:cNvSpPr/>
          <p:nvPr/>
        </p:nvSpPr>
        <p:spPr>
          <a:xfrm>
            <a:off x="4818062" y="1887736"/>
            <a:ext cx="606819" cy="39604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EA1</a:t>
            </a:r>
          </a:p>
        </p:txBody>
      </p:sp>
      <p:cxnSp>
        <p:nvCxnSpPr>
          <p:cNvPr id="130" name="Straight Connector 129"/>
          <p:cNvCxnSpPr>
            <a:stCxn id="61" idx="6"/>
            <a:endCxn id="118" idx="1"/>
          </p:cNvCxnSpPr>
          <p:nvPr/>
        </p:nvCxnSpPr>
        <p:spPr>
          <a:xfrm>
            <a:off x="5499037" y="1481355"/>
            <a:ext cx="1174414" cy="281783"/>
          </a:xfrm>
          <a:prstGeom prst="line">
            <a:avLst/>
          </a:prstGeom>
          <a:ln w="9525"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5885531" y="1177413"/>
            <a:ext cx="421611" cy="184666"/>
          </a:xfrm>
          <a:prstGeom prst="rect">
            <a:avLst/>
          </a:prstGeom>
          <a:noFill/>
        </p:spPr>
        <p:txBody>
          <a:bodyPr wrap="square" rtlCol="0">
            <a:spAutoFit/>
          </a:bodyPr>
          <a:lstStyle/>
          <a:p>
            <a:r>
              <a:rPr lang="en-US" sz="600" dirty="0">
                <a:latin typeface="Calibri" pitchFamily="34" charset="0"/>
              </a:rPr>
              <a:t>~120G</a:t>
            </a:r>
          </a:p>
        </p:txBody>
      </p:sp>
      <p:sp>
        <p:nvSpPr>
          <p:cNvPr id="132" name="TextBox 131"/>
          <p:cNvSpPr txBox="1"/>
          <p:nvPr/>
        </p:nvSpPr>
        <p:spPr>
          <a:xfrm>
            <a:off x="6016861" y="1480185"/>
            <a:ext cx="421611" cy="184666"/>
          </a:xfrm>
          <a:prstGeom prst="rect">
            <a:avLst/>
          </a:prstGeom>
          <a:noFill/>
        </p:spPr>
        <p:txBody>
          <a:bodyPr wrap="square" rtlCol="0">
            <a:spAutoFit/>
          </a:bodyPr>
          <a:lstStyle/>
          <a:p>
            <a:r>
              <a:rPr lang="en-US" sz="600" dirty="0">
                <a:latin typeface="Calibri" pitchFamily="34" charset="0"/>
              </a:rPr>
              <a:t>~120G</a:t>
            </a:r>
          </a:p>
        </p:txBody>
      </p:sp>
      <p:sp>
        <p:nvSpPr>
          <p:cNvPr id="134" name="TextBox 133"/>
          <p:cNvSpPr txBox="1"/>
          <p:nvPr/>
        </p:nvSpPr>
        <p:spPr>
          <a:xfrm>
            <a:off x="4703581" y="768735"/>
            <a:ext cx="3090042" cy="369332"/>
          </a:xfrm>
          <a:prstGeom prst="rect">
            <a:avLst/>
          </a:prstGeom>
          <a:noFill/>
        </p:spPr>
        <p:txBody>
          <a:bodyPr wrap="square" rtlCol="0">
            <a:spAutoFit/>
          </a:bodyPr>
          <a:lstStyle/>
          <a:p>
            <a:r>
              <a:rPr lang="en-US" sz="900" b="1" dirty="0">
                <a:latin typeface="Calibri" pitchFamily="34" charset="0"/>
              </a:rPr>
              <a:t>MX240/480 in 2+0 mode (</a:t>
            </a:r>
            <a:r>
              <a:rPr lang="en-US" sz="900" b="1" u="sng" dirty="0">
                <a:latin typeface="Calibri" pitchFamily="34" charset="0"/>
              </a:rPr>
              <a:t>SCBE2</a:t>
            </a:r>
            <a:r>
              <a:rPr lang="en-US" sz="900" b="1" dirty="0">
                <a:latin typeface="Calibri" pitchFamily="34" charset="0"/>
              </a:rPr>
              <a:t> + ENHANCED Mid plane)</a:t>
            </a:r>
          </a:p>
          <a:p>
            <a:endParaRPr lang="en-US" sz="900" b="1" dirty="0">
              <a:latin typeface="Calibri" pitchFamily="34" charset="0"/>
            </a:endParaRPr>
          </a:p>
        </p:txBody>
      </p:sp>
      <p:sp>
        <p:nvSpPr>
          <p:cNvPr id="135" name="TextBox 134"/>
          <p:cNvSpPr txBox="1"/>
          <p:nvPr/>
        </p:nvSpPr>
        <p:spPr>
          <a:xfrm>
            <a:off x="4734357" y="2554987"/>
            <a:ext cx="645852" cy="219291"/>
          </a:xfrm>
          <a:prstGeom prst="rect">
            <a:avLst/>
          </a:prstGeom>
          <a:noFill/>
        </p:spPr>
        <p:txBody>
          <a:bodyPr wrap="square" rtlCol="0">
            <a:spAutoFit/>
          </a:bodyPr>
          <a:lstStyle/>
          <a:p>
            <a:r>
              <a:rPr lang="en-US" sz="825" b="1" dirty="0">
                <a:latin typeface="Calibri" pitchFamily="34" charset="0"/>
              </a:rPr>
              <a:t>MPC7E</a:t>
            </a:r>
          </a:p>
        </p:txBody>
      </p:sp>
      <p:sp>
        <p:nvSpPr>
          <p:cNvPr id="136" name="TextBox 135"/>
          <p:cNvSpPr txBox="1"/>
          <p:nvPr/>
        </p:nvSpPr>
        <p:spPr>
          <a:xfrm>
            <a:off x="5361792" y="943673"/>
            <a:ext cx="2002221" cy="219291"/>
          </a:xfrm>
          <a:prstGeom prst="rect">
            <a:avLst/>
          </a:prstGeom>
          <a:noFill/>
        </p:spPr>
        <p:txBody>
          <a:bodyPr wrap="square" rtlCol="0">
            <a:spAutoFit/>
          </a:bodyPr>
          <a:lstStyle/>
          <a:p>
            <a:r>
              <a:rPr lang="en-US" sz="825" dirty="0">
                <a:latin typeface="Calibri" pitchFamily="34" charset="0"/>
              </a:rPr>
              <a:t>       ~480G/MPC7E</a:t>
            </a:r>
          </a:p>
        </p:txBody>
      </p:sp>
      <p:sp>
        <p:nvSpPr>
          <p:cNvPr id="61" name="Oval 60"/>
          <p:cNvSpPr/>
          <p:nvPr/>
        </p:nvSpPr>
        <p:spPr>
          <a:xfrm>
            <a:off x="5397537" y="1372042"/>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62" name="Oval 61"/>
          <p:cNvSpPr/>
          <p:nvPr/>
        </p:nvSpPr>
        <p:spPr>
          <a:xfrm>
            <a:off x="2278354" y="3363075"/>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63" name="Oval 62"/>
          <p:cNvSpPr/>
          <p:nvPr/>
        </p:nvSpPr>
        <p:spPr>
          <a:xfrm>
            <a:off x="5460269" y="3407321"/>
            <a:ext cx="101499" cy="2186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pitchFamily="34" charset="0"/>
            </a:endParaRPr>
          </a:p>
        </p:txBody>
      </p:sp>
      <p:sp>
        <p:nvSpPr>
          <p:cNvPr id="49" name="Rounded Rectangle 48"/>
          <p:cNvSpPr/>
          <p:nvPr/>
        </p:nvSpPr>
        <p:spPr>
          <a:xfrm>
            <a:off x="3542444" y="3685265"/>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
        <p:nvSpPr>
          <p:cNvPr id="50" name="Rounded Rectangle 49"/>
          <p:cNvSpPr/>
          <p:nvPr/>
        </p:nvSpPr>
        <p:spPr>
          <a:xfrm>
            <a:off x="6701955" y="3685265"/>
            <a:ext cx="606819" cy="396698"/>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Calibri" pitchFamily="34" charset="0"/>
              </a:rPr>
              <a:t>SCBE2</a:t>
            </a:r>
          </a:p>
        </p:txBody>
      </p:sp>
    </p:spTree>
    <p:extLst>
      <p:ext uri="{BB962C8B-B14F-4D97-AF65-F5344CB8AC3E}">
        <p14:creationId xmlns:p14="http://schemas.microsoft.com/office/powerpoint/2010/main" val="386686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4" name="Rectangle 4"/>
          <p:cNvSpPr>
            <a:spLocks noGrp="1" noChangeArrowheads="1"/>
          </p:cNvSpPr>
          <p:nvPr>
            <p:ph type="title"/>
          </p:nvPr>
        </p:nvSpPr>
        <p:spPr>
          <a:xfrm>
            <a:off x="455085" y="4"/>
            <a:ext cx="8223250" cy="740225"/>
          </a:xfrm>
        </p:spPr>
        <p:txBody>
          <a:bodyPr/>
          <a:lstStyle/>
          <a:p>
            <a:r>
              <a:rPr lang="en-US" dirty="0" smtClean="0"/>
              <a:t>MPC7E/8E/9E Fabric Connectivity</a:t>
            </a:r>
            <a:endParaRPr lang="en-US" dirty="0"/>
          </a:p>
        </p:txBody>
      </p:sp>
      <p:graphicFrame>
        <p:nvGraphicFramePr>
          <p:cNvPr id="4" name="Table 3"/>
          <p:cNvGraphicFramePr>
            <a:graphicFrameLocks noGrp="1"/>
          </p:cNvGraphicFramePr>
          <p:nvPr>
            <p:extLst/>
          </p:nvPr>
        </p:nvGraphicFramePr>
        <p:xfrm>
          <a:off x="500063" y="889745"/>
          <a:ext cx="8047346" cy="3886200"/>
        </p:xfrm>
        <a:graphic>
          <a:graphicData uri="http://schemas.openxmlformats.org/drawingml/2006/table">
            <a:tbl>
              <a:tblPr firstRow="1">
                <a:tableStyleId>{793D81CF-94F2-401A-BA57-92F5A7B2D0C5}</a:tableStyleId>
              </a:tblPr>
              <a:tblGrid>
                <a:gridCol w="2128838">
                  <a:extLst>
                    <a:ext uri="{9D8B030D-6E8A-4147-A177-3AD203B41FA5}">
                      <a16:colId xmlns:a16="http://schemas.microsoft.com/office/drawing/2014/main" val="20000"/>
                    </a:ext>
                  </a:extLst>
                </a:gridCol>
                <a:gridCol w="963386">
                  <a:extLst>
                    <a:ext uri="{9D8B030D-6E8A-4147-A177-3AD203B41FA5}">
                      <a16:colId xmlns:a16="http://schemas.microsoft.com/office/drawing/2014/main" val="20001"/>
                    </a:ext>
                  </a:extLst>
                </a:gridCol>
                <a:gridCol w="1214950">
                  <a:extLst>
                    <a:ext uri="{9D8B030D-6E8A-4147-A177-3AD203B41FA5}">
                      <a16:colId xmlns:a16="http://schemas.microsoft.com/office/drawing/2014/main" val="20002"/>
                    </a:ext>
                  </a:extLst>
                </a:gridCol>
                <a:gridCol w="1812471">
                  <a:extLst>
                    <a:ext uri="{9D8B030D-6E8A-4147-A177-3AD203B41FA5}">
                      <a16:colId xmlns:a16="http://schemas.microsoft.com/office/drawing/2014/main" val="20003"/>
                    </a:ext>
                  </a:extLst>
                </a:gridCol>
                <a:gridCol w="1927701">
                  <a:extLst>
                    <a:ext uri="{9D8B030D-6E8A-4147-A177-3AD203B41FA5}">
                      <a16:colId xmlns:a16="http://schemas.microsoft.com/office/drawing/2014/main" val="20004"/>
                    </a:ext>
                  </a:extLst>
                </a:gridCol>
              </a:tblGrid>
              <a:tr h="228600">
                <a:tc>
                  <a:txBody>
                    <a:bodyPr/>
                    <a:lstStyle/>
                    <a:p>
                      <a:pPr algn="ctr"/>
                      <a:r>
                        <a:rPr lang="en-US" sz="1100" dirty="0" smtClean="0">
                          <a:latin typeface="Arial" panose="020B0604020202020204" pitchFamily="34" charset="0"/>
                          <a:cs typeface="Arial" panose="020B0604020202020204" pitchFamily="34" charset="0"/>
                        </a:rPr>
                        <a:t>CHASSIS</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FABRIC</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LINE</a:t>
                      </a:r>
                      <a:r>
                        <a:rPr lang="en-US" sz="1100" baseline="0" dirty="0" smtClean="0">
                          <a:latin typeface="Arial" panose="020B0604020202020204" pitchFamily="34" charset="0"/>
                          <a:cs typeface="Arial" panose="020B0604020202020204" pitchFamily="34" charset="0"/>
                        </a:rPr>
                        <a:t> CARD</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FABRIC STATE</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smtClean="0">
                          <a:latin typeface="Arial" panose="020B0604020202020204" pitchFamily="34" charset="0"/>
                          <a:cs typeface="Arial" panose="020B0604020202020204" pitchFamily="34" charset="0"/>
                        </a:rPr>
                        <a:t>BANDWIDTH</a:t>
                      </a:r>
                      <a:r>
                        <a:rPr lang="en-US" sz="1100" baseline="0" smtClean="0">
                          <a:latin typeface="Arial" panose="020B0604020202020204" pitchFamily="34" charset="0"/>
                          <a:cs typeface="Arial" panose="020B0604020202020204" pitchFamily="34" charset="0"/>
                        </a:rPr>
                        <a:t>, GBPS</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8600">
                <a:tc rowSpan="2">
                  <a:txBody>
                    <a:bodyPr/>
                    <a:lstStyle/>
                    <a:p>
                      <a:r>
                        <a:rPr lang="en-US" sz="1100" kern="1200" dirty="0" smtClean="0">
                          <a:solidFill>
                            <a:schemeClr val="dk1"/>
                          </a:solidFill>
                          <a:latin typeface="Arial" panose="020B0604020202020204" pitchFamily="34" charset="0"/>
                          <a:ea typeface="+mn-ea"/>
                          <a:cs typeface="Arial" panose="020B0604020202020204" pitchFamily="34" charset="0"/>
                        </a:rPr>
                        <a:t>MX960/480/240, all chassis,</a:t>
                      </a:r>
                      <a:r>
                        <a:rPr lang="en-US" sz="1100" kern="1200" baseline="0" dirty="0" smtClean="0">
                          <a:solidFill>
                            <a:schemeClr val="dk1"/>
                          </a:solidFill>
                          <a:latin typeface="Arial" panose="020B0604020202020204" pitchFamily="34" charset="0"/>
                          <a:ea typeface="+mn-ea"/>
                          <a:cs typeface="Arial" panose="020B0604020202020204" pitchFamily="34" charset="0"/>
                        </a:rPr>
                        <a:t> </a:t>
                      </a:r>
                      <a:r>
                        <a:rPr lang="en-US" sz="1100" kern="1200" dirty="0" smtClean="0">
                          <a:solidFill>
                            <a:schemeClr val="dk1"/>
                          </a:solidFill>
                          <a:latin typeface="Arial" panose="020B0604020202020204" pitchFamily="34" charset="0"/>
                          <a:ea typeface="+mn-ea"/>
                          <a:cs typeface="Arial" panose="020B0604020202020204" pitchFamily="34" charset="0"/>
                        </a:rPr>
                        <a:t>PREMIUM2 / PREMIUM3</a:t>
                      </a:r>
                      <a:endParaRPr lang="en-US" sz="1100" kern="1200" dirty="0">
                        <a:solidFill>
                          <a:schemeClr val="dk1"/>
                        </a:solidFill>
                        <a:latin typeface="Arial" panose="020B0604020202020204" pitchFamily="34" charset="0"/>
                        <a:ea typeface="+mn-ea"/>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Arial" panose="020B0604020202020204" pitchFamily="34" charset="0"/>
                          <a:cs typeface="Arial" panose="020B0604020202020204" pitchFamily="34" charset="0"/>
                        </a:rPr>
                        <a:t>SCBE2</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Arial" panose="020B0604020202020204" pitchFamily="34" charset="0"/>
                          <a:cs typeface="Arial" panose="020B0604020202020204" pitchFamily="34" charset="0"/>
                        </a:rPr>
                        <a:t>MPC7E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ALL ACTIVE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480</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8600">
                <a:tc vMerge="1">
                  <a:txBody>
                    <a:bodyPr/>
                    <a:lstStyle/>
                    <a:p>
                      <a:pPr marL="0" marR="0" indent="0" algn="l"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ONE FAILS</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kern="1200" dirty="0" smtClean="0">
                          <a:solidFill>
                            <a:schemeClr val="dk1"/>
                          </a:solidFill>
                          <a:latin typeface="Arial" panose="020B0604020202020204" pitchFamily="34" charset="0"/>
                          <a:ea typeface="+mn-ea"/>
                          <a:cs typeface="Arial" panose="020B0604020202020204" pitchFamily="34" charset="0"/>
                        </a:rPr>
                        <a:t>342</a:t>
                      </a:r>
                      <a:endParaRPr lang="en-US" sz="1100" kern="1200" dirty="0">
                        <a:solidFill>
                          <a:schemeClr val="dk1"/>
                        </a:solidFill>
                        <a:latin typeface="Arial" panose="020B0604020202020204" pitchFamily="34" charset="0"/>
                        <a:ea typeface="+mn-ea"/>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8600">
                <a:tc rowSpan="14">
                  <a:txBody>
                    <a:bodyPr/>
                    <a:lstStyle/>
                    <a:p>
                      <a:r>
                        <a:rPr lang="en-US" sz="1100" dirty="0" smtClean="0">
                          <a:latin typeface="Arial" panose="020B0604020202020204" pitchFamily="34" charset="0"/>
                          <a:cs typeface="Arial" panose="020B0604020202020204" pitchFamily="34" charset="0"/>
                        </a:rPr>
                        <a:t>MX2K</a:t>
                      </a:r>
                      <a:endParaRPr lang="en-US" sz="1100" dirty="0">
                        <a:solidFill>
                          <a:srgbClr val="FF0000"/>
                        </a:solidFill>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Arial" panose="020B0604020202020204" pitchFamily="34" charset="0"/>
                          <a:cs typeface="Arial" panose="020B0604020202020204" pitchFamily="34" charset="0"/>
                        </a:rPr>
                        <a:t>SFB</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Arial" panose="020B0604020202020204" pitchFamily="34" charset="0"/>
                          <a:cs typeface="Arial" panose="020B0604020202020204" pitchFamily="34" charset="0"/>
                        </a:rPr>
                        <a:t>MPC7E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ALL ACTIVE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kern="1200" dirty="0" smtClean="0">
                          <a:solidFill>
                            <a:schemeClr val="dk1"/>
                          </a:solidFill>
                          <a:latin typeface="Arial" panose="020B0604020202020204" pitchFamily="34" charset="0"/>
                          <a:ea typeface="+mn-ea"/>
                          <a:cs typeface="Arial" panose="020B0604020202020204" pitchFamily="34" charset="0"/>
                        </a:rPr>
                        <a:t>401</a:t>
                      </a:r>
                      <a:endParaRPr lang="en-US" sz="1100" kern="1200" dirty="0">
                        <a:solidFill>
                          <a:schemeClr val="dk1"/>
                        </a:solidFill>
                        <a:latin typeface="Arial" panose="020B0604020202020204" pitchFamily="34" charset="0"/>
                        <a:ea typeface="+mn-ea"/>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8600">
                <a:tc vMerge="1">
                  <a:txBody>
                    <a:bodyPr/>
                    <a:lstStyle/>
                    <a:p>
                      <a:endParaRPr lang="en-US"/>
                    </a:p>
                  </a:txBody>
                  <a:tcPr/>
                </a:tc>
                <a:tc vMerge="1">
                  <a:txBody>
                    <a:bodyPr/>
                    <a:lstStyle/>
                    <a:p>
                      <a:pPr algn="ct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ONE FAILS</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kern="1200" dirty="0" smtClean="0">
                          <a:solidFill>
                            <a:schemeClr val="dk1"/>
                          </a:solidFill>
                          <a:latin typeface="Arial" panose="020B0604020202020204" pitchFamily="34" charset="0"/>
                          <a:ea typeface="+mn-ea"/>
                          <a:cs typeface="Arial" panose="020B0604020202020204" pitchFamily="34" charset="0"/>
                        </a:rPr>
                        <a:t>368</a:t>
                      </a:r>
                      <a:endParaRPr lang="en-US" sz="1100" kern="1200" dirty="0">
                        <a:solidFill>
                          <a:schemeClr val="dk1"/>
                        </a:solidFill>
                        <a:latin typeface="Arial" panose="020B0604020202020204" pitchFamily="34" charset="0"/>
                        <a:ea typeface="+mn-ea"/>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8600">
                <a:tc vMerge="1">
                  <a:txBody>
                    <a:bodyPr/>
                    <a:lstStyle/>
                    <a:p>
                      <a:endParaRPr lang="en-US"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Arial" panose="020B0604020202020204" pitchFamily="34" charset="0"/>
                          <a:cs typeface="Arial" panose="020B0604020202020204" pitchFamily="34" charset="0"/>
                        </a:rPr>
                        <a:t>SFB2</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Arial" panose="020B0604020202020204" pitchFamily="34" charset="0"/>
                          <a:cs typeface="Arial" panose="020B0604020202020204" pitchFamily="34" charset="0"/>
                        </a:rPr>
                        <a:t>MPC7E</a:t>
                      </a:r>
                    </a:p>
                    <a:p>
                      <a:pPr algn="ctr"/>
                      <a:r>
                        <a:rPr lang="en-US" sz="1100" dirty="0" smtClean="0">
                          <a:latin typeface="Arial" panose="020B0604020202020204" pitchFamily="34" charset="0"/>
                          <a:cs typeface="Arial" panose="020B0604020202020204" pitchFamily="34" charset="0"/>
                        </a:rPr>
                        <a:t>MPC7E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ALL ACTIVE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kern="1200" dirty="0" smtClean="0">
                          <a:solidFill>
                            <a:schemeClr val="dk1"/>
                          </a:solidFill>
                          <a:latin typeface="Arial" panose="020B0604020202020204" pitchFamily="34" charset="0"/>
                          <a:ea typeface="+mn-ea"/>
                          <a:cs typeface="Arial" panose="020B0604020202020204" pitchFamily="34" charset="0"/>
                        </a:rPr>
                        <a:t>427</a:t>
                      </a:r>
                      <a:endParaRPr lang="en-US" sz="1100" kern="1200" dirty="0">
                        <a:solidFill>
                          <a:schemeClr val="dk1"/>
                        </a:solidFill>
                        <a:latin typeface="Arial" panose="020B0604020202020204" pitchFamily="34" charset="0"/>
                        <a:ea typeface="+mn-ea"/>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8600">
                <a:tc vMerge="1">
                  <a:txBody>
                    <a:bodyPr/>
                    <a:lstStyle/>
                    <a:p>
                      <a:pPr marL="0" marR="0" indent="0" algn="l"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ONE FAILS</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kern="1200" dirty="0" smtClean="0">
                          <a:solidFill>
                            <a:schemeClr val="dk1"/>
                          </a:solidFill>
                          <a:latin typeface="Arial" panose="020B0604020202020204" pitchFamily="34" charset="0"/>
                          <a:ea typeface="+mn-ea"/>
                          <a:cs typeface="Arial" panose="020B0604020202020204" pitchFamily="34" charset="0"/>
                        </a:rPr>
                        <a:t>374</a:t>
                      </a:r>
                      <a:endParaRPr lang="en-US" sz="1100" kern="1200" dirty="0">
                        <a:solidFill>
                          <a:schemeClr val="dk1"/>
                        </a:solidFill>
                        <a:latin typeface="Arial" panose="020B0604020202020204" pitchFamily="34" charset="0"/>
                        <a:ea typeface="+mn-ea"/>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8600">
                <a:tc vMerge="1">
                  <a:txBody>
                    <a:bodyPr/>
                    <a:lstStyle/>
                    <a:p>
                      <a:endParaRPr lang="en-US"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SFB</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MPC8E</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ALL ACTIVE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Arial" panose="020B0604020202020204" pitchFamily="34" charset="0"/>
                          <a:ea typeface="+mn-ea"/>
                          <a:cs typeface="Arial" panose="020B0604020202020204" pitchFamily="34" charset="0"/>
                        </a:rPr>
                        <a:t>800</a:t>
                      </a:r>
                      <a:endParaRPr lang="en-US" sz="1100" kern="1200" dirty="0">
                        <a:solidFill>
                          <a:schemeClr val="dk1"/>
                        </a:solidFill>
                        <a:latin typeface="Arial" panose="020B0604020202020204" pitchFamily="34" charset="0"/>
                        <a:ea typeface="+mn-ea"/>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8600">
                <a:tc vMerge="1">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ONE FAILS</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Arial" panose="020B0604020202020204" pitchFamily="34" charset="0"/>
                          <a:ea typeface="+mn-ea"/>
                          <a:cs typeface="Arial" panose="020B0604020202020204" pitchFamily="34" charset="0"/>
                        </a:rPr>
                        <a:t>737</a:t>
                      </a:r>
                      <a:endParaRPr lang="en-US" sz="1100" kern="1200" dirty="0">
                        <a:solidFill>
                          <a:schemeClr val="dk1"/>
                        </a:solidFill>
                        <a:latin typeface="Arial" panose="020B0604020202020204" pitchFamily="34" charset="0"/>
                        <a:ea typeface="+mn-ea"/>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28600">
                <a:tc vMerge="1">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SFB2</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MPC8E</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ALL ACTIVE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960</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8600">
                <a:tc vMerge="1">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ONE FAILS</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8600">
                <a:tc vMerge="1">
                  <a:txBody>
                    <a:bodyPr/>
                    <a:lstStyle/>
                    <a:p>
                      <a:endParaRPr lang="en-US"/>
                    </a:p>
                  </a:txBody>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TWO</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FAIL</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935</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8600">
                <a:tc vMerge="1">
                  <a:txBody>
                    <a:bodyPr/>
                    <a:lstStyle/>
                    <a:p>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SFB</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MPC9E</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ALL ACTIVE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802</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28600">
                <a:tc vMerge="1">
                  <a:txBody>
                    <a:bodyPr/>
                    <a:lstStyle/>
                    <a:p>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ONE FAILS</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737</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8600">
                <a:tc vMerge="1">
                  <a:txBody>
                    <a:bodyPr/>
                    <a:lstStyle/>
                    <a:p>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SFB2</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MPC9E</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ALL ACTIVE</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1600</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28600">
                <a:tc vMerge="1">
                  <a:txBody>
                    <a:bodyPr/>
                    <a:lstStyle/>
                    <a:p>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ONE FAILS</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600">
                <a:tc vMerge="1">
                  <a:txBody>
                    <a:bodyPr/>
                    <a:lstStyle/>
                    <a:p>
                      <a:endParaRPr lang="en-US"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548606"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Arial" panose="020B0604020202020204" pitchFamily="34" charset="0"/>
                          <a:cs typeface="Arial" panose="020B0604020202020204" pitchFamily="34" charset="0"/>
                        </a:rPr>
                        <a:t>TWO</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FAIL</a:t>
                      </a: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48606"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1572</a:t>
                      </a:r>
                      <a:endParaRPr lang="en-US" sz="1100" dirty="0">
                        <a:latin typeface="Arial" panose="020B0604020202020204" pitchFamily="34" charset="0"/>
                        <a:cs typeface="Arial" panose="020B0604020202020204" pitchFamily="34" charset="0"/>
                      </a:endParaRPr>
                    </a:p>
                  </a:txBody>
                  <a:tcPr marL="57150" marR="5715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8319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25" dirty="0">
                <a:latin typeface="Arial" panose="020B0604020202020204" pitchFamily="34" charset="0"/>
                <a:cs typeface="Arial" panose="020B0604020202020204" pitchFamily="34" charset="0"/>
              </a:rPr>
              <a:t>MPC7E-MRATE: full duplex Bandwidth per PFE with </a:t>
            </a:r>
            <a:br>
              <a:rPr lang="en-US" sz="2625" dirty="0">
                <a:latin typeface="Arial" panose="020B0604020202020204" pitchFamily="34" charset="0"/>
                <a:cs typeface="Arial" panose="020B0604020202020204" pitchFamily="34" charset="0"/>
              </a:rPr>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SCBE2  (3+0 Mode in PREMIUM2/3 chassis) with </a:t>
            </a:r>
            <a:r>
              <a:rPr lang="en-US" sz="2625"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Hypermode</a:t>
            </a:r>
            <a:endParaRPr lang="en-US" sz="2625"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1"/>
          </p:nvPr>
        </p:nvSpPr>
        <p:spPr/>
        <p:txBody>
          <a:bodyPr/>
          <a:lstStyle/>
          <a:p>
            <a:endParaRPr lang="en-US"/>
          </a:p>
        </p:txBody>
      </p:sp>
      <p:graphicFrame>
        <p:nvGraphicFramePr>
          <p:cNvPr id="4" name="Table 6"/>
          <p:cNvGraphicFramePr>
            <a:graphicFrameLocks noGrp="1"/>
          </p:cNvGraphicFramePr>
          <p:nvPr>
            <p:extLst/>
          </p:nvPr>
        </p:nvGraphicFramePr>
        <p:xfrm>
          <a:off x="285751" y="1048234"/>
          <a:ext cx="8460371" cy="2438638"/>
        </p:xfrm>
        <a:graphic>
          <a:graphicData uri="http://schemas.openxmlformats.org/drawingml/2006/table">
            <a:tbl>
              <a:tblPr/>
              <a:tblGrid>
                <a:gridCol w="1393218">
                  <a:extLst>
                    <a:ext uri="{9D8B030D-6E8A-4147-A177-3AD203B41FA5}">
                      <a16:colId xmlns:a16="http://schemas.microsoft.com/office/drawing/2014/main" val="20000"/>
                    </a:ext>
                  </a:extLst>
                </a:gridCol>
                <a:gridCol w="1198467">
                  <a:extLst>
                    <a:ext uri="{9D8B030D-6E8A-4147-A177-3AD203B41FA5}">
                      <a16:colId xmlns:a16="http://schemas.microsoft.com/office/drawing/2014/main" val="20001"/>
                    </a:ext>
                  </a:extLst>
                </a:gridCol>
                <a:gridCol w="1411524">
                  <a:extLst>
                    <a:ext uri="{9D8B030D-6E8A-4147-A177-3AD203B41FA5}">
                      <a16:colId xmlns:a16="http://schemas.microsoft.com/office/drawing/2014/main" val="20002"/>
                    </a:ext>
                  </a:extLst>
                </a:gridCol>
                <a:gridCol w="1053336">
                  <a:extLst>
                    <a:ext uri="{9D8B030D-6E8A-4147-A177-3AD203B41FA5}">
                      <a16:colId xmlns:a16="http://schemas.microsoft.com/office/drawing/2014/main" val="20003"/>
                    </a:ext>
                  </a:extLst>
                </a:gridCol>
                <a:gridCol w="1172788">
                  <a:extLst>
                    <a:ext uri="{9D8B030D-6E8A-4147-A177-3AD203B41FA5}">
                      <a16:colId xmlns:a16="http://schemas.microsoft.com/office/drawing/2014/main" val="20004"/>
                    </a:ext>
                  </a:extLst>
                </a:gridCol>
                <a:gridCol w="2231038">
                  <a:extLst>
                    <a:ext uri="{9D8B030D-6E8A-4147-A177-3AD203B41FA5}">
                      <a16:colId xmlns:a16="http://schemas.microsoft.com/office/drawing/2014/main" val="20005"/>
                    </a:ext>
                  </a:extLst>
                </a:gridCol>
              </a:tblGrid>
              <a:tr h="492638">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a:t>
                      </a:r>
                      <a:r>
                        <a:rPr lang="en-US" sz="1100" b="1" i="0" u="none" strike="noStrike" dirty="0" smtClean="0">
                          <a:solidFill>
                            <a:srgbClr val="333333"/>
                          </a:solidFill>
                          <a:effectLst/>
                          <a:latin typeface="Calibri"/>
                        </a:rPr>
                        <a:t>10G </a:t>
                      </a:r>
                      <a:r>
                        <a:rPr lang="en-US" sz="1100" b="1" i="0" u="none" strike="noStrike" dirty="0">
                          <a:solidFill>
                            <a:srgbClr val="333333"/>
                          </a:solidFill>
                          <a:effectLst/>
                          <a:latin typeface="Calibri"/>
                        </a:rPr>
                        <a:t>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278000">
                <a:tc>
                  <a:txBody>
                    <a:bodyPr/>
                    <a:lstStyle/>
                    <a:p>
                      <a:pPr algn="ctr" rtl="0" fontAlgn="ctr"/>
                      <a:r>
                        <a:rPr lang="en-US" sz="1100" b="0" i="0" u="none" strike="noStrike">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118</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155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236.00</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66.25%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17.25</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000">
                <a:tc>
                  <a:txBody>
                    <a:bodyPr/>
                    <a:lstStyle/>
                    <a:p>
                      <a:pPr algn="ctr" rtl="0" fontAlgn="ctr"/>
                      <a:r>
                        <a:rPr lang="en-US" sz="1100" b="0" i="0" u="none" strike="noStrike" dirty="0">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208</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202.70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17.95</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000">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223</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108.69</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18.46</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000">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235</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56.39</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18.45</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000">
                <a:tc>
                  <a:txBody>
                    <a:bodyPr/>
                    <a:lstStyle/>
                    <a:p>
                      <a:pPr algn="ctr" rtl="0" fontAlgn="ctr"/>
                      <a:r>
                        <a:rPr lang="en-US" sz="1100" b="0" i="0" u="none" strike="noStrike" dirty="0" smtClean="0">
                          <a:solidFill>
                            <a:srgbClr val="333333"/>
                          </a:solidFill>
                          <a:effectLst/>
                          <a:latin typeface="Calibri" panose="020F0502020204030204" pitchFamily="34" charset="0"/>
                        </a:rPr>
                        <a:t>1020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231</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28.84</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18.48</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8000">
                <a:tc>
                  <a:txBody>
                    <a:bodyPr/>
                    <a:lstStyle/>
                    <a:p>
                      <a:pPr algn="ctr" rtl="0" fontAlgn="ctr"/>
                      <a:r>
                        <a:rPr lang="en-US" sz="1100" b="0" i="0" u="none" strike="noStrike" dirty="0" smtClean="0">
                          <a:solidFill>
                            <a:srgbClr val="333333"/>
                          </a:solidFill>
                          <a:effectLst/>
                          <a:latin typeface="Calibri" panose="020F0502020204030204" pitchFamily="34" charset="0"/>
                        </a:rPr>
                        <a:t>5192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239</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5.75</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19.04</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8000">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239</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3.32</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19.50</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231495" y="4156551"/>
            <a:ext cx="6279263" cy="646331"/>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PFE capacity is </a:t>
            </a:r>
            <a:r>
              <a:rPr lang="en-US" sz="1200" b="1" u="sng" dirty="0">
                <a:latin typeface="Calibri" panose="020F0502020204030204" pitchFamily="34" charset="0"/>
                <a:cs typeface="Calibri" panose="020F0502020204030204" pitchFamily="34" charset="0"/>
              </a:rPr>
              <a:t>240G</a:t>
            </a:r>
            <a:r>
              <a:rPr lang="en-US" sz="1200" dirty="0">
                <a:latin typeface="Calibri" panose="020F0502020204030204" pitchFamily="34" charset="0"/>
                <a:cs typeface="Calibri" panose="020F0502020204030204" pitchFamily="34" charset="0"/>
              </a:rPr>
              <a:t>. Per slot capacity </a:t>
            </a:r>
            <a:r>
              <a:rPr lang="en-US" sz="1200" b="1" u="sng" dirty="0">
                <a:latin typeface="Calibri" panose="020F0502020204030204" pitchFamily="34" charset="0"/>
                <a:cs typeface="Calibri" panose="020F0502020204030204" pitchFamily="34" charset="0"/>
              </a:rPr>
              <a:t>480G</a:t>
            </a:r>
          </a:p>
          <a:p>
            <a:r>
              <a:rPr lang="en-US" sz="1200" b="1" u="sng" dirty="0">
                <a:latin typeface="Calibri" panose="020F0502020204030204" pitchFamily="34" charset="0"/>
                <a:cs typeface="Calibri" panose="020F0502020204030204" pitchFamily="34" charset="0"/>
              </a:rPr>
              <a:t>Test done with 15.1F5</a:t>
            </a:r>
          </a:p>
          <a:p>
            <a:r>
              <a:rPr lang="en-US" sz="1200" dirty="0">
                <a:latin typeface="Calibri" panose="020F0502020204030204" pitchFamily="34" charset="0"/>
                <a:cs typeface="Calibri" panose="020F0502020204030204" pitchFamily="34" charset="0"/>
              </a:rPr>
              <a:t>Forwarding to 500K prefixes, all traffic is crossing fabric.</a:t>
            </a:r>
            <a:endParaRPr lang="en-US" sz="12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290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25" dirty="0">
                <a:latin typeface="Arial" panose="020B0604020202020204" pitchFamily="34" charset="0"/>
                <a:cs typeface="Arial" panose="020B0604020202020204" pitchFamily="34" charset="0"/>
              </a:rPr>
              <a:t>MPC7E-10G: full duplex Bandwidth per PFE with </a:t>
            </a:r>
            <a:br>
              <a:rPr lang="en-US" sz="2625" dirty="0">
                <a:latin typeface="Arial" panose="020B0604020202020204" pitchFamily="34" charset="0"/>
                <a:cs typeface="Arial" panose="020B0604020202020204" pitchFamily="34" charset="0"/>
              </a:rPr>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SCBE2  (3+0 Mode in PREMIUM2/3 chassis) with </a:t>
            </a:r>
            <a:r>
              <a:rPr lang="en-US" sz="2625"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Hypermode</a:t>
            </a:r>
            <a:endParaRPr lang="en-US" sz="2625"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1"/>
          </p:nvPr>
        </p:nvSpPr>
        <p:spPr/>
        <p:txBody>
          <a:bodyPr/>
          <a:lstStyle/>
          <a:p>
            <a:endParaRPr lang="en-US"/>
          </a:p>
        </p:txBody>
      </p:sp>
      <p:graphicFrame>
        <p:nvGraphicFramePr>
          <p:cNvPr id="4" name="Table 4"/>
          <p:cNvGraphicFramePr>
            <a:graphicFrameLocks noGrp="1"/>
          </p:cNvGraphicFramePr>
          <p:nvPr>
            <p:extLst/>
          </p:nvPr>
        </p:nvGraphicFramePr>
        <p:xfrm>
          <a:off x="285751" y="1048234"/>
          <a:ext cx="8460371" cy="2438638"/>
        </p:xfrm>
        <a:graphic>
          <a:graphicData uri="http://schemas.openxmlformats.org/drawingml/2006/table">
            <a:tbl>
              <a:tblPr/>
              <a:tblGrid>
                <a:gridCol w="1393218">
                  <a:extLst>
                    <a:ext uri="{9D8B030D-6E8A-4147-A177-3AD203B41FA5}">
                      <a16:colId xmlns:a16="http://schemas.microsoft.com/office/drawing/2014/main" val="20000"/>
                    </a:ext>
                  </a:extLst>
                </a:gridCol>
                <a:gridCol w="1198467">
                  <a:extLst>
                    <a:ext uri="{9D8B030D-6E8A-4147-A177-3AD203B41FA5}">
                      <a16:colId xmlns:a16="http://schemas.microsoft.com/office/drawing/2014/main" val="20001"/>
                    </a:ext>
                  </a:extLst>
                </a:gridCol>
                <a:gridCol w="1411524">
                  <a:extLst>
                    <a:ext uri="{9D8B030D-6E8A-4147-A177-3AD203B41FA5}">
                      <a16:colId xmlns:a16="http://schemas.microsoft.com/office/drawing/2014/main" val="20002"/>
                    </a:ext>
                  </a:extLst>
                </a:gridCol>
                <a:gridCol w="1053336">
                  <a:extLst>
                    <a:ext uri="{9D8B030D-6E8A-4147-A177-3AD203B41FA5}">
                      <a16:colId xmlns:a16="http://schemas.microsoft.com/office/drawing/2014/main" val="20003"/>
                    </a:ext>
                  </a:extLst>
                </a:gridCol>
                <a:gridCol w="1172788">
                  <a:extLst>
                    <a:ext uri="{9D8B030D-6E8A-4147-A177-3AD203B41FA5}">
                      <a16:colId xmlns:a16="http://schemas.microsoft.com/office/drawing/2014/main" val="20004"/>
                    </a:ext>
                  </a:extLst>
                </a:gridCol>
                <a:gridCol w="2231038">
                  <a:extLst>
                    <a:ext uri="{9D8B030D-6E8A-4147-A177-3AD203B41FA5}">
                      <a16:colId xmlns:a16="http://schemas.microsoft.com/office/drawing/2014/main" val="20005"/>
                    </a:ext>
                  </a:extLst>
                </a:gridCol>
              </a:tblGrid>
              <a:tr h="492638">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a:t>
                      </a:r>
                      <a:r>
                        <a:rPr lang="en-US" sz="1100" b="1" i="0" u="none" strike="noStrike" dirty="0" smtClean="0">
                          <a:solidFill>
                            <a:srgbClr val="333333"/>
                          </a:solidFill>
                          <a:effectLst/>
                          <a:latin typeface="Calibri"/>
                        </a:rPr>
                        <a:t>10G </a:t>
                      </a:r>
                      <a:r>
                        <a:rPr lang="en-US" sz="1100" b="1" i="0" u="none" strike="noStrike" dirty="0">
                          <a:solidFill>
                            <a:srgbClr val="333333"/>
                          </a:solidFill>
                          <a:effectLst/>
                          <a:latin typeface="Calibri"/>
                        </a:rPr>
                        <a:t>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278000">
                <a:tc>
                  <a:txBody>
                    <a:bodyPr/>
                    <a:lstStyle/>
                    <a:p>
                      <a:pPr algn="ctr" rtl="0" fontAlgn="ctr"/>
                      <a:r>
                        <a:rPr lang="en-US" sz="1100" b="0" i="0" u="none" strike="noStrike" kern="1200" dirty="0">
                          <a:solidFill>
                            <a:srgbClr val="000000"/>
                          </a:solidFill>
                          <a:effectLst/>
                          <a:latin typeface="Calibri" panose="020F0502020204030204" pitchFamily="34" charset="0"/>
                          <a:ea typeface="+mn-ea"/>
                          <a:cs typeface="+mn-cs"/>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119</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155</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232.75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000000"/>
                          </a:solidFill>
                          <a:effectLst/>
                          <a:latin typeface="Calibri" panose="020F0502020204030204" pitchFamily="34" charset="0"/>
                          <a:ea typeface="+mn-ea"/>
                          <a:cs typeface="+mn-cs"/>
                        </a:rPr>
                        <a:t>78%</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18.07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000">
                <a:tc>
                  <a:txBody>
                    <a:bodyPr/>
                    <a:lstStyle/>
                    <a:p>
                      <a:pPr algn="ctr" rtl="0" fontAlgn="ctr"/>
                      <a:r>
                        <a:rPr lang="en-US" sz="1100" b="0" i="0" u="none" strike="noStrike" kern="1200" dirty="0">
                          <a:solidFill>
                            <a:srgbClr val="000000"/>
                          </a:solidFill>
                          <a:effectLst/>
                          <a:latin typeface="Calibri" panose="020F0502020204030204" pitchFamily="34" charset="0"/>
                          <a:ea typeface="+mn-ea"/>
                          <a:cs typeface="+mn-cs"/>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173</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168.92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000000"/>
                          </a:solidFill>
                          <a:effectLst/>
                          <a:latin typeface="Calibri" panose="020F0502020204030204" pitchFamily="34" charset="0"/>
                          <a:ea typeface="+mn-ea"/>
                          <a:cs typeface="+mn-cs"/>
                        </a:rPr>
                        <a:t>100%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18.08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000">
                <a:tc>
                  <a:txBody>
                    <a:bodyPr/>
                    <a:lstStyle/>
                    <a:p>
                      <a:pPr algn="ctr" rtl="0" fontAlgn="ctr"/>
                      <a:r>
                        <a:rPr lang="en-US" sz="1100" b="0" i="0" u="none" strike="noStrike" kern="1200">
                          <a:solidFill>
                            <a:srgbClr val="000000"/>
                          </a:solidFill>
                          <a:effectLst/>
                          <a:latin typeface="Calibri" panose="020F0502020204030204" pitchFamily="34" charset="0"/>
                          <a:ea typeface="+mn-ea"/>
                          <a:cs typeface="+mn-cs"/>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186</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smtClean="0">
                          <a:solidFill>
                            <a:srgbClr val="000000"/>
                          </a:solidFill>
                          <a:effectLst/>
                          <a:latin typeface="Calibri" panose="020F0502020204030204" pitchFamily="34" charset="0"/>
                          <a:ea typeface="+mn-ea"/>
                          <a:cs typeface="+mn-cs"/>
                        </a:rPr>
                        <a:t>200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90.58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000000"/>
                          </a:solidFill>
                          <a:effectLst/>
                          <a:latin typeface="Calibri" panose="020F0502020204030204" pitchFamily="34" charset="0"/>
                          <a:ea typeface="+mn-ea"/>
                          <a:cs typeface="+mn-cs"/>
                        </a:rPr>
                        <a:t>100%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panose="020F0502020204030204" pitchFamily="34" charset="0"/>
                          <a:ea typeface="+mn-ea"/>
                          <a:cs typeface="+mn-cs"/>
                        </a:rPr>
                        <a:t>18.63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000">
                <a:tc>
                  <a:txBody>
                    <a:bodyPr/>
                    <a:lstStyle/>
                    <a:p>
                      <a:pPr algn="ctr" rtl="0" fontAlgn="ctr"/>
                      <a:r>
                        <a:rPr lang="en-US" sz="1100" b="0" i="0" u="none" strike="noStrike" kern="1200">
                          <a:solidFill>
                            <a:srgbClr val="000000"/>
                          </a:solidFill>
                          <a:effectLst/>
                          <a:latin typeface="Calibri" panose="020F0502020204030204" pitchFamily="34" charset="0"/>
                          <a:ea typeface="+mn-ea"/>
                          <a:cs typeface="+mn-cs"/>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192</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smtClean="0">
                          <a:solidFill>
                            <a:srgbClr val="000000"/>
                          </a:solidFill>
                          <a:effectLst/>
                          <a:latin typeface="Calibri" panose="020F0502020204030204" pitchFamily="34" charset="0"/>
                          <a:ea typeface="+mn-ea"/>
                          <a:cs typeface="+mn-cs"/>
                        </a:rPr>
                        <a:t>200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46.99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000000"/>
                          </a:solidFill>
                          <a:effectLst/>
                          <a:latin typeface="Calibri" panose="020F0502020204030204" pitchFamily="34" charset="0"/>
                          <a:ea typeface="+mn-ea"/>
                          <a:cs typeface="+mn-cs"/>
                        </a:rPr>
                        <a:t>100%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18.77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000">
                <a:tc>
                  <a:txBody>
                    <a:bodyPr/>
                    <a:lstStyle/>
                    <a:p>
                      <a:pPr algn="ctr" rtl="0" fontAlgn="ctr"/>
                      <a:r>
                        <a:rPr lang="en-US" sz="1100" b="0" i="0" u="none" strike="noStrike" kern="1200" dirty="0" smtClean="0">
                          <a:solidFill>
                            <a:srgbClr val="000000"/>
                          </a:solidFill>
                          <a:effectLst/>
                          <a:latin typeface="Calibri" panose="020F0502020204030204" pitchFamily="34" charset="0"/>
                          <a:ea typeface="+mn-ea"/>
                          <a:cs typeface="+mn-cs"/>
                        </a:rPr>
                        <a:t>1020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196</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smtClean="0">
                          <a:solidFill>
                            <a:srgbClr val="000000"/>
                          </a:solidFill>
                          <a:effectLst/>
                          <a:latin typeface="Calibri" panose="020F0502020204030204" pitchFamily="34" charset="0"/>
                          <a:ea typeface="+mn-ea"/>
                          <a:cs typeface="+mn-cs"/>
                        </a:rPr>
                        <a:t>200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24.04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000000"/>
                          </a:solidFill>
                          <a:effectLst/>
                          <a:latin typeface="Calibri" panose="020F0502020204030204" pitchFamily="34" charset="0"/>
                          <a:ea typeface="+mn-ea"/>
                          <a:cs typeface="+mn-cs"/>
                        </a:rPr>
                        <a:t>100%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18.37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8000">
                <a:tc>
                  <a:txBody>
                    <a:bodyPr/>
                    <a:lstStyle/>
                    <a:p>
                      <a:pPr algn="ctr" rtl="0" fontAlgn="ctr"/>
                      <a:r>
                        <a:rPr lang="en-US" sz="1100" b="0" i="0" u="none" strike="noStrike" kern="1200" dirty="0" smtClean="0">
                          <a:solidFill>
                            <a:srgbClr val="000000"/>
                          </a:solidFill>
                          <a:effectLst/>
                          <a:latin typeface="Calibri" panose="020F0502020204030204" pitchFamily="34" charset="0"/>
                          <a:ea typeface="+mn-ea"/>
                          <a:cs typeface="+mn-cs"/>
                        </a:rPr>
                        <a:t>5192</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199</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smtClean="0">
                          <a:solidFill>
                            <a:srgbClr val="000000"/>
                          </a:solidFill>
                          <a:effectLst/>
                          <a:latin typeface="Calibri" panose="020F0502020204030204" pitchFamily="34" charset="0"/>
                          <a:ea typeface="+mn-ea"/>
                          <a:cs typeface="+mn-cs"/>
                        </a:rPr>
                        <a:t>200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4.80</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000000"/>
                          </a:solidFill>
                          <a:effectLst/>
                          <a:latin typeface="Calibri" panose="020F0502020204030204" pitchFamily="34" charset="0"/>
                          <a:ea typeface="+mn-ea"/>
                          <a:cs typeface="+mn-cs"/>
                        </a:rPr>
                        <a:t>100%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20.13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8000">
                <a:tc>
                  <a:txBody>
                    <a:bodyPr/>
                    <a:lstStyle/>
                    <a:p>
                      <a:pPr algn="ctr" rtl="0" fontAlgn="ctr"/>
                      <a:r>
                        <a:rPr lang="en-US" sz="1100" b="0" i="0" u="none" strike="noStrike" kern="1200">
                          <a:solidFill>
                            <a:srgbClr val="000000"/>
                          </a:solidFill>
                          <a:effectLst/>
                          <a:latin typeface="Calibri" panose="020F0502020204030204" pitchFamily="34" charset="0"/>
                          <a:ea typeface="+mn-ea"/>
                          <a:cs typeface="+mn-cs"/>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200</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2.71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000000"/>
                          </a:solidFill>
                          <a:effectLst/>
                          <a:latin typeface="Calibri" panose="020F0502020204030204" pitchFamily="34" charset="0"/>
                          <a:ea typeface="+mn-ea"/>
                          <a:cs typeface="+mn-cs"/>
                        </a:rPr>
                        <a:t>100%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21.15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231495" y="4156551"/>
            <a:ext cx="6279263" cy="646331"/>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PFE capacity is </a:t>
            </a:r>
            <a:r>
              <a:rPr lang="en-US" sz="1200" b="1" u="sng" dirty="0">
                <a:latin typeface="Calibri" panose="020F0502020204030204" pitchFamily="34" charset="0"/>
                <a:cs typeface="Calibri" panose="020F0502020204030204" pitchFamily="34" charset="0"/>
              </a:rPr>
              <a:t>200G</a:t>
            </a:r>
            <a:r>
              <a:rPr lang="en-US" sz="1200" dirty="0">
                <a:latin typeface="Calibri" panose="020F0502020204030204" pitchFamily="34" charset="0"/>
                <a:cs typeface="Calibri" panose="020F0502020204030204" pitchFamily="34" charset="0"/>
              </a:rPr>
              <a:t>. Per slot capacity </a:t>
            </a:r>
            <a:r>
              <a:rPr lang="en-US" sz="1200" b="1" u="sng" dirty="0">
                <a:latin typeface="Calibri" panose="020F0502020204030204" pitchFamily="34" charset="0"/>
                <a:cs typeface="Calibri" panose="020F0502020204030204" pitchFamily="34" charset="0"/>
              </a:rPr>
              <a:t>400G</a:t>
            </a:r>
          </a:p>
          <a:p>
            <a:r>
              <a:rPr lang="en-US" sz="1200" b="1" u="sng" dirty="0">
                <a:latin typeface="Calibri" panose="020F0502020204030204" pitchFamily="34" charset="0"/>
                <a:cs typeface="Calibri" panose="020F0502020204030204" pitchFamily="34" charset="0"/>
              </a:rPr>
              <a:t>Test done with 15.1F5</a:t>
            </a:r>
          </a:p>
          <a:p>
            <a:r>
              <a:rPr lang="en-US" sz="1200" dirty="0">
                <a:latin typeface="Calibri" panose="020F0502020204030204" pitchFamily="34" charset="0"/>
                <a:cs typeface="Calibri" panose="020F0502020204030204" pitchFamily="34" charset="0"/>
              </a:rPr>
              <a:t>Forwarding to 500K prefixes, all traffic is crossing fabric.</a:t>
            </a:r>
            <a:endParaRPr lang="en-US" sz="12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051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25" dirty="0">
                <a:latin typeface="Arial" panose="020B0604020202020204" pitchFamily="34" charset="0"/>
                <a:cs typeface="Arial" panose="020B0604020202020204" pitchFamily="34" charset="0"/>
              </a:rPr>
              <a:t>MX2K-MPC8E: full duplex Bandwidth per PFE</a:t>
            </a:r>
            <a:br>
              <a:rPr lang="en-US" sz="2625" dirty="0">
                <a:latin typeface="Arial" panose="020B0604020202020204" pitchFamily="34" charset="0"/>
                <a:cs typeface="Arial" panose="020B0604020202020204" pitchFamily="34" charset="0"/>
              </a:rPr>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SFB2  (8 fabrics active) with </a:t>
            </a:r>
            <a:r>
              <a:rPr lang="en-US" sz="2625"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Hypermode</a:t>
            </a:r>
            <a:endParaRPr lang="en-US" sz="2625"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1"/>
          </p:nvPr>
        </p:nvSpPr>
        <p:spPr/>
        <p:txBody>
          <a:bodyPr/>
          <a:lstStyle/>
          <a:p>
            <a:endParaRPr lang="en-US"/>
          </a:p>
        </p:txBody>
      </p:sp>
      <p:graphicFrame>
        <p:nvGraphicFramePr>
          <p:cNvPr id="4" name="Table 4"/>
          <p:cNvGraphicFramePr>
            <a:graphicFrameLocks noGrp="1"/>
          </p:cNvGraphicFramePr>
          <p:nvPr>
            <p:extLst/>
          </p:nvPr>
        </p:nvGraphicFramePr>
        <p:xfrm>
          <a:off x="285751" y="1048234"/>
          <a:ext cx="8460371" cy="2438638"/>
        </p:xfrm>
        <a:graphic>
          <a:graphicData uri="http://schemas.openxmlformats.org/drawingml/2006/table">
            <a:tbl>
              <a:tblPr/>
              <a:tblGrid>
                <a:gridCol w="1393218">
                  <a:extLst>
                    <a:ext uri="{9D8B030D-6E8A-4147-A177-3AD203B41FA5}">
                      <a16:colId xmlns:a16="http://schemas.microsoft.com/office/drawing/2014/main" val="20000"/>
                    </a:ext>
                  </a:extLst>
                </a:gridCol>
                <a:gridCol w="1198467">
                  <a:extLst>
                    <a:ext uri="{9D8B030D-6E8A-4147-A177-3AD203B41FA5}">
                      <a16:colId xmlns:a16="http://schemas.microsoft.com/office/drawing/2014/main" val="20001"/>
                    </a:ext>
                  </a:extLst>
                </a:gridCol>
                <a:gridCol w="1411524">
                  <a:extLst>
                    <a:ext uri="{9D8B030D-6E8A-4147-A177-3AD203B41FA5}">
                      <a16:colId xmlns:a16="http://schemas.microsoft.com/office/drawing/2014/main" val="20002"/>
                    </a:ext>
                  </a:extLst>
                </a:gridCol>
                <a:gridCol w="1053336">
                  <a:extLst>
                    <a:ext uri="{9D8B030D-6E8A-4147-A177-3AD203B41FA5}">
                      <a16:colId xmlns:a16="http://schemas.microsoft.com/office/drawing/2014/main" val="20003"/>
                    </a:ext>
                  </a:extLst>
                </a:gridCol>
                <a:gridCol w="1172788">
                  <a:extLst>
                    <a:ext uri="{9D8B030D-6E8A-4147-A177-3AD203B41FA5}">
                      <a16:colId xmlns:a16="http://schemas.microsoft.com/office/drawing/2014/main" val="20004"/>
                    </a:ext>
                  </a:extLst>
                </a:gridCol>
                <a:gridCol w="2231038">
                  <a:extLst>
                    <a:ext uri="{9D8B030D-6E8A-4147-A177-3AD203B41FA5}">
                      <a16:colId xmlns:a16="http://schemas.microsoft.com/office/drawing/2014/main" val="20005"/>
                    </a:ext>
                  </a:extLst>
                </a:gridCol>
              </a:tblGrid>
              <a:tr h="492638">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a:t>
                      </a:r>
                      <a:r>
                        <a:rPr lang="en-US" sz="1100" b="1" i="0" u="none" strike="noStrike" dirty="0" smtClean="0">
                          <a:solidFill>
                            <a:srgbClr val="333333"/>
                          </a:solidFill>
                          <a:effectLst/>
                          <a:latin typeface="Calibri"/>
                        </a:rPr>
                        <a:t>10G </a:t>
                      </a:r>
                      <a:r>
                        <a:rPr lang="en-US" sz="1100" b="1" i="0" u="none" strike="noStrike" dirty="0">
                          <a:solidFill>
                            <a:srgbClr val="333333"/>
                          </a:solidFill>
                          <a:effectLst/>
                          <a:latin typeface="Calibri"/>
                        </a:rPr>
                        <a:t>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278000">
                <a:tc>
                  <a:txBody>
                    <a:bodyPr/>
                    <a:lstStyle/>
                    <a:p>
                      <a:pPr algn="ctr" rtl="0" fontAlgn="ctr"/>
                      <a:r>
                        <a:rPr lang="en-US" sz="1100" b="0" i="0" u="none" strike="noStrike" dirty="0">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118</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155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236.00</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17.25</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000">
                <a:tc>
                  <a:txBody>
                    <a:bodyPr/>
                    <a:lstStyle/>
                    <a:p>
                      <a:pPr algn="ctr" rtl="0" fontAlgn="ctr"/>
                      <a:r>
                        <a:rPr lang="en-US" sz="1100" b="0" i="0" u="none" strike="noStrike" dirty="0">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208</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202.70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17.94</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000">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223</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108.69</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18.44</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000">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235</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56.39</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18.45</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000">
                <a:tc>
                  <a:txBody>
                    <a:bodyPr/>
                    <a:lstStyle/>
                    <a:p>
                      <a:pPr algn="ctr" rtl="0" fontAlgn="ctr"/>
                      <a:r>
                        <a:rPr lang="en-US" sz="1100" b="0" i="0" u="none" strike="noStrike" dirty="0" smtClean="0">
                          <a:solidFill>
                            <a:srgbClr val="333333"/>
                          </a:solidFill>
                          <a:effectLst/>
                          <a:latin typeface="Calibri" panose="020F0502020204030204" pitchFamily="34" charset="0"/>
                        </a:rPr>
                        <a:t>1020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231</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28.84</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18.48</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8000">
                <a:tc>
                  <a:txBody>
                    <a:bodyPr/>
                    <a:lstStyle/>
                    <a:p>
                      <a:pPr algn="ctr" rtl="0" fontAlgn="ctr"/>
                      <a:r>
                        <a:rPr lang="en-US" sz="1100" b="0" i="0" u="none" strike="noStrike" dirty="0" smtClean="0">
                          <a:solidFill>
                            <a:srgbClr val="333333"/>
                          </a:solidFill>
                          <a:effectLst/>
                          <a:latin typeface="Calibri" panose="020F0502020204030204" pitchFamily="34" charset="0"/>
                        </a:rPr>
                        <a:t>5192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239</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5.75</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19.04</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8000">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239</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240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3.32</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panose="020F0502020204030204" pitchFamily="34" charset="0"/>
                          <a:ea typeface="+mn-ea"/>
                          <a:cs typeface="+mn-cs"/>
                        </a:rPr>
                        <a:t>19.50</a:t>
                      </a:r>
                      <a:endParaRPr lang="en-US" sz="1100" b="0" i="0" u="none" strike="noStrike" kern="1200" dirty="0">
                        <a:solidFill>
                          <a:srgbClr val="000000"/>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231495" y="4156551"/>
            <a:ext cx="6279263" cy="646331"/>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Four </a:t>
            </a:r>
            <a:r>
              <a:rPr lang="en-US" sz="1200" dirty="0">
                <a:latin typeface="Calibri" panose="020F0502020204030204" pitchFamily="34" charset="0"/>
                <a:cs typeface="Calibri" panose="020F0502020204030204" pitchFamily="34" charset="0"/>
              </a:rPr>
              <a:t>PFEs per line card. Per PFE capacity is </a:t>
            </a:r>
            <a:r>
              <a:rPr lang="en-US" sz="1200" b="1" u="sng" dirty="0">
                <a:latin typeface="Calibri" panose="020F0502020204030204" pitchFamily="34" charset="0"/>
                <a:cs typeface="Calibri" panose="020F0502020204030204" pitchFamily="34" charset="0"/>
              </a:rPr>
              <a:t>240G</a:t>
            </a:r>
            <a:r>
              <a:rPr lang="en-US" sz="1200" dirty="0">
                <a:latin typeface="Calibri" panose="020F0502020204030204" pitchFamily="34" charset="0"/>
                <a:cs typeface="Calibri" panose="020F0502020204030204" pitchFamily="34" charset="0"/>
              </a:rPr>
              <a:t>. Per slot capacity </a:t>
            </a:r>
            <a:r>
              <a:rPr lang="en-US" sz="1200" b="1" u="sng" dirty="0">
                <a:latin typeface="Calibri" panose="020F0502020204030204" pitchFamily="34" charset="0"/>
                <a:cs typeface="Calibri" panose="020F0502020204030204" pitchFamily="34" charset="0"/>
              </a:rPr>
              <a:t>960G</a:t>
            </a:r>
          </a:p>
          <a:p>
            <a:r>
              <a:rPr lang="en-US" sz="1200" b="1" u="sng" dirty="0">
                <a:latin typeface="Calibri" panose="020F0502020204030204" pitchFamily="34" charset="0"/>
                <a:cs typeface="Calibri" panose="020F0502020204030204" pitchFamily="34" charset="0"/>
              </a:rPr>
              <a:t>Test done with 15.1F5</a:t>
            </a:r>
          </a:p>
          <a:p>
            <a:r>
              <a:rPr lang="en-US" sz="1200" dirty="0">
                <a:latin typeface="Calibri" panose="020F0502020204030204" pitchFamily="34" charset="0"/>
                <a:cs typeface="Calibri" panose="020F0502020204030204" pitchFamily="34" charset="0"/>
              </a:rPr>
              <a:t>Forwarding to 500K prefixes, all traffic is crossing fabric.</a:t>
            </a:r>
            <a:endParaRPr lang="en-US" sz="12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663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25" dirty="0">
                <a:latin typeface="Arial" panose="020B0604020202020204" pitchFamily="34" charset="0"/>
                <a:cs typeface="Arial" panose="020B0604020202020204" pitchFamily="34" charset="0"/>
              </a:rPr>
              <a:t>MX2K-MPC9E: full duplex Bandwidth per PFE</a:t>
            </a:r>
            <a:br>
              <a:rPr lang="en-US" sz="2625" dirty="0">
                <a:latin typeface="Arial" panose="020B0604020202020204" pitchFamily="34" charset="0"/>
                <a:cs typeface="Arial" panose="020B0604020202020204" pitchFamily="34" charset="0"/>
              </a:rPr>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SFB2  (8 fabrics active) with </a:t>
            </a:r>
            <a:r>
              <a:rPr lang="en-US" sz="2625"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Hypermode</a:t>
            </a:r>
            <a:endParaRPr lang="en-US" sz="2625"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1"/>
          </p:nvPr>
        </p:nvSpPr>
        <p:spPr/>
        <p:txBody>
          <a:bodyPr/>
          <a:lstStyle/>
          <a:p>
            <a:endParaRPr lang="en-US"/>
          </a:p>
        </p:txBody>
      </p:sp>
      <p:graphicFrame>
        <p:nvGraphicFramePr>
          <p:cNvPr id="4" name="Table 3"/>
          <p:cNvGraphicFramePr>
            <a:graphicFrameLocks noGrp="1"/>
          </p:cNvGraphicFramePr>
          <p:nvPr>
            <p:extLst/>
          </p:nvPr>
        </p:nvGraphicFramePr>
        <p:xfrm>
          <a:off x="285751" y="1048234"/>
          <a:ext cx="8460371" cy="2438638"/>
        </p:xfrm>
        <a:graphic>
          <a:graphicData uri="http://schemas.openxmlformats.org/drawingml/2006/table">
            <a:tbl>
              <a:tblPr/>
              <a:tblGrid>
                <a:gridCol w="1393218">
                  <a:extLst>
                    <a:ext uri="{9D8B030D-6E8A-4147-A177-3AD203B41FA5}">
                      <a16:colId xmlns:a16="http://schemas.microsoft.com/office/drawing/2014/main" val="20000"/>
                    </a:ext>
                  </a:extLst>
                </a:gridCol>
                <a:gridCol w="1198467">
                  <a:extLst>
                    <a:ext uri="{9D8B030D-6E8A-4147-A177-3AD203B41FA5}">
                      <a16:colId xmlns:a16="http://schemas.microsoft.com/office/drawing/2014/main" val="20001"/>
                    </a:ext>
                  </a:extLst>
                </a:gridCol>
                <a:gridCol w="1411524">
                  <a:extLst>
                    <a:ext uri="{9D8B030D-6E8A-4147-A177-3AD203B41FA5}">
                      <a16:colId xmlns:a16="http://schemas.microsoft.com/office/drawing/2014/main" val="20002"/>
                    </a:ext>
                  </a:extLst>
                </a:gridCol>
                <a:gridCol w="1053336">
                  <a:extLst>
                    <a:ext uri="{9D8B030D-6E8A-4147-A177-3AD203B41FA5}">
                      <a16:colId xmlns:a16="http://schemas.microsoft.com/office/drawing/2014/main" val="20003"/>
                    </a:ext>
                  </a:extLst>
                </a:gridCol>
                <a:gridCol w="1172788">
                  <a:extLst>
                    <a:ext uri="{9D8B030D-6E8A-4147-A177-3AD203B41FA5}">
                      <a16:colId xmlns:a16="http://schemas.microsoft.com/office/drawing/2014/main" val="20004"/>
                    </a:ext>
                  </a:extLst>
                </a:gridCol>
                <a:gridCol w="2231038">
                  <a:extLst>
                    <a:ext uri="{9D8B030D-6E8A-4147-A177-3AD203B41FA5}">
                      <a16:colId xmlns:a16="http://schemas.microsoft.com/office/drawing/2014/main" val="20005"/>
                    </a:ext>
                  </a:extLst>
                </a:gridCol>
              </a:tblGrid>
              <a:tr h="492638">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a:t>
                      </a:r>
                      <a:r>
                        <a:rPr lang="en-US" sz="1100" b="1" i="0" u="none" strike="noStrike" dirty="0" smtClean="0">
                          <a:solidFill>
                            <a:srgbClr val="333333"/>
                          </a:solidFill>
                          <a:effectLst/>
                          <a:latin typeface="Calibri"/>
                        </a:rPr>
                        <a:t>10G </a:t>
                      </a:r>
                      <a:r>
                        <a:rPr lang="en-US" sz="1100" b="1" i="0" u="none" strike="noStrike" dirty="0">
                          <a:solidFill>
                            <a:srgbClr val="333333"/>
                          </a:solidFill>
                          <a:effectLst/>
                          <a:latin typeface="Calibri"/>
                        </a:rPr>
                        <a:t>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278000">
                <a:tc>
                  <a:txBody>
                    <a:bodyPr/>
                    <a:lstStyle/>
                    <a:p>
                      <a:pPr algn="ctr" rtl="0" fontAlgn="ctr"/>
                      <a:r>
                        <a:rPr lang="en-US" sz="1100" b="0" i="0" u="none" strike="noStrike" kern="1200" dirty="0">
                          <a:solidFill>
                            <a:srgbClr val="333333"/>
                          </a:solidFill>
                          <a:effectLst/>
                          <a:latin typeface="Calibri" panose="020F0502020204030204" pitchFamily="34" charset="0"/>
                          <a:ea typeface="+mn-ea"/>
                          <a:cs typeface="+mn-cs"/>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198</a:t>
                      </a:r>
                      <a:endParaRPr lang="en-US" sz="1100" b="0" i="0" u="none" strike="noStrike" kern="1200" dirty="0">
                        <a:solidFill>
                          <a:srgbClr val="333333"/>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259</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panose="020F0502020204030204" pitchFamily="34" charset="0"/>
                          <a:ea typeface="+mn-ea"/>
                          <a:cs typeface="+mn-cs"/>
                        </a:rPr>
                        <a:t>385.97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333333"/>
                          </a:solidFill>
                          <a:effectLst/>
                          <a:latin typeface="Calibri" panose="020F0502020204030204" pitchFamily="34" charset="0"/>
                          <a:ea typeface="+mn-ea"/>
                          <a:cs typeface="+mn-cs"/>
                        </a:rPr>
                        <a:t>65%</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panose="020F0502020204030204" pitchFamily="34" charset="0"/>
                          <a:ea typeface="+mn-ea"/>
                          <a:cs typeface="+mn-cs"/>
                        </a:rPr>
                        <a:t>13.48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000">
                <a:tc>
                  <a:txBody>
                    <a:bodyPr/>
                    <a:lstStyle/>
                    <a:p>
                      <a:pPr algn="ctr" rtl="0" fontAlgn="ctr"/>
                      <a:r>
                        <a:rPr lang="en-US" sz="1100" b="0" i="0" u="none" strike="noStrike" kern="1200" dirty="0">
                          <a:solidFill>
                            <a:srgbClr val="333333"/>
                          </a:solidFill>
                          <a:effectLst/>
                          <a:latin typeface="Calibri" panose="020F0502020204030204" pitchFamily="34" charset="0"/>
                          <a:ea typeface="+mn-ea"/>
                          <a:cs typeface="+mn-cs"/>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346</a:t>
                      </a:r>
                      <a:endParaRPr lang="en-US" sz="1100" b="0" i="0" u="none" strike="noStrike" kern="1200" dirty="0">
                        <a:solidFill>
                          <a:srgbClr val="333333"/>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400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panose="020F0502020204030204" pitchFamily="34" charset="0"/>
                          <a:ea typeface="+mn-ea"/>
                          <a:cs typeface="+mn-cs"/>
                        </a:rPr>
                        <a:t>337.83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333333"/>
                          </a:solidFill>
                          <a:effectLst/>
                          <a:latin typeface="Calibri" panose="020F0502020204030204" pitchFamily="34" charset="0"/>
                          <a:ea typeface="+mn-ea"/>
                          <a:cs typeface="+mn-cs"/>
                        </a:rPr>
                        <a:t>100%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333333"/>
                          </a:solidFill>
                          <a:effectLst/>
                          <a:latin typeface="Calibri" panose="020F0502020204030204" pitchFamily="34" charset="0"/>
                          <a:ea typeface="+mn-ea"/>
                          <a:cs typeface="+mn-cs"/>
                        </a:rPr>
                        <a:t>14.00</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000">
                <a:tc>
                  <a:txBody>
                    <a:bodyPr/>
                    <a:lstStyle/>
                    <a:p>
                      <a:pPr algn="ctr" rtl="0" fontAlgn="ctr"/>
                      <a:r>
                        <a:rPr lang="en-US" sz="1100" b="0" i="0" u="none" strike="noStrike" kern="1200">
                          <a:solidFill>
                            <a:srgbClr val="333333"/>
                          </a:solidFill>
                          <a:effectLst/>
                          <a:latin typeface="Calibri" panose="020F0502020204030204" pitchFamily="34" charset="0"/>
                          <a:ea typeface="+mn-ea"/>
                          <a:cs typeface="+mn-cs"/>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371</a:t>
                      </a:r>
                      <a:endParaRPr lang="en-US" sz="1100" b="0" i="0" u="none" strike="noStrike" kern="1200" dirty="0">
                        <a:solidFill>
                          <a:srgbClr val="333333"/>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400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panose="020F0502020204030204" pitchFamily="34" charset="0"/>
                          <a:ea typeface="+mn-ea"/>
                          <a:cs typeface="+mn-cs"/>
                        </a:rPr>
                        <a:t>181.16</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333333"/>
                          </a:solidFill>
                          <a:effectLst/>
                          <a:latin typeface="Calibri" panose="020F0502020204030204" pitchFamily="34" charset="0"/>
                          <a:ea typeface="+mn-ea"/>
                          <a:cs typeface="+mn-cs"/>
                        </a:rPr>
                        <a:t>100%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333333"/>
                          </a:solidFill>
                          <a:effectLst/>
                          <a:latin typeface="Calibri" panose="020F0502020204030204" pitchFamily="34" charset="0"/>
                          <a:ea typeface="+mn-ea"/>
                          <a:cs typeface="+mn-cs"/>
                        </a:rPr>
                        <a:t>14.52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000">
                <a:tc>
                  <a:txBody>
                    <a:bodyPr/>
                    <a:lstStyle/>
                    <a:p>
                      <a:pPr algn="ctr" rtl="0" fontAlgn="ctr"/>
                      <a:r>
                        <a:rPr lang="en-US" sz="1100" b="0" i="0" u="none" strike="noStrike" kern="1200">
                          <a:solidFill>
                            <a:srgbClr val="333333"/>
                          </a:solidFill>
                          <a:effectLst/>
                          <a:latin typeface="Calibri" panose="020F0502020204030204" pitchFamily="34" charset="0"/>
                          <a:ea typeface="+mn-ea"/>
                          <a:cs typeface="+mn-cs"/>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385</a:t>
                      </a:r>
                      <a:endParaRPr lang="en-US" sz="1100" b="0" i="0" u="none" strike="noStrike" kern="1200" dirty="0">
                        <a:solidFill>
                          <a:srgbClr val="333333"/>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400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panose="020F0502020204030204" pitchFamily="34" charset="0"/>
                          <a:ea typeface="+mn-ea"/>
                          <a:cs typeface="+mn-cs"/>
                        </a:rPr>
                        <a:t>93.98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333333"/>
                          </a:solidFill>
                          <a:effectLst/>
                          <a:latin typeface="Calibri" panose="020F0502020204030204" pitchFamily="34" charset="0"/>
                          <a:ea typeface="+mn-ea"/>
                          <a:cs typeface="+mn-cs"/>
                        </a:rPr>
                        <a:t>100%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333333"/>
                          </a:solidFill>
                          <a:effectLst/>
                          <a:latin typeface="Calibri" panose="020F0502020204030204" pitchFamily="34" charset="0"/>
                          <a:ea typeface="+mn-ea"/>
                          <a:cs typeface="+mn-cs"/>
                        </a:rPr>
                        <a:t>14.84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000">
                <a:tc>
                  <a:txBody>
                    <a:bodyPr/>
                    <a:lstStyle/>
                    <a:p>
                      <a:pPr algn="ctr" rtl="0" fontAlgn="ctr"/>
                      <a:r>
                        <a:rPr lang="en-US" sz="1100" b="0" i="0" u="none" strike="noStrike" kern="1200" dirty="0" smtClean="0">
                          <a:solidFill>
                            <a:srgbClr val="333333"/>
                          </a:solidFill>
                          <a:effectLst/>
                          <a:latin typeface="Calibri" panose="020F0502020204030204" pitchFamily="34" charset="0"/>
                          <a:ea typeface="+mn-ea"/>
                          <a:cs typeface="+mn-cs"/>
                        </a:rPr>
                        <a:t>1020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392</a:t>
                      </a:r>
                      <a:endParaRPr lang="en-US" sz="1100" b="0" i="0" u="none" strike="noStrike" kern="1200" dirty="0">
                        <a:solidFill>
                          <a:srgbClr val="333333"/>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400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panose="020F0502020204030204" pitchFamily="34" charset="0"/>
                          <a:ea typeface="+mn-ea"/>
                          <a:cs typeface="+mn-cs"/>
                        </a:rPr>
                        <a:t>48.08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333333"/>
                          </a:solidFill>
                          <a:effectLst/>
                          <a:latin typeface="Calibri" panose="020F0502020204030204" pitchFamily="34" charset="0"/>
                          <a:ea typeface="+mn-ea"/>
                          <a:cs typeface="+mn-cs"/>
                        </a:rPr>
                        <a:t>100%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333333"/>
                          </a:solidFill>
                          <a:effectLst/>
                          <a:latin typeface="Calibri" panose="020F0502020204030204" pitchFamily="34" charset="0"/>
                          <a:ea typeface="+mn-ea"/>
                          <a:cs typeface="+mn-cs"/>
                        </a:rPr>
                        <a:t>14.52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8000">
                <a:tc>
                  <a:txBody>
                    <a:bodyPr/>
                    <a:lstStyle/>
                    <a:p>
                      <a:pPr algn="ctr" rtl="0" fontAlgn="ctr"/>
                      <a:r>
                        <a:rPr lang="en-US" sz="1100" b="0" i="0" u="none" strike="noStrike" kern="1200" dirty="0" smtClean="0">
                          <a:solidFill>
                            <a:srgbClr val="333333"/>
                          </a:solidFill>
                          <a:effectLst/>
                          <a:latin typeface="Calibri" panose="020F0502020204030204" pitchFamily="34" charset="0"/>
                          <a:ea typeface="+mn-ea"/>
                          <a:cs typeface="+mn-cs"/>
                        </a:rPr>
                        <a:t>5192</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398</a:t>
                      </a:r>
                      <a:endParaRPr lang="en-US" sz="1100" b="0" i="0" u="none" strike="noStrike" kern="1200" dirty="0">
                        <a:solidFill>
                          <a:srgbClr val="333333"/>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smtClean="0">
                          <a:solidFill>
                            <a:srgbClr val="333333"/>
                          </a:solidFill>
                          <a:effectLst/>
                          <a:latin typeface="Calibri" panose="020F0502020204030204" pitchFamily="34" charset="0"/>
                          <a:ea typeface="+mn-ea"/>
                          <a:cs typeface="+mn-cs"/>
                        </a:rPr>
                        <a:t>400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panose="020F0502020204030204" pitchFamily="34" charset="0"/>
                          <a:ea typeface="+mn-ea"/>
                          <a:cs typeface="+mn-cs"/>
                        </a:rPr>
                        <a:t>9.59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333333"/>
                          </a:solidFill>
                          <a:effectLst/>
                          <a:latin typeface="Calibri" panose="020F0502020204030204" pitchFamily="34" charset="0"/>
                          <a:ea typeface="+mn-ea"/>
                          <a:cs typeface="+mn-cs"/>
                        </a:rPr>
                        <a:t>100%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333333"/>
                          </a:solidFill>
                          <a:effectLst/>
                          <a:latin typeface="Calibri" panose="020F0502020204030204" pitchFamily="34" charset="0"/>
                          <a:ea typeface="+mn-ea"/>
                          <a:cs typeface="+mn-cs"/>
                        </a:rPr>
                        <a:t>15.63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8000">
                <a:tc>
                  <a:txBody>
                    <a:bodyPr/>
                    <a:lstStyle/>
                    <a:p>
                      <a:pPr algn="ctr" rtl="0" fontAlgn="ctr"/>
                      <a:r>
                        <a:rPr lang="en-US" sz="1100" b="0" i="0" u="none" strike="noStrike" kern="1200">
                          <a:solidFill>
                            <a:srgbClr val="333333"/>
                          </a:solidFill>
                          <a:effectLst/>
                          <a:latin typeface="Calibri" panose="020F0502020204030204" pitchFamily="34" charset="0"/>
                          <a:ea typeface="+mn-ea"/>
                          <a:cs typeface="+mn-cs"/>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399</a:t>
                      </a:r>
                      <a:endParaRPr lang="en-US" sz="1100" b="0" i="0" u="none" strike="noStrike" kern="1200" dirty="0">
                        <a:solidFill>
                          <a:srgbClr val="333333"/>
                        </a:solidFill>
                        <a:effectLst/>
                        <a:latin typeface="Calibri" panose="020F0502020204030204" pitchFamily="34" charset="0"/>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panose="020F0502020204030204" pitchFamily="34" charset="0"/>
                          <a:ea typeface="+mn-ea"/>
                          <a:cs typeface="+mn-cs"/>
                        </a:rPr>
                        <a:t>400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panose="020F0502020204030204" pitchFamily="34" charset="0"/>
                          <a:ea typeface="+mn-ea"/>
                          <a:cs typeface="+mn-cs"/>
                        </a:rPr>
                        <a:t>5.54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kern="1200" dirty="0" smtClean="0">
                          <a:solidFill>
                            <a:srgbClr val="333333"/>
                          </a:solidFill>
                          <a:effectLst/>
                          <a:latin typeface="Calibri" panose="020F0502020204030204" pitchFamily="34" charset="0"/>
                          <a:ea typeface="+mn-ea"/>
                          <a:cs typeface="+mn-cs"/>
                        </a:rPr>
                        <a:t>100%</a:t>
                      </a:r>
                      <a:endParaRPr lang="en-US" sz="1100" b="0" i="0" u="none" strike="noStrike" kern="1200" dirty="0">
                        <a:solidFill>
                          <a:srgbClr val="333333"/>
                        </a:solidFill>
                        <a:effectLst/>
                        <a:latin typeface="Calibri" panose="020F0502020204030204" pitchFamily="34" charset="0"/>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panose="020F0502020204030204" pitchFamily="34" charset="0"/>
                          <a:ea typeface="+mn-ea"/>
                          <a:cs typeface="+mn-cs"/>
                        </a:rPr>
                        <a:t>16.19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231495" y="4156551"/>
            <a:ext cx="6279263" cy="646331"/>
          </a:xfrm>
          <a:prstGeom prst="rect">
            <a:avLst/>
          </a:prstGeom>
          <a:noFill/>
        </p:spPr>
        <p:txBody>
          <a:bodyPr wrap="square" rtlCol="0">
            <a:spAutoFit/>
          </a:bodyPr>
          <a:lstStyle/>
          <a:p>
            <a:r>
              <a:rPr lang="en-US" sz="1200" smtClean="0">
                <a:latin typeface="Calibri" panose="020F0502020204030204" pitchFamily="34" charset="0"/>
                <a:cs typeface="Calibri" panose="020F0502020204030204" pitchFamily="34" charset="0"/>
              </a:rPr>
              <a:t>Four </a:t>
            </a:r>
            <a:r>
              <a:rPr lang="en-US" sz="1200" dirty="0">
                <a:latin typeface="Calibri" panose="020F0502020204030204" pitchFamily="34" charset="0"/>
                <a:cs typeface="Calibri" panose="020F0502020204030204" pitchFamily="34" charset="0"/>
              </a:rPr>
              <a:t>PFEs per line card. Per PFE capacity is </a:t>
            </a:r>
            <a:r>
              <a:rPr lang="en-US" sz="1200" b="1" u="sng" dirty="0" smtClean="0">
                <a:latin typeface="Calibri" panose="020F0502020204030204" pitchFamily="34" charset="0"/>
                <a:cs typeface="Calibri" panose="020F0502020204030204" pitchFamily="34" charset="0"/>
              </a:rPr>
              <a:t>400G</a:t>
            </a:r>
            <a:r>
              <a:rPr lang="en-US" sz="1200" dirty="0">
                <a:latin typeface="Calibri" panose="020F0502020204030204" pitchFamily="34" charset="0"/>
                <a:cs typeface="Calibri" panose="020F0502020204030204" pitchFamily="34" charset="0"/>
              </a:rPr>
              <a:t>. Per slot capacity </a:t>
            </a:r>
            <a:r>
              <a:rPr lang="en-US" sz="1200" b="1" u="sng" dirty="0" smtClean="0">
                <a:latin typeface="Calibri" panose="020F0502020204030204" pitchFamily="34" charset="0"/>
                <a:cs typeface="Calibri" panose="020F0502020204030204" pitchFamily="34" charset="0"/>
              </a:rPr>
              <a:t>1600G</a:t>
            </a:r>
            <a:endParaRPr lang="en-US" sz="1200" b="1" u="sng" dirty="0">
              <a:latin typeface="Calibri" panose="020F0502020204030204" pitchFamily="34" charset="0"/>
              <a:cs typeface="Calibri" panose="020F0502020204030204" pitchFamily="34" charset="0"/>
            </a:endParaRPr>
          </a:p>
          <a:p>
            <a:r>
              <a:rPr lang="en-US" sz="1200" b="1" u="sng" dirty="0">
                <a:latin typeface="Calibri" panose="020F0502020204030204" pitchFamily="34" charset="0"/>
                <a:cs typeface="Calibri" panose="020F0502020204030204" pitchFamily="34" charset="0"/>
              </a:rPr>
              <a:t>Test done with 15.1F5</a:t>
            </a:r>
          </a:p>
          <a:p>
            <a:r>
              <a:rPr lang="en-US" sz="1200" dirty="0">
                <a:latin typeface="Calibri" panose="020F0502020204030204" pitchFamily="34" charset="0"/>
                <a:cs typeface="Calibri" panose="020F0502020204030204" pitchFamily="34" charset="0"/>
              </a:rPr>
              <a:t>Forwarding to 500K prefixes, all traffic is crossing fabric.</a:t>
            </a:r>
            <a:endParaRPr lang="en-US" sz="12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225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50" dirty="0"/>
              <a:t>MX2K-MPC6E: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SFB + 2x100G MIC with </a:t>
            </a:r>
            <a:r>
              <a:rPr lang="en-US" sz="2750"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Hypermode</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750" dirty="0"/>
          </a:p>
        </p:txBody>
      </p:sp>
      <p:sp>
        <p:nvSpPr>
          <p:cNvPr id="5" name="Content Placeholder 4"/>
          <p:cNvSpPr>
            <a:spLocks noGrp="1"/>
          </p:cNvSpPr>
          <p:nvPr>
            <p:ph sz="quarter" idx="11"/>
          </p:nvPr>
        </p:nvSpPr>
        <p:spPr/>
        <p:txBody>
          <a:bodyPr/>
          <a:lstStyle/>
          <a:p>
            <a:endParaRPr lang="en-US"/>
          </a:p>
        </p:txBody>
      </p:sp>
      <p:graphicFrame>
        <p:nvGraphicFramePr>
          <p:cNvPr id="4" name="Table 3"/>
          <p:cNvGraphicFramePr>
            <a:graphicFrameLocks noGrp="1"/>
          </p:cNvGraphicFramePr>
          <p:nvPr>
            <p:extLst/>
          </p:nvPr>
        </p:nvGraphicFramePr>
        <p:xfrm>
          <a:off x="512670" y="1000369"/>
          <a:ext cx="8207509" cy="3184827"/>
        </p:xfrm>
        <a:graphic>
          <a:graphicData uri="http://schemas.openxmlformats.org/drawingml/2006/table">
            <a:tbl>
              <a:tblPr/>
              <a:tblGrid>
                <a:gridCol w="1725873">
                  <a:extLst>
                    <a:ext uri="{9D8B030D-6E8A-4147-A177-3AD203B41FA5}">
                      <a16:colId xmlns:a16="http://schemas.microsoft.com/office/drawing/2014/main" val="20000"/>
                    </a:ext>
                  </a:extLst>
                </a:gridCol>
                <a:gridCol w="1197530">
                  <a:extLst>
                    <a:ext uri="{9D8B030D-6E8A-4147-A177-3AD203B41FA5}">
                      <a16:colId xmlns:a16="http://schemas.microsoft.com/office/drawing/2014/main" val="20001"/>
                    </a:ext>
                  </a:extLst>
                </a:gridCol>
                <a:gridCol w="1251749">
                  <a:extLst>
                    <a:ext uri="{9D8B030D-6E8A-4147-A177-3AD203B41FA5}">
                      <a16:colId xmlns:a16="http://schemas.microsoft.com/office/drawing/2014/main" val="20002"/>
                    </a:ext>
                  </a:extLst>
                </a:gridCol>
                <a:gridCol w="1051183">
                  <a:extLst>
                    <a:ext uri="{9D8B030D-6E8A-4147-A177-3AD203B41FA5}">
                      <a16:colId xmlns:a16="http://schemas.microsoft.com/office/drawing/2014/main" val="20003"/>
                    </a:ext>
                  </a:extLst>
                </a:gridCol>
                <a:gridCol w="1202796">
                  <a:extLst>
                    <a:ext uri="{9D8B030D-6E8A-4147-A177-3AD203B41FA5}">
                      <a16:colId xmlns:a16="http://schemas.microsoft.com/office/drawing/2014/main" val="20004"/>
                    </a:ext>
                  </a:extLst>
                </a:gridCol>
                <a:gridCol w="1778378">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81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131</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11.6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rtl="0" fontAlgn="ctr"/>
                      <a:r>
                        <a:rPr lang="en-US" sz="1100" b="0" i="0" u="none" strike="noStrike">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83.3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smtClean="0">
                          <a:solidFill>
                            <a:srgbClr val="333333"/>
                          </a:solidFill>
                          <a:effectLst/>
                          <a:latin typeface="Calibri" panose="020F0502020204030204" pitchFamily="34" charset="0"/>
                        </a:rPr>
                        <a:t>100</a:t>
                      </a:r>
                      <a:endParaRPr lang="en-US" sz="1100" b="0" i="0" u="none" strike="noStrike" dirty="0" smtClean="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44.6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smtClean="0">
                          <a:solidFill>
                            <a:srgbClr val="333333"/>
                          </a:solidFill>
                          <a:effectLst/>
                          <a:latin typeface="Calibri" panose="020F0502020204030204" pitchFamily="34" charset="0"/>
                        </a:rPr>
                        <a:t>100</a:t>
                      </a:r>
                      <a:endParaRPr lang="en-US" sz="1100" b="0" i="0" u="none" strike="noStrike" dirty="0" smtClean="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23.6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12.1</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rtl="0" fontAlgn="ctr"/>
                      <a:r>
                        <a:rPr lang="en-US" sz="1100" b="0" i="0" u="none" strike="noStrike">
                          <a:solidFill>
                            <a:srgbClr val="333333"/>
                          </a:solidFill>
                          <a:effectLst/>
                          <a:latin typeface="Calibri" panose="020F0502020204030204" pitchFamily="34" charset="0"/>
                        </a:rPr>
                        <a:t>1020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smtClean="0">
                          <a:solidFill>
                            <a:srgbClr val="333333"/>
                          </a:solidFill>
                          <a:effectLst/>
                          <a:latin typeface="Calibri" panose="020F0502020204030204" pitchFamily="34" charset="0"/>
                        </a:rPr>
                        <a:t>100</a:t>
                      </a:r>
                      <a:endParaRPr lang="en-US" sz="1100" b="0" i="0" u="none" strike="noStrike" dirty="0" smtClean="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smtClean="0">
                          <a:solidFill>
                            <a:srgbClr val="333333"/>
                          </a:solidFill>
                          <a:effectLst/>
                          <a:latin typeface="Calibri" panose="020F0502020204030204" pitchFamily="34" charset="0"/>
                        </a:rPr>
                        <a:t>100</a:t>
                      </a:r>
                      <a:endParaRPr lang="en-US" sz="1100" b="0" i="0" u="none" strike="noStrike" dirty="0" smtClean="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rtl="0" fontAlgn="ctr"/>
                      <a:r>
                        <a:rPr lang="en-US" sz="1100" b="0" i="0" u="none" strike="noStrike">
                          <a:solidFill>
                            <a:srgbClr val="333333"/>
                          </a:solidFill>
                          <a:effectLst/>
                          <a:latin typeface="Calibri" panose="020F0502020204030204" pitchFamily="34" charset="0"/>
                        </a:rPr>
                        <a:t>5192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smtClean="0">
                          <a:solidFill>
                            <a:srgbClr val="333333"/>
                          </a:solidFill>
                          <a:effectLst/>
                          <a:latin typeface="Calibri" panose="020F0502020204030204" pitchFamily="34" charset="0"/>
                        </a:rPr>
                        <a:t>100</a:t>
                      </a:r>
                      <a:endParaRPr lang="en-US" sz="1100" b="0" i="0" u="none" strike="noStrike" dirty="0" smtClean="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smtClean="0">
                          <a:solidFill>
                            <a:srgbClr val="333333"/>
                          </a:solidFill>
                          <a:effectLst/>
                          <a:latin typeface="Calibri" panose="020F0502020204030204" pitchFamily="34" charset="0"/>
                        </a:rPr>
                        <a:t>100</a:t>
                      </a:r>
                      <a:endParaRPr lang="en-US" sz="1100" b="0" i="0" u="none" strike="noStrike" dirty="0" smtClean="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2.4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956481" y="4315780"/>
            <a:ext cx="6521451"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Four PFEs per line card.</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PFE capacity is </a:t>
            </a:r>
            <a:r>
              <a:rPr lang="en-US" sz="1200" b="1" u="sng" dirty="0">
                <a:latin typeface="Calibri" panose="020F0502020204030204" pitchFamily="34" charset="0"/>
                <a:cs typeface="Calibri" panose="020F0502020204030204" pitchFamily="34" charset="0"/>
              </a:rPr>
              <a:t>100G (I/O limited)</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slot capacity </a:t>
            </a:r>
            <a:r>
              <a:rPr lang="en-US" sz="1200" b="1" u="sng" dirty="0">
                <a:latin typeface="Calibri" panose="020F0502020204030204" pitchFamily="34" charset="0"/>
                <a:cs typeface="Calibri" panose="020F0502020204030204" pitchFamily="34" charset="0"/>
              </a:rPr>
              <a:t>400G (I/O limited) </a:t>
            </a:r>
          </a:p>
          <a:p>
            <a:r>
              <a:rPr lang="en-US" sz="1200" b="1" u="sng" dirty="0">
                <a:latin typeface="Calibri" panose="020F0502020204030204" pitchFamily="34" charset="0"/>
                <a:cs typeface="Calibri" panose="020F0502020204030204" pitchFamily="34" charset="0"/>
              </a:rPr>
              <a:t>Test done with 13.3R3 with </a:t>
            </a:r>
            <a:r>
              <a:rPr lang="en-US" sz="1200" b="1" u="sng" dirty="0" err="1">
                <a:latin typeface="Calibri" panose="020F0502020204030204" pitchFamily="34" charset="0"/>
                <a:cs typeface="Calibri" panose="020F0502020204030204" pitchFamily="34" charset="0"/>
              </a:rPr>
              <a:t>Hypermode</a:t>
            </a:r>
            <a:endParaRPr lang="en-US" sz="12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13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50" dirty="0"/>
              <a:t>MX2K-MPC6E: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SFB + 24x10G MIC with </a:t>
            </a:r>
            <a:r>
              <a:rPr lang="en-US" sz="2750"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Hypermode</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750" dirty="0"/>
          </a:p>
        </p:txBody>
      </p:sp>
      <p:graphicFrame>
        <p:nvGraphicFramePr>
          <p:cNvPr id="4" name="Table 3"/>
          <p:cNvGraphicFramePr>
            <a:graphicFrameLocks noGrp="1"/>
          </p:cNvGraphicFramePr>
          <p:nvPr>
            <p:extLst/>
          </p:nvPr>
        </p:nvGraphicFramePr>
        <p:xfrm>
          <a:off x="643623" y="988684"/>
          <a:ext cx="7749155" cy="3184827"/>
        </p:xfrm>
        <a:graphic>
          <a:graphicData uri="http://schemas.openxmlformats.org/drawingml/2006/table">
            <a:tbl>
              <a:tblPr/>
              <a:tblGrid>
                <a:gridCol w="1370098">
                  <a:extLst>
                    <a:ext uri="{9D8B030D-6E8A-4147-A177-3AD203B41FA5}">
                      <a16:colId xmlns:a16="http://schemas.microsoft.com/office/drawing/2014/main" val="20000"/>
                    </a:ext>
                  </a:extLst>
                </a:gridCol>
                <a:gridCol w="1225869">
                  <a:extLst>
                    <a:ext uri="{9D8B030D-6E8A-4147-A177-3AD203B41FA5}">
                      <a16:colId xmlns:a16="http://schemas.microsoft.com/office/drawing/2014/main" val="20001"/>
                    </a:ext>
                  </a:extLst>
                </a:gridCol>
                <a:gridCol w="1375475">
                  <a:extLst>
                    <a:ext uri="{9D8B030D-6E8A-4147-A177-3AD203B41FA5}">
                      <a16:colId xmlns:a16="http://schemas.microsoft.com/office/drawing/2014/main" val="20002"/>
                    </a:ext>
                  </a:extLst>
                </a:gridCol>
                <a:gridCol w="871780">
                  <a:extLst>
                    <a:ext uri="{9D8B030D-6E8A-4147-A177-3AD203B41FA5}">
                      <a16:colId xmlns:a16="http://schemas.microsoft.com/office/drawing/2014/main" val="20003"/>
                    </a:ext>
                  </a:extLst>
                </a:gridCol>
                <a:gridCol w="1065509">
                  <a:extLst>
                    <a:ext uri="{9D8B030D-6E8A-4147-A177-3AD203B41FA5}">
                      <a16:colId xmlns:a16="http://schemas.microsoft.com/office/drawing/2014/main" val="20004"/>
                    </a:ext>
                  </a:extLst>
                </a:gridCol>
                <a:gridCol w="1840424">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81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157.2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11.8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rtl="0" fontAlgn="ctr"/>
                      <a:r>
                        <a:rPr lang="en-US" sz="1100" b="0" i="0" u="none" strike="noStrike">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99.2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111</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54.4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28.2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rtl="0" fontAlgn="ctr"/>
                      <a:r>
                        <a:rPr lang="en-US" sz="1100" b="0" i="0" u="none" strike="noStrike">
                          <a:solidFill>
                            <a:srgbClr val="333333"/>
                          </a:solidFill>
                          <a:effectLst/>
                          <a:latin typeface="Calibri" panose="020F0502020204030204" pitchFamily="34" charset="0"/>
                        </a:rPr>
                        <a:t>1020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rtl="0" fontAlgn="ctr"/>
                      <a:r>
                        <a:rPr lang="en-US" sz="1100" b="0" i="0" u="none" strike="noStrike">
                          <a:solidFill>
                            <a:srgbClr val="333333"/>
                          </a:solidFill>
                          <a:effectLst/>
                          <a:latin typeface="Calibri" panose="020F0502020204030204" pitchFamily="34" charset="0"/>
                        </a:rPr>
                        <a:t>5192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2.9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1.7</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15.5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188956" y="4354526"/>
            <a:ext cx="5338331"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Four PFEs per line card.</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PFE capacity is </a:t>
            </a:r>
            <a:r>
              <a:rPr lang="en-US" sz="1200" b="1" u="sng" dirty="0">
                <a:latin typeface="Calibri" panose="020F0502020204030204" pitchFamily="34" charset="0"/>
                <a:cs typeface="Calibri" panose="020F0502020204030204" pitchFamily="34" charset="0"/>
              </a:rPr>
              <a:t>120G</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slot capacity </a:t>
            </a:r>
            <a:r>
              <a:rPr lang="en-US" sz="1200" b="1" u="sng" dirty="0">
                <a:latin typeface="Calibri" panose="020F0502020204030204" pitchFamily="34" charset="0"/>
                <a:cs typeface="Calibri" panose="020F0502020204030204" pitchFamily="34" charset="0"/>
              </a:rPr>
              <a:t>480G </a:t>
            </a:r>
          </a:p>
          <a:p>
            <a:r>
              <a:rPr lang="en-US" sz="1200" b="1" u="sng" dirty="0">
                <a:latin typeface="Calibri" panose="020F0502020204030204" pitchFamily="34" charset="0"/>
                <a:cs typeface="Calibri" panose="020F0502020204030204" pitchFamily="34" charset="0"/>
              </a:rPr>
              <a:t>Test done with 13.3R3 with </a:t>
            </a:r>
            <a:r>
              <a:rPr lang="en-US" sz="1200" b="1" u="sng" dirty="0" err="1">
                <a:latin typeface="Calibri" panose="020F0502020204030204" pitchFamily="34" charset="0"/>
                <a:cs typeface="Calibri" panose="020F0502020204030204" pitchFamily="34" charset="0"/>
              </a:rPr>
              <a:t>Hypermode</a:t>
            </a:r>
            <a:endParaRPr lang="en-US" sz="12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15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50" dirty="0"/>
              <a:t>MX2K-MPC6E: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SFB + 4x100G CXP MIC with </a:t>
            </a:r>
            <a:r>
              <a:rPr lang="en-US" sz="2750"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Hypermode</a:t>
            </a:r>
            <a:endParaRPr lang="en-US" sz="2750" dirty="0"/>
          </a:p>
        </p:txBody>
      </p:sp>
      <p:graphicFrame>
        <p:nvGraphicFramePr>
          <p:cNvPr id="4" name="Table 3"/>
          <p:cNvGraphicFramePr>
            <a:graphicFrameLocks noGrp="1"/>
          </p:cNvGraphicFramePr>
          <p:nvPr>
            <p:extLst/>
          </p:nvPr>
        </p:nvGraphicFramePr>
        <p:xfrm>
          <a:off x="465364" y="988684"/>
          <a:ext cx="7927413" cy="3184827"/>
        </p:xfrm>
        <a:graphic>
          <a:graphicData uri="http://schemas.openxmlformats.org/drawingml/2006/table">
            <a:tbl>
              <a:tblPr/>
              <a:tblGrid>
                <a:gridCol w="1548356">
                  <a:extLst>
                    <a:ext uri="{9D8B030D-6E8A-4147-A177-3AD203B41FA5}">
                      <a16:colId xmlns:a16="http://schemas.microsoft.com/office/drawing/2014/main" val="20000"/>
                    </a:ext>
                  </a:extLst>
                </a:gridCol>
                <a:gridCol w="1225869">
                  <a:extLst>
                    <a:ext uri="{9D8B030D-6E8A-4147-A177-3AD203B41FA5}">
                      <a16:colId xmlns:a16="http://schemas.microsoft.com/office/drawing/2014/main" val="20001"/>
                    </a:ext>
                  </a:extLst>
                </a:gridCol>
                <a:gridCol w="1375475">
                  <a:extLst>
                    <a:ext uri="{9D8B030D-6E8A-4147-A177-3AD203B41FA5}">
                      <a16:colId xmlns:a16="http://schemas.microsoft.com/office/drawing/2014/main" val="20002"/>
                    </a:ext>
                  </a:extLst>
                </a:gridCol>
                <a:gridCol w="871780">
                  <a:extLst>
                    <a:ext uri="{9D8B030D-6E8A-4147-A177-3AD203B41FA5}">
                      <a16:colId xmlns:a16="http://schemas.microsoft.com/office/drawing/2014/main" val="20003"/>
                    </a:ext>
                  </a:extLst>
                </a:gridCol>
                <a:gridCol w="1065509">
                  <a:extLst>
                    <a:ext uri="{9D8B030D-6E8A-4147-A177-3AD203B41FA5}">
                      <a16:colId xmlns:a16="http://schemas.microsoft.com/office/drawing/2014/main" val="20004"/>
                    </a:ext>
                  </a:extLst>
                </a:gridCol>
                <a:gridCol w="1840424">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73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96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142.3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48%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11.6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rtl="0" fontAlgn="ctr"/>
                      <a:r>
                        <a:rPr lang="en-US" sz="1100" b="0" i="0" u="none" strike="noStrike">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99.64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59%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11.9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121</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58.88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30.55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rtl="0" fontAlgn="ctr"/>
                      <a:r>
                        <a:rPr lang="en-US" sz="1100" b="0" i="0" u="none" strike="noStrike">
                          <a:solidFill>
                            <a:srgbClr val="333333"/>
                          </a:solidFill>
                          <a:effectLst/>
                          <a:latin typeface="Calibri" panose="020F0502020204030204" pitchFamily="34" charset="0"/>
                        </a:rPr>
                        <a:t>1020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15.63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rtl="0" fontAlgn="ctr"/>
                      <a:r>
                        <a:rPr lang="en-US" sz="1100" b="0" i="0" u="none" strike="noStrike">
                          <a:solidFill>
                            <a:srgbClr val="333333"/>
                          </a:solidFill>
                          <a:effectLst/>
                          <a:latin typeface="Calibri" panose="020F0502020204030204" pitchFamily="34" charset="0"/>
                        </a:rPr>
                        <a:t>5192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3.12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1.80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188956" y="4354526"/>
            <a:ext cx="5338331"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Four PFEs per line card.</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PFE capacity is </a:t>
            </a:r>
            <a:r>
              <a:rPr lang="en-US" sz="1200" b="1" u="sng" dirty="0">
                <a:latin typeface="Calibri" panose="020F0502020204030204" pitchFamily="34" charset="0"/>
                <a:cs typeface="Calibri" panose="020F0502020204030204" pitchFamily="34" charset="0"/>
              </a:rPr>
              <a:t>130G</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slot capacity </a:t>
            </a:r>
            <a:r>
              <a:rPr lang="en-US" sz="1200" b="1" u="sng" dirty="0">
                <a:latin typeface="Calibri" panose="020F0502020204030204" pitchFamily="34" charset="0"/>
                <a:cs typeface="Calibri" panose="020F0502020204030204" pitchFamily="34" charset="0"/>
              </a:rPr>
              <a:t>520G </a:t>
            </a:r>
          </a:p>
          <a:p>
            <a:r>
              <a:rPr lang="en-US" sz="1200" b="1" u="sng" dirty="0">
                <a:latin typeface="Calibri" panose="020F0502020204030204" pitchFamily="34" charset="0"/>
                <a:cs typeface="Calibri" panose="020F0502020204030204" pitchFamily="34" charset="0"/>
              </a:rPr>
              <a:t>Test done with 13.3R4 with </a:t>
            </a:r>
            <a:r>
              <a:rPr lang="en-US" sz="1200" b="1" u="sng" dirty="0" err="1">
                <a:latin typeface="Calibri" panose="020F0502020204030204" pitchFamily="34" charset="0"/>
                <a:cs typeface="Calibri" panose="020F0502020204030204" pitchFamily="34" charset="0"/>
              </a:rPr>
              <a:t>Hypermode</a:t>
            </a:r>
            <a:endParaRPr lang="en-US" sz="12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617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50" dirty="0"/>
              <a:t>MX2K-MPC6E: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SFB + 24x10G MIC no </a:t>
            </a:r>
            <a:r>
              <a:rPr lang="en-US" sz="2750"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Hypermode</a:t>
            </a:r>
            <a:endParaRPr lang="en-US" sz="2750" dirty="0"/>
          </a:p>
        </p:txBody>
      </p:sp>
      <p:graphicFrame>
        <p:nvGraphicFramePr>
          <p:cNvPr id="4" name="Table 3"/>
          <p:cNvGraphicFramePr>
            <a:graphicFrameLocks noGrp="1"/>
          </p:cNvGraphicFramePr>
          <p:nvPr>
            <p:extLst/>
          </p:nvPr>
        </p:nvGraphicFramePr>
        <p:xfrm>
          <a:off x="855807" y="1003215"/>
          <a:ext cx="7116134" cy="3184827"/>
        </p:xfrm>
        <a:graphic>
          <a:graphicData uri="http://schemas.openxmlformats.org/drawingml/2006/table">
            <a:tbl>
              <a:tblPr/>
              <a:tblGrid>
                <a:gridCol w="1258176">
                  <a:extLst>
                    <a:ext uri="{9D8B030D-6E8A-4147-A177-3AD203B41FA5}">
                      <a16:colId xmlns:a16="http://schemas.microsoft.com/office/drawing/2014/main" val="20000"/>
                    </a:ext>
                  </a:extLst>
                </a:gridCol>
                <a:gridCol w="1082301">
                  <a:extLst>
                    <a:ext uri="{9D8B030D-6E8A-4147-A177-3AD203B41FA5}">
                      <a16:colId xmlns:a16="http://schemas.microsoft.com/office/drawing/2014/main" val="20001"/>
                    </a:ext>
                  </a:extLst>
                </a:gridCol>
                <a:gridCol w="1240106">
                  <a:extLst>
                    <a:ext uri="{9D8B030D-6E8A-4147-A177-3AD203B41FA5}">
                      <a16:colId xmlns:a16="http://schemas.microsoft.com/office/drawing/2014/main" val="20002"/>
                    </a:ext>
                  </a:extLst>
                </a:gridCol>
                <a:gridCol w="881466">
                  <a:extLst>
                    <a:ext uri="{9D8B030D-6E8A-4147-A177-3AD203B41FA5}">
                      <a16:colId xmlns:a16="http://schemas.microsoft.com/office/drawing/2014/main" val="20003"/>
                    </a:ext>
                  </a:extLst>
                </a:gridCol>
                <a:gridCol w="1065509">
                  <a:extLst>
                    <a:ext uri="{9D8B030D-6E8A-4147-A177-3AD203B41FA5}">
                      <a16:colId xmlns:a16="http://schemas.microsoft.com/office/drawing/2014/main" val="20004"/>
                    </a:ext>
                  </a:extLst>
                </a:gridCol>
                <a:gridCol w="1588576">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a:t>
                      </a:r>
                      <a:r>
                        <a:rPr lang="en-US" sz="1100" b="1" i="0" u="none" strike="noStrike" dirty="0">
                          <a:solidFill>
                            <a:srgbClr val="333333"/>
                          </a:solidFill>
                          <a:effectLst/>
                          <a:latin typeface="Calibri"/>
                        </a:rPr>
                        <a:t>IPG (</a:t>
                      </a:r>
                      <a:r>
                        <a:rPr lang="en-US" sz="1100" b="1" i="0" u="none"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67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88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73%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117</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99.2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54.4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28.2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rtl="0" fontAlgn="ctr"/>
                      <a:r>
                        <a:rPr lang="en-US" sz="1100" b="0" i="0" u="none" strike="noStrike">
                          <a:solidFill>
                            <a:srgbClr val="333333"/>
                          </a:solidFill>
                          <a:effectLst/>
                          <a:latin typeface="Calibri" panose="020F0502020204030204" pitchFamily="34" charset="0"/>
                        </a:rPr>
                        <a:t>1020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5192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2.9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15.3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1.7</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333333"/>
                          </a:solidFill>
                          <a:effectLst/>
                          <a:latin typeface="Calibri" panose="020F0502020204030204" pitchFamily="34" charset="0"/>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16.9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363312" y="4344840"/>
            <a:ext cx="6252630"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Four PFEs per line card.</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PFE capacity is </a:t>
            </a:r>
            <a:r>
              <a:rPr lang="en-US" sz="1200" b="1" u="sng" dirty="0">
                <a:latin typeface="Calibri" panose="020F0502020204030204" pitchFamily="34" charset="0"/>
                <a:cs typeface="Calibri" panose="020F0502020204030204" pitchFamily="34" charset="0"/>
              </a:rPr>
              <a:t>120G</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slot capacity </a:t>
            </a:r>
            <a:r>
              <a:rPr lang="en-US" sz="1200" b="1" u="sng" dirty="0">
                <a:latin typeface="Calibri" panose="020F0502020204030204" pitchFamily="34" charset="0"/>
                <a:cs typeface="Calibri" panose="020F0502020204030204" pitchFamily="34" charset="0"/>
              </a:rPr>
              <a:t>480G </a:t>
            </a:r>
          </a:p>
          <a:p>
            <a:r>
              <a:rPr lang="en-US" sz="1200" b="1" u="sng" dirty="0">
                <a:latin typeface="Calibri" panose="020F0502020204030204" pitchFamily="34" charset="0"/>
                <a:cs typeface="Calibri" panose="020F0502020204030204" pitchFamily="34" charset="0"/>
              </a:rPr>
              <a:t>Test done with 13.3R3</a:t>
            </a:r>
          </a:p>
        </p:txBody>
      </p:sp>
    </p:spTree>
    <p:extLst>
      <p:ext uri="{BB962C8B-B14F-4D97-AF65-F5344CB8AC3E}">
        <p14:creationId xmlns:p14="http://schemas.microsoft.com/office/powerpoint/2010/main" val="309706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MX Fabric Roadmap</a:t>
            </a:r>
            <a:endParaRPr lang="en-US" dirty="0"/>
          </a:p>
        </p:txBody>
      </p:sp>
    </p:spTree>
    <p:extLst>
      <p:ext uri="{BB962C8B-B14F-4D97-AF65-F5344CB8AC3E}">
        <p14:creationId xmlns:p14="http://schemas.microsoft.com/office/powerpoint/2010/main" val="223299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50" dirty="0"/>
              <a:t>MX2K-MPC6E: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SFB + 4x100G CXP MIC no </a:t>
            </a:r>
            <a:r>
              <a:rPr lang="en-US" sz="2750"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Hypermode</a:t>
            </a:r>
            <a:endParaRPr lang="en-US" sz="2750" dirty="0"/>
          </a:p>
        </p:txBody>
      </p:sp>
      <p:graphicFrame>
        <p:nvGraphicFramePr>
          <p:cNvPr id="4" name="Table 3"/>
          <p:cNvGraphicFramePr>
            <a:graphicFrameLocks noGrp="1"/>
          </p:cNvGraphicFramePr>
          <p:nvPr>
            <p:extLst/>
          </p:nvPr>
        </p:nvGraphicFramePr>
        <p:xfrm>
          <a:off x="855807" y="1003215"/>
          <a:ext cx="7116134" cy="3184827"/>
        </p:xfrm>
        <a:graphic>
          <a:graphicData uri="http://schemas.openxmlformats.org/drawingml/2006/table">
            <a:tbl>
              <a:tblPr/>
              <a:tblGrid>
                <a:gridCol w="1258176">
                  <a:extLst>
                    <a:ext uri="{9D8B030D-6E8A-4147-A177-3AD203B41FA5}">
                      <a16:colId xmlns:a16="http://schemas.microsoft.com/office/drawing/2014/main" val="20000"/>
                    </a:ext>
                  </a:extLst>
                </a:gridCol>
                <a:gridCol w="1082301">
                  <a:extLst>
                    <a:ext uri="{9D8B030D-6E8A-4147-A177-3AD203B41FA5}">
                      <a16:colId xmlns:a16="http://schemas.microsoft.com/office/drawing/2014/main" val="20001"/>
                    </a:ext>
                  </a:extLst>
                </a:gridCol>
                <a:gridCol w="1240106">
                  <a:extLst>
                    <a:ext uri="{9D8B030D-6E8A-4147-A177-3AD203B41FA5}">
                      <a16:colId xmlns:a16="http://schemas.microsoft.com/office/drawing/2014/main" val="20002"/>
                    </a:ext>
                  </a:extLst>
                </a:gridCol>
                <a:gridCol w="881466">
                  <a:extLst>
                    <a:ext uri="{9D8B030D-6E8A-4147-A177-3AD203B41FA5}">
                      <a16:colId xmlns:a16="http://schemas.microsoft.com/office/drawing/2014/main" val="20003"/>
                    </a:ext>
                  </a:extLst>
                </a:gridCol>
                <a:gridCol w="1065509">
                  <a:extLst>
                    <a:ext uri="{9D8B030D-6E8A-4147-A177-3AD203B41FA5}">
                      <a16:colId xmlns:a16="http://schemas.microsoft.com/office/drawing/2014/main" val="20004"/>
                    </a:ext>
                  </a:extLst>
                </a:gridCol>
                <a:gridCol w="1588576">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a:t>
                      </a:r>
                      <a:r>
                        <a:rPr lang="en-US" sz="1100" b="1" i="0" u="none" strike="noStrike" dirty="0">
                          <a:solidFill>
                            <a:srgbClr val="333333"/>
                          </a:solidFill>
                          <a:effectLst/>
                          <a:latin typeface="Calibri"/>
                        </a:rPr>
                        <a:t>IPG (</a:t>
                      </a:r>
                      <a:r>
                        <a:rPr lang="en-US" sz="1100" b="1" i="0" u="none"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66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87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129.5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102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118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99.6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59%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58.9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30.6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rtl="0" fontAlgn="ctr"/>
                      <a:r>
                        <a:rPr lang="en-US" sz="1100" b="0" i="0" u="none" strike="noStrike">
                          <a:solidFill>
                            <a:srgbClr val="333333"/>
                          </a:solidFill>
                          <a:effectLst/>
                          <a:latin typeface="Calibri" panose="020F0502020204030204" pitchFamily="34" charset="0"/>
                        </a:rPr>
                        <a:t>1020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15.6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13.1</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5192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3.1</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333333"/>
                          </a:solidFill>
                          <a:effectLst/>
                          <a:latin typeface="Calibri" panose="020F0502020204030204" pitchFamily="34" charset="0"/>
                        </a:rPr>
                        <a:t>1.8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65%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363312" y="4344840"/>
            <a:ext cx="6252630"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Four PFEs per line card.</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PFE capacity is </a:t>
            </a:r>
            <a:r>
              <a:rPr lang="en-US" sz="1200" b="1" u="sng" dirty="0">
                <a:latin typeface="Calibri" panose="020F0502020204030204" pitchFamily="34" charset="0"/>
                <a:cs typeface="Calibri" panose="020F0502020204030204" pitchFamily="34" charset="0"/>
              </a:rPr>
              <a:t>130G</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Per slot capacity </a:t>
            </a:r>
            <a:r>
              <a:rPr lang="en-US" sz="1200" b="1" u="sng" dirty="0">
                <a:latin typeface="Calibri" panose="020F0502020204030204" pitchFamily="34" charset="0"/>
                <a:cs typeface="Calibri" panose="020F0502020204030204" pitchFamily="34" charset="0"/>
              </a:rPr>
              <a:t>520G </a:t>
            </a:r>
          </a:p>
          <a:p>
            <a:r>
              <a:rPr lang="en-US" sz="1200" b="1" u="sng" dirty="0">
                <a:latin typeface="Calibri" panose="020F0502020204030204" pitchFamily="34" charset="0"/>
                <a:cs typeface="Calibri" panose="020F0502020204030204" pitchFamily="34" charset="0"/>
              </a:rPr>
              <a:t>Test done with 13.3R3</a:t>
            </a:r>
          </a:p>
        </p:txBody>
      </p:sp>
    </p:spTree>
    <p:extLst>
      <p:ext uri="{BB962C8B-B14F-4D97-AF65-F5344CB8AC3E}">
        <p14:creationId xmlns:p14="http://schemas.microsoft.com/office/powerpoint/2010/main" val="7158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25" dirty="0">
                <a:latin typeface="Arial" panose="020B0604020202020204" pitchFamily="34" charset="0"/>
                <a:cs typeface="Arial" panose="020B0604020202020204" pitchFamily="34" charset="0"/>
              </a:rPr>
              <a:t>MPC5E-40G10G: full duplex Bandwidth per PFE with </a:t>
            </a:r>
            <a:br>
              <a:rPr lang="en-US" sz="2625" dirty="0">
                <a:latin typeface="Arial" panose="020B0604020202020204" pitchFamily="34" charset="0"/>
                <a:cs typeface="Arial" panose="020B0604020202020204" pitchFamily="34" charset="0"/>
              </a:rPr>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SCBE2  (2+1 Mode in PREMIUM2 chassis) with </a:t>
            </a:r>
            <a:r>
              <a:rPr lang="en-US" sz="2625"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Hypermode</a:t>
            </a:r>
            <a:endParaRPr lang="en-US" sz="2625"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847779" y="1124530"/>
          <a:ext cx="7028956" cy="2993147"/>
        </p:xfrm>
        <a:graphic>
          <a:graphicData uri="http://schemas.openxmlformats.org/drawingml/2006/table">
            <a:tbl>
              <a:tblPr/>
              <a:tblGrid>
                <a:gridCol w="1242762">
                  <a:extLst>
                    <a:ext uri="{9D8B030D-6E8A-4147-A177-3AD203B41FA5}">
                      <a16:colId xmlns:a16="http://schemas.microsoft.com/office/drawing/2014/main" val="20000"/>
                    </a:ext>
                  </a:extLst>
                </a:gridCol>
                <a:gridCol w="1069043">
                  <a:extLst>
                    <a:ext uri="{9D8B030D-6E8A-4147-A177-3AD203B41FA5}">
                      <a16:colId xmlns:a16="http://schemas.microsoft.com/office/drawing/2014/main" val="20001"/>
                    </a:ext>
                  </a:extLst>
                </a:gridCol>
                <a:gridCol w="1259091">
                  <a:extLst>
                    <a:ext uri="{9D8B030D-6E8A-4147-A177-3AD203B41FA5}">
                      <a16:colId xmlns:a16="http://schemas.microsoft.com/office/drawing/2014/main" val="20002"/>
                    </a:ext>
                  </a:extLst>
                </a:gridCol>
                <a:gridCol w="939585">
                  <a:extLst>
                    <a:ext uri="{9D8B030D-6E8A-4147-A177-3AD203B41FA5}">
                      <a16:colId xmlns:a16="http://schemas.microsoft.com/office/drawing/2014/main" val="20003"/>
                    </a:ext>
                  </a:extLst>
                </a:gridCol>
                <a:gridCol w="1046136">
                  <a:extLst>
                    <a:ext uri="{9D8B030D-6E8A-4147-A177-3AD203B41FA5}">
                      <a16:colId xmlns:a16="http://schemas.microsoft.com/office/drawing/2014/main" val="20004"/>
                    </a:ext>
                  </a:extLst>
                </a:gridCol>
                <a:gridCol w="1472339">
                  <a:extLst>
                    <a:ext uri="{9D8B030D-6E8A-4147-A177-3AD203B41FA5}">
                      <a16:colId xmlns:a16="http://schemas.microsoft.com/office/drawing/2014/main" val="20005"/>
                    </a:ext>
                  </a:extLst>
                </a:gridCol>
              </a:tblGrid>
              <a:tr h="875654">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02499">
                <a:tc>
                  <a:txBody>
                    <a:bodyPr/>
                    <a:lstStyle/>
                    <a:p>
                      <a:pPr algn="ctr" rtl="0" fontAlgn="ctr"/>
                      <a:r>
                        <a:rPr lang="en-US" sz="1100" b="0" i="0" u="none" strike="noStrike">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79</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154.7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87%</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499">
                <a:tc>
                  <a:txBody>
                    <a:bodyPr/>
                    <a:lstStyle/>
                    <a:p>
                      <a:pPr algn="ctr" rtl="0" fontAlgn="ctr"/>
                      <a:r>
                        <a:rPr lang="en-US" sz="1100" b="0" i="0" u="none" strike="noStrike">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101</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98.5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499">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111</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50.1</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499">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25.0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2499">
                <a:tc>
                  <a:txBody>
                    <a:bodyPr/>
                    <a:lstStyle/>
                    <a:p>
                      <a:pPr algn="ctr" rtl="0" fontAlgn="ctr"/>
                      <a:r>
                        <a:rPr lang="en-US" sz="1100" b="0" i="0" u="none" strike="noStrike" dirty="0" smtClean="0">
                          <a:solidFill>
                            <a:srgbClr val="333333"/>
                          </a:solidFill>
                          <a:effectLst/>
                          <a:latin typeface="Calibri" panose="020F0502020204030204" pitchFamily="34" charset="0"/>
                        </a:rPr>
                        <a:t>1020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87%</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2499">
                <a:tc>
                  <a:txBody>
                    <a:bodyPr/>
                    <a:lstStyle/>
                    <a:p>
                      <a:pPr algn="ctr" rtl="0" fontAlgn="ctr"/>
                      <a:r>
                        <a:rPr lang="en-US" sz="1100" b="0" i="0" u="none" strike="noStrike" dirty="0" smtClean="0">
                          <a:solidFill>
                            <a:srgbClr val="333333"/>
                          </a:solidFill>
                          <a:effectLst/>
                          <a:latin typeface="Calibri" panose="020F0502020204030204" pitchFamily="34" charset="0"/>
                        </a:rPr>
                        <a:t>5192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2499">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15.0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463001" y="4373576"/>
            <a:ext cx="6279263"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PFE capacity is </a:t>
            </a:r>
            <a:r>
              <a:rPr lang="en-US" sz="1200" b="1" u="sng" dirty="0">
                <a:latin typeface="Calibri" panose="020F0502020204030204" pitchFamily="34" charset="0"/>
                <a:cs typeface="Calibri" panose="020F0502020204030204" pitchFamily="34" charset="0"/>
              </a:rPr>
              <a:t>120G</a:t>
            </a:r>
            <a:r>
              <a:rPr lang="en-US" sz="1200" dirty="0">
                <a:latin typeface="Calibri" panose="020F0502020204030204" pitchFamily="34" charset="0"/>
                <a:cs typeface="Calibri" panose="020F0502020204030204" pitchFamily="34" charset="0"/>
              </a:rPr>
              <a:t>. Per slot capacity </a:t>
            </a:r>
            <a:r>
              <a:rPr lang="en-US" sz="1200" b="1" u="sng" dirty="0">
                <a:latin typeface="Calibri" panose="020F0502020204030204" pitchFamily="34" charset="0"/>
                <a:cs typeface="Calibri" panose="020F0502020204030204" pitchFamily="34" charset="0"/>
              </a:rPr>
              <a:t>240G in this mode</a:t>
            </a:r>
          </a:p>
          <a:p>
            <a:r>
              <a:rPr lang="en-US" sz="1200" b="1" u="sng" dirty="0">
                <a:latin typeface="Calibri" panose="020F0502020204030204" pitchFamily="34" charset="0"/>
                <a:cs typeface="Calibri" panose="020F0502020204030204" pitchFamily="34" charset="0"/>
              </a:rPr>
              <a:t>Test done with 13.3R3</a:t>
            </a:r>
          </a:p>
        </p:txBody>
      </p:sp>
    </p:spTree>
    <p:extLst>
      <p:ext uri="{BB962C8B-B14F-4D97-AF65-F5344CB8AC3E}">
        <p14:creationId xmlns:p14="http://schemas.microsoft.com/office/powerpoint/2010/main" val="164896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25" dirty="0">
                <a:latin typeface="Arial" panose="020B0604020202020204" pitchFamily="34" charset="0"/>
                <a:cs typeface="Arial" panose="020B0604020202020204" pitchFamily="34" charset="0"/>
              </a:rPr>
              <a:t>MPC5E-40G10G: full duplex Bandwidth per PFE with </a:t>
            </a:r>
            <a:br>
              <a:rPr lang="en-US" sz="2625" dirty="0">
                <a:latin typeface="Arial" panose="020B0604020202020204" pitchFamily="34" charset="0"/>
                <a:cs typeface="Arial" panose="020B0604020202020204" pitchFamily="34" charset="0"/>
              </a:rPr>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SCBE2  (2+1 Mode in PREMIUM3 chassis) with </a:t>
            </a:r>
            <a:r>
              <a:rPr lang="en-US" sz="2625"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Hypermode</a:t>
            </a:r>
            <a:endParaRPr lang="en-US" sz="2625"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713308" y="1104765"/>
          <a:ext cx="7028956" cy="2983912"/>
        </p:xfrm>
        <a:graphic>
          <a:graphicData uri="http://schemas.openxmlformats.org/drawingml/2006/table">
            <a:tbl>
              <a:tblPr/>
              <a:tblGrid>
                <a:gridCol w="1242762">
                  <a:extLst>
                    <a:ext uri="{9D8B030D-6E8A-4147-A177-3AD203B41FA5}">
                      <a16:colId xmlns:a16="http://schemas.microsoft.com/office/drawing/2014/main" val="20000"/>
                    </a:ext>
                  </a:extLst>
                </a:gridCol>
                <a:gridCol w="1069043">
                  <a:extLst>
                    <a:ext uri="{9D8B030D-6E8A-4147-A177-3AD203B41FA5}">
                      <a16:colId xmlns:a16="http://schemas.microsoft.com/office/drawing/2014/main" val="20001"/>
                    </a:ext>
                  </a:extLst>
                </a:gridCol>
                <a:gridCol w="1259091">
                  <a:extLst>
                    <a:ext uri="{9D8B030D-6E8A-4147-A177-3AD203B41FA5}">
                      <a16:colId xmlns:a16="http://schemas.microsoft.com/office/drawing/2014/main" val="20002"/>
                    </a:ext>
                  </a:extLst>
                </a:gridCol>
                <a:gridCol w="939585">
                  <a:extLst>
                    <a:ext uri="{9D8B030D-6E8A-4147-A177-3AD203B41FA5}">
                      <a16:colId xmlns:a16="http://schemas.microsoft.com/office/drawing/2014/main" val="20003"/>
                    </a:ext>
                  </a:extLst>
                </a:gridCol>
                <a:gridCol w="1046136">
                  <a:extLst>
                    <a:ext uri="{9D8B030D-6E8A-4147-A177-3AD203B41FA5}">
                      <a16:colId xmlns:a16="http://schemas.microsoft.com/office/drawing/2014/main" val="20004"/>
                    </a:ext>
                  </a:extLst>
                </a:gridCol>
                <a:gridCol w="1472339">
                  <a:extLst>
                    <a:ext uri="{9D8B030D-6E8A-4147-A177-3AD203B41FA5}">
                      <a16:colId xmlns:a16="http://schemas.microsoft.com/office/drawing/2014/main" val="20005"/>
                    </a:ext>
                  </a:extLst>
                </a:gridCol>
              </a:tblGrid>
              <a:tr h="866419">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02499">
                <a:tc>
                  <a:txBody>
                    <a:bodyPr/>
                    <a:lstStyle/>
                    <a:p>
                      <a:pPr algn="ctr" rtl="0" fontAlgn="ctr"/>
                      <a:r>
                        <a:rPr lang="en-US" sz="1100" b="0" i="0" u="none" strike="noStrike">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80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129.9</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87%</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499">
                <a:tc>
                  <a:txBody>
                    <a:bodyPr/>
                    <a:lstStyle/>
                    <a:p>
                      <a:pPr algn="ctr" rtl="0" fontAlgn="ctr"/>
                      <a:r>
                        <a:rPr lang="en-US" sz="1100" b="0" i="0" u="none" strike="noStrike">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82.6</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499">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111</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45.2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499">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23.4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2499">
                <a:tc>
                  <a:txBody>
                    <a:bodyPr/>
                    <a:lstStyle/>
                    <a:p>
                      <a:pPr algn="ctr" rtl="0" fontAlgn="ctr"/>
                      <a:r>
                        <a:rPr lang="en-US" sz="1100" b="0" i="0" u="none" strike="noStrike" dirty="0" smtClean="0">
                          <a:solidFill>
                            <a:srgbClr val="333333"/>
                          </a:solidFill>
                          <a:effectLst/>
                          <a:latin typeface="Calibri" panose="020F0502020204030204" pitchFamily="34" charset="0"/>
                        </a:rPr>
                        <a:t>1020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118</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2499">
                <a:tc>
                  <a:txBody>
                    <a:bodyPr/>
                    <a:lstStyle/>
                    <a:p>
                      <a:pPr algn="ctr" rtl="0" fontAlgn="ctr"/>
                      <a:r>
                        <a:rPr lang="en-US" sz="1100" b="0" i="0" u="none" strike="noStrike" dirty="0" smtClean="0">
                          <a:solidFill>
                            <a:srgbClr val="333333"/>
                          </a:solidFill>
                          <a:effectLst/>
                          <a:latin typeface="Calibri" panose="020F0502020204030204" pitchFamily="34" charset="0"/>
                        </a:rPr>
                        <a:t>5192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2499">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15.0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463001" y="4373576"/>
            <a:ext cx="6279263"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PFE capacity is </a:t>
            </a:r>
            <a:r>
              <a:rPr lang="en-US" sz="1200" b="1" u="sng" dirty="0">
                <a:latin typeface="Calibri" panose="020F0502020204030204" pitchFamily="34" charset="0"/>
                <a:cs typeface="Calibri" panose="020F0502020204030204" pitchFamily="34" charset="0"/>
              </a:rPr>
              <a:t>120G</a:t>
            </a:r>
            <a:r>
              <a:rPr lang="en-US" sz="1200" dirty="0">
                <a:latin typeface="Calibri" panose="020F0502020204030204" pitchFamily="34" charset="0"/>
                <a:cs typeface="Calibri" panose="020F0502020204030204" pitchFamily="34" charset="0"/>
              </a:rPr>
              <a:t>. Per slot capacity </a:t>
            </a:r>
            <a:r>
              <a:rPr lang="en-US" sz="1200" b="1" u="sng" dirty="0">
                <a:latin typeface="Calibri" panose="020F0502020204030204" pitchFamily="34" charset="0"/>
                <a:cs typeface="Calibri" panose="020F0502020204030204" pitchFamily="34" charset="0"/>
              </a:rPr>
              <a:t>240G in this mode</a:t>
            </a:r>
          </a:p>
          <a:p>
            <a:r>
              <a:rPr lang="en-US" sz="1200" b="1" u="sng" dirty="0">
                <a:latin typeface="Calibri" panose="020F0502020204030204" pitchFamily="34" charset="0"/>
                <a:cs typeface="Calibri" panose="020F0502020204030204" pitchFamily="34" charset="0"/>
              </a:rPr>
              <a:t>Test done with 13.3R3</a:t>
            </a:r>
          </a:p>
        </p:txBody>
      </p:sp>
    </p:spTree>
    <p:extLst>
      <p:ext uri="{BB962C8B-B14F-4D97-AF65-F5344CB8AC3E}">
        <p14:creationId xmlns:p14="http://schemas.microsoft.com/office/powerpoint/2010/main" val="125474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50" dirty="0"/>
              <a:t>MPC5E-40G10G: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SCBE2  (2+1 Mode in PREMIUM2 chassis)</a:t>
            </a:r>
            <a:endParaRPr lang="en-US" sz="2750" dirty="0"/>
          </a:p>
        </p:txBody>
      </p:sp>
      <p:graphicFrame>
        <p:nvGraphicFramePr>
          <p:cNvPr id="4" name="Table 3"/>
          <p:cNvGraphicFramePr>
            <a:graphicFrameLocks noGrp="1"/>
          </p:cNvGraphicFramePr>
          <p:nvPr>
            <p:extLst/>
          </p:nvPr>
        </p:nvGraphicFramePr>
        <p:xfrm>
          <a:off x="776782" y="1072096"/>
          <a:ext cx="7455161" cy="3184827"/>
        </p:xfrm>
        <a:graphic>
          <a:graphicData uri="http://schemas.openxmlformats.org/drawingml/2006/table">
            <a:tbl>
              <a:tblPr/>
              <a:tblGrid>
                <a:gridCol w="1318118">
                  <a:extLst>
                    <a:ext uri="{9D8B030D-6E8A-4147-A177-3AD203B41FA5}">
                      <a16:colId xmlns:a16="http://schemas.microsoft.com/office/drawing/2014/main" val="20000"/>
                    </a:ext>
                  </a:extLst>
                </a:gridCol>
                <a:gridCol w="1410059">
                  <a:extLst>
                    <a:ext uri="{9D8B030D-6E8A-4147-A177-3AD203B41FA5}">
                      <a16:colId xmlns:a16="http://schemas.microsoft.com/office/drawing/2014/main" val="20001"/>
                    </a:ext>
                  </a:extLst>
                </a:gridCol>
                <a:gridCol w="1036450">
                  <a:extLst>
                    <a:ext uri="{9D8B030D-6E8A-4147-A177-3AD203B41FA5}">
                      <a16:colId xmlns:a16="http://schemas.microsoft.com/office/drawing/2014/main" val="20002"/>
                    </a:ext>
                  </a:extLst>
                </a:gridCol>
                <a:gridCol w="1017076">
                  <a:extLst>
                    <a:ext uri="{9D8B030D-6E8A-4147-A177-3AD203B41FA5}">
                      <a16:colId xmlns:a16="http://schemas.microsoft.com/office/drawing/2014/main" val="20003"/>
                    </a:ext>
                  </a:extLst>
                </a:gridCol>
                <a:gridCol w="1123627">
                  <a:extLst>
                    <a:ext uri="{9D8B030D-6E8A-4147-A177-3AD203B41FA5}">
                      <a16:colId xmlns:a16="http://schemas.microsoft.com/office/drawing/2014/main" val="20004"/>
                    </a:ext>
                  </a:extLst>
                </a:gridCol>
                <a:gridCol w="1549831">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With IPG (</a:t>
                      </a:r>
                      <a:r>
                        <a:rPr lang="en-US" sz="1100" b="1" i="0" u="none"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rtl="0" fontAlgn="ctr"/>
                      <a:r>
                        <a:rPr lang="en-US" sz="1100" b="0" i="0" u="none" strike="noStrike">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66</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86</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128.4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72%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13.7</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rtl="0" fontAlgn="ctr"/>
                      <a:r>
                        <a:rPr lang="en-US" sz="1100" b="0" i="0" u="none" strike="noStrike">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118</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99.2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111</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50.0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25.0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rtl="0" fontAlgn="ctr"/>
                      <a:r>
                        <a:rPr lang="en-US" sz="1100" b="0" i="0" u="none" strike="noStrike" dirty="0" smtClean="0">
                          <a:solidFill>
                            <a:srgbClr val="333333"/>
                          </a:solidFill>
                          <a:effectLst/>
                          <a:latin typeface="Calibri" panose="020F0502020204030204" pitchFamily="34" charset="0"/>
                        </a:rPr>
                        <a:t>1020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87%</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rtl="0" fontAlgn="ctr"/>
                      <a:r>
                        <a:rPr lang="en-US" sz="1100" b="0" i="0" u="none" strike="noStrike" dirty="0" smtClean="0">
                          <a:solidFill>
                            <a:srgbClr val="333333"/>
                          </a:solidFill>
                          <a:effectLst/>
                          <a:latin typeface="Calibri" panose="020F0502020204030204" pitchFamily="34" charset="0"/>
                        </a:rPr>
                        <a:t>5192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rtl="0" fontAlgn="ctr"/>
                      <a:r>
                        <a:rPr lang="en-US" sz="1100" b="0" i="0" u="none" strike="noStrike" dirty="0">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16.0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608918" y="4577503"/>
            <a:ext cx="5338331"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slot capacity </a:t>
            </a:r>
            <a:r>
              <a:rPr lang="en-US" sz="1200" b="1" u="sng" dirty="0">
                <a:latin typeface="Calibri" panose="020F0502020204030204" pitchFamily="34" charset="0"/>
                <a:cs typeface="Calibri" panose="020F0502020204030204" pitchFamily="34" charset="0"/>
              </a:rPr>
              <a:t>240G in this mode</a:t>
            </a:r>
          </a:p>
        </p:txBody>
      </p:sp>
    </p:spTree>
    <p:extLst>
      <p:ext uri="{BB962C8B-B14F-4D97-AF65-F5344CB8AC3E}">
        <p14:creationId xmlns:p14="http://schemas.microsoft.com/office/powerpoint/2010/main" val="6314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50" dirty="0"/>
              <a:t>MPC5E-40G10G: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SCBE2  (2+1 Mode in PREMIUM3 chassis)</a:t>
            </a:r>
            <a:endParaRPr lang="en-US" sz="2750" dirty="0"/>
          </a:p>
        </p:txBody>
      </p:sp>
      <p:graphicFrame>
        <p:nvGraphicFramePr>
          <p:cNvPr id="4" name="Table 3"/>
          <p:cNvGraphicFramePr>
            <a:graphicFrameLocks noGrp="1"/>
          </p:cNvGraphicFramePr>
          <p:nvPr>
            <p:extLst/>
          </p:nvPr>
        </p:nvGraphicFramePr>
        <p:xfrm>
          <a:off x="761850" y="1072095"/>
          <a:ext cx="7455161" cy="3160471"/>
        </p:xfrm>
        <a:graphic>
          <a:graphicData uri="http://schemas.openxmlformats.org/drawingml/2006/table">
            <a:tbl>
              <a:tblPr/>
              <a:tblGrid>
                <a:gridCol w="1318118">
                  <a:extLst>
                    <a:ext uri="{9D8B030D-6E8A-4147-A177-3AD203B41FA5}">
                      <a16:colId xmlns:a16="http://schemas.microsoft.com/office/drawing/2014/main" val="20000"/>
                    </a:ext>
                  </a:extLst>
                </a:gridCol>
                <a:gridCol w="1410059">
                  <a:extLst>
                    <a:ext uri="{9D8B030D-6E8A-4147-A177-3AD203B41FA5}">
                      <a16:colId xmlns:a16="http://schemas.microsoft.com/office/drawing/2014/main" val="20001"/>
                    </a:ext>
                  </a:extLst>
                </a:gridCol>
                <a:gridCol w="1036450">
                  <a:extLst>
                    <a:ext uri="{9D8B030D-6E8A-4147-A177-3AD203B41FA5}">
                      <a16:colId xmlns:a16="http://schemas.microsoft.com/office/drawing/2014/main" val="20002"/>
                    </a:ext>
                  </a:extLst>
                </a:gridCol>
                <a:gridCol w="1017076">
                  <a:extLst>
                    <a:ext uri="{9D8B030D-6E8A-4147-A177-3AD203B41FA5}">
                      <a16:colId xmlns:a16="http://schemas.microsoft.com/office/drawing/2014/main" val="20003"/>
                    </a:ext>
                  </a:extLst>
                </a:gridCol>
                <a:gridCol w="1123627">
                  <a:extLst>
                    <a:ext uri="{9D8B030D-6E8A-4147-A177-3AD203B41FA5}">
                      <a16:colId xmlns:a16="http://schemas.microsoft.com/office/drawing/2014/main" val="20004"/>
                    </a:ext>
                  </a:extLst>
                </a:gridCol>
                <a:gridCol w="1549831">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With IPG (</a:t>
                      </a:r>
                      <a:r>
                        <a:rPr lang="en-US" sz="1100" b="1" i="0" u="none"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rtl="0" fontAlgn="ctr"/>
                      <a:r>
                        <a:rPr lang="en-US" sz="1100" b="0" i="0" u="none" strike="noStrike">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65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87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105.9</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73%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12.8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rtl="0" fontAlgn="ctr"/>
                      <a:r>
                        <a:rPr lang="en-US" sz="1100" b="0" i="0" u="none" strike="noStrike">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118</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82.6</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111</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45.2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23.4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rtl="0" fontAlgn="ctr"/>
                      <a:r>
                        <a:rPr lang="en-US" sz="1100" b="0" i="0" u="none" strike="noStrike" dirty="0" smtClean="0">
                          <a:solidFill>
                            <a:srgbClr val="333333"/>
                          </a:solidFill>
                          <a:effectLst/>
                          <a:latin typeface="Calibri" panose="020F0502020204030204" pitchFamily="34" charset="0"/>
                        </a:rPr>
                        <a:t>1020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118</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smtClean="0">
                          <a:solidFill>
                            <a:srgbClr val="333333"/>
                          </a:solidFill>
                          <a:effectLst/>
                          <a:latin typeface="Calibri" panose="020F0502020204030204" pitchFamily="34" charset="0"/>
                        </a:rPr>
                        <a:t>14.4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7515">
                <a:tc>
                  <a:txBody>
                    <a:bodyPr/>
                    <a:lstStyle/>
                    <a:p>
                      <a:pPr algn="ctr" rtl="0" fontAlgn="ctr"/>
                      <a:r>
                        <a:rPr lang="en-US" sz="1100" b="0" i="0" u="none" strike="noStrike" dirty="0" smtClean="0">
                          <a:solidFill>
                            <a:srgbClr val="333333"/>
                          </a:solidFill>
                          <a:effectLst/>
                          <a:latin typeface="Calibri" panose="020F0502020204030204" pitchFamily="34" charset="0"/>
                        </a:rPr>
                        <a:t>5192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16.4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17.4</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608918" y="4577503"/>
            <a:ext cx="5338331"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slot capacity </a:t>
            </a:r>
            <a:r>
              <a:rPr lang="en-US" sz="1200" b="1" u="sng" dirty="0">
                <a:latin typeface="Calibri" panose="020F0502020204030204" pitchFamily="34" charset="0"/>
                <a:cs typeface="Calibri" panose="020F0502020204030204" pitchFamily="34" charset="0"/>
              </a:rPr>
              <a:t>240G in this mode</a:t>
            </a:r>
          </a:p>
        </p:txBody>
      </p:sp>
    </p:spTree>
    <p:extLst>
      <p:ext uri="{BB962C8B-B14F-4D97-AF65-F5344CB8AC3E}">
        <p14:creationId xmlns:p14="http://schemas.microsoft.com/office/powerpoint/2010/main" val="406310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25" dirty="0"/>
              <a:t>MPC5EQ-40G10G: full duplex Bandwidth per PFE with </a:t>
            </a:r>
            <a:br>
              <a:rPr lang="en-US" sz="2625" dirty="0"/>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SCBE2  (2+1 Mode in PREMIUM2 chassis) with </a:t>
            </a:r>
            <a:r>
              <a:rPr lang="en-US" sz="2625"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Hypermode</a:t>
            </a:r>
            <a:endParaRPr lang="en-US" sz="2625" dirty="0"/>
          </a:p>
        </p:txBody>
      </p:sp>
      <p:graphicFrame>
        <p:nvGraphicFramePr>
          <p:cNvPr id="4" name="Table 3"/>
          <p:cNvGraphicFramePr>
            <a:graphicFrameLocks noGrp="1"/>
          </p:cNvGraphicFramePr>
          <p:nvPr>
            <p:extLst/>
          </p:nvPr>
        </p:nvGraphicFramePr>
        <p:xfrm>
          <a:off x="757662" y="1016129"/>
          <a:ext cx="7309863" cy="2993147"/>
        </p:xfrm>
        <a:graphic>
          <a:graphicData uri="http://schemas.openxmlformats.org/drawingml/2006/table">
            <a:tbl>
              <a:tblPr/>
              <a:tblGrid>
                <a:gridCol w="1292429">
                  <a:extLst>
                    <a:ext uri="{9D8B030D-6E8A-4147-A177-3AD203B41FA5}">
                      <a16:colId xmlns:a16="http://schemas.microsoft.com/office/drawing/2014/main" val="20000"/>
                    </a:ext>
                  </a:extLst>
                </a:gridCol>
                <a:gridCol w="1111766">
                  <a:extLst>
                    <a:ext uri="{9D8B030D-6E8A-4147-A177-3AD203B41FA5}">
                      <a16:colId xmlns:a16="http://schemas.microsoft.com/office/drawing/2014/main" val="20001"/>
                    </a:ext>
                  </a:extLst>
                </a:gridCol>
                <a:gridCol w="1255341">
                  <a:extLst>
                    <a:ext uri="{9D8B030D-6E8A-4147-A177-3AD203B41FA5}">
                      <a16:colId xmlns:a16="http://schemas.microsoft.com/office/drawing/2014/main" val="20002"/>
                    </a:ext>
                  </a:extLst>
                </a:gridCol>
                <a:gridCol w="866438">
                  <a:extLst>
                    <a:ext uri="{9D8B030D-6E8A-4147-A177-3AD203B41FA5}">
                      <a16:colId xmlns:a16="http://schemas.microsoft.com/office/drawing/2014/main" val="20003"/>
                    </a:ext>
                  </a:extLst>
                </a:gridCol>
                <a:gridCol w="1143698">
                  <a:extLst>
                    <a:ext uri="{9D8B030D-6E8A-4147-A177-3AD203B41FA5}">
                      <a16:colId xmlns:a16="http://schemas.microsoft.com/office/drawing/2014/main" val="20004"/>
                    </a:ext>
                  </a:extLst>
                </a:gridCol>
                <a:gridCol w="1640191">
                  <a:extLst>
                    <a:ext uri="{9D8B030D-6E8A-4147-A177-3AD203B41FA5}">
                      <a16:colId xmlns:a16="http://schemas.microsoft.com/office/drawing/2014/main" val="20005"/>
                    </a:ext>
                  </a:extLst>
                </a:gridCol>
              </a:tblGrid>
              <a:tr h="875654">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02499">
                <a:tc>
                  <a:txBody>
                    <a:bodyPr/>
                    <a:lstStyle/>
                    <a:p>
                      <a:pPr algn="ctr" rtl="0" fontAlgn="ctr"/>
                      <a:r>
                        <a:rPr lang="en-US" sz="1100" b="0" i="0" u="none" strike="noStrike">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51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67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99.5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56%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499">
                <a:tc>
                  <a:txBody>
                    <a:bodyPr/>
                    <a:lstStyle/>
                    <a:p>
                      <a:pPr algn="ctr" rtl="0" fontAlgn="ctr"/>
                      <a:r>
                        <a:rPr lang="en-US" sz="1100" b="0" i="0" u="none" strike="noStrike">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118</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99.2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499">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111</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50.1</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499">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89%</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2499">
                <a:tc>
                  <a:txBody>
                    <a:bodyPr/>
                    <a:lstStyle/>
                    <a:p>
                      <a:pPr algn="ctr" rtl="0" fontAlgn="ctr"/>
                      <a:r>
                        <a:rPr lang="en-US" sz="1100" b="0" i="0" u="none" strike="noStrike">
                          <a:solidFill>
                            <a:srgbClr val="333333"/>
                          </a:solidFill>
                          <a:effectLst/>
                          <a:latin typeface="Calibri" panose="020F0502020204030204" pitchFamily="34" charset="0"/>
                        </a:rPr>
                        <a:t>1024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87%</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2499">
                <a:tc>
                  <a:txBody>
                    <a:bodyPr/>
                    <a:lstStyle/>
                    <a:p>
                      <a:pPr algn="ctr" rtl="0" fontAlgn="ctr"/>
                      <a:r>
                        <a:rPr lang="en-US" sz="1100" b="0" i="0" u="none" strike="noStrike" dirty="0" smtClean="0">
                          <a:solidFill>
                            <a:srgbClr val="333333"/>
                          </a:solidFill>
                          <a:effectLst/>
                          <a:latin typeface="Calibri" panose="020F0502020204030204" pitchFamily="34" charset="0"/>
                        </a:rPr>
                        <a:t>5192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2.5</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2499">
                <a:tc>
                  <a:txBody>
                    <a:bodyPr/>
                    <a:lstStyle/>
                    <a:p>
                      <a:pPr algn="ctr" rtl="0" fontAlgn="ctr"/>
                      <a:r>
                        <a:rPr lang="en-US" sz="1100" b="0" i="0" u="none" strike="noStrike" dirty="0">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85%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16.1</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472687" y="4247653"/>
            <a:ext cx="6327858"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PFE capacity is </a:t>
            </a:r>
            <a:r>
              <a:rPr lang="en-US" sz="1200" b="1" u="sng" dirty="0">
                <a:latin typeface="Calibri" panose="020F0502020204030204" pitchFamily="34" charset="0"/>
                <a:cs typeface="Calibri" panose="020F0502020204030204" pitchFamily="34" charset="0"/>
              </a:rPr>
              <a:t>120G</a:t>
            </a:r>
            <a:r>
              <a:rPr lang="en-US" sz="1200" dirty="0">
                <a:latin typeface="Calibri" panose="020F0502020204030204" pitchFamily="34" charset="0"/>
                <a:cs typeface="Calibri" panose="020F0502020204030204" pitchFamily="34" charset="0"/>
              </a:rPr>
              <a:t>. Per slot capacity </a:t>
            </a:r>
            <a:r>
              <a:rPr lang="en-US" sz="1200" b="1" u="sng" dirty="0">
                <a:latin typeface="Calibri" panose="020F0502020204030204" pitchFamily="34" charset="0"/>
                <a:cs typeface="Calibri" panose="020F0502020204030204" pitchFamily="34" charset="0"/>
              </a:rPr>
              <a:t>240G in this mode</a:t>
            </a:r>
          </a:p>
          <a:p>
            <a:r>
              <a:rPr lang="en-US" sz="1200" b="1" u="sng" dirty="0">
                <a:latin typeface="Calibri" panose="020F0502020204030204" pitchFamily="34" charset="0"/>
                <a:cs typeface="Calibri" panose="020F0502020204030204" pitchFamily="34" charset="0"/>
              </a:rPr>
              <a:t>Test done with 13.3R3</a:t>
            </a:r>
          </a:p>
        </p:txBody>
      </p:sp>
    </p:spTree>
    <p:extLst>
      <p:ext uri="{BB962C8B-B14F-4D97-AF65-F5344CB8AC3E}">
        <p14:creationId xmlns:p14="http://schemas.microsoft.com/office/powerpoint/2010/main" val="401172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25" dirty="0"/>
              <a:t>MPC5EQ-40G10G: full duplex Bandwidth per PFE with </a:t>
            </a:r>
            <a:br>
              <a:rPr lang="en-US" sz="2625" dirty="0"/>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SCBE2  (2+1 Mode in PREMIUM3 chassis) with </a:t>
            </a:r>
            <a:r>
              <a:rPr lang="en-US" sz="2625"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Hypermode</a:t>
            </a:r>
            <a:endParaRPr lang="en-US" sz="2625" dirty="0"/>
          </a:p>
        </p:txBody>
      </p:sp>
      <p:graphicFrame>
        <p:nvGraphicFramePr>
          <p:cNvPr id="4" name="Table 3"/>
          <p:cNvGraphicFramePr>
            <a:graphicFrameLocks noGrp="1"/>
          </p:cNvGraphicFramePr>
          <p:nvPr>
            <p:extLst/>
          </p:nvPr>
        </p:nvGraphicFramePr>
        <p:xfrm>
          <a:off x="749257" y="1008127"/>
          <a:ext cx="7309863" cy="2993147"/>
        </p:xfrm>
        <a:graphic>
          <a:graphicData uri="http://schemas.openxmlformats.org/drawingml/2006/table">
            <a:tbl>
              <a:tblPr/>
              <a:tblGrid>
                <a:gridCol w="1292429">
                  <a:extLst>
                    <a:ext uri="{9D8B030D-6E8A-4147-A177-3AD203B41FA5}">
                      <a16:colId xmlns:a16="http://schemas.microsoft.com/office/drawing/2014/main" val="20000"/>
                    </a:ext>
                  </a:extLst>
                </a:gridCol>
                <a:gridCol w="1111766">
                  <a:extLst>
                    <a:ext uri="{9D8B030D-6E8A-4147-A177-3AD203B41FA5}">
                      <a16:colId xmlns:a16="http://schemas.microsoft.com/office/drawing/2014/main" val="20001"/>
                    </a:ext>
                  </a:extLst>
                </a:gridCol>
                <a:gridCol w="1255341">
                  <a:extLst>
                    <a:ext uri="{9D8B030D-6E8A-4147-A177-3AD203B41FA5}">
                      <a16:colId xmlns:a16="http://schemas.microsoft.com/office/drawing/2014/main" val="20002"/>
                    </a:ext>
                  </a:extLst>
                </a:gridCol>
                <a:gridCol w="866438">
                  <a:extLst>
                    <a:ext uri="{9D8B030D-6E8A-4147-A177-3AD203B41FA5}">
                      <a16:colId xmlns:a16="http://schemas.microsoft.com/office/drawing/2014/main" val="20003"/>
                    </a:ext>
                  </a:extLst>
                </a:gridCol>
                <a:gridCol w="1143698">
                  <a:extLst>
                    <a:ext uri="{9D8B030D-6E8A-4147-A177-3AD203B41FA5}">
                      <a16:colId xmlns:a16="http://schemas.microsoft.com/office/drawing/2014/main" val="20004"/>
                    </a:ext>
                  </a:extLst>
                </a:gridCol>
                <a:gridCol w="1640191">
                  <a:extLst>
                    <a:ext uri="{9D8B030D-6E8A-4147-A177-3AD203B41FA5}">
                      <a16:colId xmlns:a16="http://schemas.microsoft.com/office/drawing/2014/main" val="20005"/>
                    </a:ext>
                  </a:extLst>
                </a:gridCol>
              </a:tblGrid>
              <a:tr h="875654">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Total </a:t>
                      </a:r>
                      <a:r>
                        <a:rPr lang="en-US" sz="1100" b="1" i="0" u="none" strike="noStrike" baseline="0" dirty="0" smtClean="0">
                          <a:solidFill>
                            <a:srgbClr val="333333"/>
                          </a:solidFill>
                          <a:effectLst/>
                          <a:latin typeface="Calibri"/>
                        </a:rPr>
                        <a:t> BW </a:t>
                      </a:r>
                      <a:r>
                        <a:rPr lang="en-US" sz="1100" b="1" i="0" u="sng" strike="noStrike" baseline="0" dirty="0" smtClean="0">
                          <a:solidFill>
                            <a:srgbClr val="333333"/>
                          </a:solidFill>
                          <a:effectLst/>
                          <a:latin typeface="Calibri"/>
                        </a:rPr>
                        <a:t>per PFE </a:t>
                      </a:r>
                      <a:r>
                        <a:rPr lang="en-US" sz="1100" b="1" i="0" u="none" strike="noStrike" baseline="0" dirty="0" smtClean="0">
                          <a:solidFill>
                            <a:srgbClr val="333333"/>
                          </a:solidFill>
                          <a:effectLst/>
                          <a:latin typeface="Calibri"/>
                        </a:rPr>
                        <a:t>w</a:t>
                      </a:r>
                      <a:r>
                        <a:rPr lang="en-US" sz="1100" b="1" i="0" u="none" strike="noStrike" dirty="0" smtClean="0">
                          <a:solidFill>
                            <a:srgbClr val="333333"/>
                          </a:solidFill>
                          <a:effectLst/>
                          <a:latin typeface="Calibri"/>
                        </a:rPr>
                        <a:t>ith IPG (G)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02499">
                <a:tc>
                  <a:txBody>
                    <a:bodyPr/>
                    <a:lstStyle/>
                    <a:p>
                      <a:pPr algn="ctr" rtl="0" fontAlgn="ctr"/>
                      <a:r>
                        <a:rPr lang="en-US" sz="1100" b="0" i="0" u="none" strike="noStrike">
                          <a:solidFill>
                            <a:srgbClr val="333333"/>
                          </a:solidFill>
                          <a:effectLst/>
                          <a:latin typeface="Calibri" panose="020F0502020204030204" pitchFamily="34" charset="0"/>
                        </a:rPr>
                        <a:t>64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51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67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83.3</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56%</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13.2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499">
                <a:tc>
                  <a:txBody>
                    <a:bodyPr/>
                    <a:lstStyle/>
                    <a:p>
                      <a:pPr algn="ctr" rtl="0" fontAlgn="ctr"/>
                      <a:r>
                        <a:rPr lang="en-US" sz="1100" b="0" i="0" u="none" strike="noStrike">
                          <a:solidFill>
                            <a:srgbClr val="333333"/>
                          </a:solidFill>
                          <a:effectLst/>
                          <a:latin typeface="Calibri" panose="020F0502020204030204" pitchFamily="34" charset="0"/>
                        </a:rPr>
                        <a:t>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102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118</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82.7</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98%</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499">
                <a:tc>
                  <a:txBody>
                    <a:bodyPr/>
                    <a:lstStyle/>
                    <a:p>
                      <a:pPr algn="ctr" rtl="0" fontAlgn="ctr"/>
                      <a:r>
                        <a:rPr lang="en-US" sz="1100" b="0" i="0" u="none" strike="noStrike">
                          <a:solidFill>
                            <a:srgbClr val="333333"/>
                          </a:solidFill>
                          <a:effectLst/>
                          <a:latin typeface="Calibri" panose="020F0502020204030204" pitchFamily="34" charset="0"/>
                        </a:rPr>
                        <a:t>256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111</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45.2</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499">
                <a:tc>
                  <a:txBody>
                    <a:bodyPr/>
                    <a:lstStyle/>
                    <a:p>
                      <a:pPr algn="ctr" rtl="0" fontAlgn="ctr"/>
                      <a:r>
                        <a:rPr lang="en-US" sz="1100" b="0" i="0" u="none" strike="noStrike">
                          <a:solidFill>
                            <a:srgbClr val="333333"/>
                          </a:solidFill>
                          <a:effectLst/>
                          <a:latin typeface="Calibri" panose="020F0502020204030204" pitchFamily="34" charset="0"/>
                        </a:rPr>
                        <a:t>512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116</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23.4</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14.5</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2499">
                <a:tc>
                  <a:txBody>
                    <a:bodyPr/>
                    <a:lstStyle/>
                    <a:p>
                      <a:pPr algn="ctr" rtl="0" fontAlgn="ctr"/>
                      <a:r>
                        <a:rPr lang="en-US" sz="1100" b="0" i="0" u="none" strike="noStrike">
                          <a:solidFill>
                            <a:srgbClr val="333333"/>
                          </a:solidFill>
                          <a:effectLst/>
                          <a:latin typeface="Calibri" panose="020F0502020204030204" pitchFamily="34" charset="0"/>
                        </a:rPr>
                        <a:t>1024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118</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14.3</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2499">
                <a:tc>
                  <a:txBody>
                    <a:bodyPr/>
                    <a:lstStyle/>
                    <a:p>
                      <a:pPr algn="ctr" rtl="0" fontAlgn="ctr"/>
                      <a:r>
                        <a:rPr lang="en-US" sz="1100" b="0" i="0" u="none" strike="noStrike" dirty="0" smtClean="0">
                          <a:solidFill>
                            <a:srgbClr val="333333"/>
                          </a:solidFill>
                          <a:effectLst/>
                          <a:latin typeface="Calibri" panose="020F0502020204030204" pitchFamily="34" charset="0"/>
                        </a:rPr>
                        <a:t>5192</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23.9</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15.0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2499">
                <a:tc>
                  <a:txBody>
                    <a:bodyPr/>
                    <a:lstStyle/>
                    <a:p>
                      <a:pPr algn="ctr" rtl="0" fontAlgn="ctr"/>
                      <a:r>
                        <a:rPr lang="en-US" sz="1100" b="0" i="0" u="none" strike="noStrike">
                          <a:solidFill>
                            <a:srgbClr val="333333"/>
                          </a:solidFill>
                          <a:effectLst/>
                          <a:latin typeface="Calibri" panose="020F0502020204030204" pitchFamily="34" charset="0"/>
                        </a:rPr>
                        <a:t>9000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panose="020F0502020204030204" pitchFamily="34" charset="0"/>
                        </a:rPr>
                        <a:t>120</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panose="020F0502020204030204" pitchFamily="34" charset="0"/>
                        </a:rPr>
                        <a:t>13.8</a:t>
                      </a:r>
                      <a:endParaRPr lang="en-US" sz="11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100%</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smtClean="0">
                          <a:solidFill>
                            <a:srgbClr val="333333"/>
                          </a:solidFill>
                          <a:effectLst/>
                          <a:latin typeface="Calibri" panose="020F0502020204030204" pitchFamily="34" charset="0"/>
                        </a:rPr>
                        <a:t>16.1</a:t>
                      </a:r>
                      <a:endParaRPr lang="en-US" sz="1100" b="0" i="0" u="none" strike="noStrike" dirty="0">
                        <a:solidFill>
                          <a:srgbClr val="333333"/>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1472687" y="4247653"/>
            <a:ext cx="6327858"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PFE capacity is </a:t>
            </a:r>
            <a:r>
              <a:rPr lang="en-US" sz="1200" b="1" u="sng" dirty="0">
                <a:latin typeface="Calibri" panose="020F0502020204030204" pitchFamily="34" charset="0"/>
                <a:cs typeface="Calibri" panose="020F0502020204030204" pitchFamily="34" charset="0"/>
              </a:rPr>
              <a:t>120G</a:t>
            </a:r>
            <a:r>
              <a:rPr lang="en-US" sz="1200" dirty="0">
                <a:latin typeface="Calibri" panose="020F0502020204030204" pitchFamily="34" charset="0"/>
                <a:cs typeface="Calibri" panose="020F0502020204030204" pitchFamily="34" charset="0"/>
              </a:rPr>
              <a:t>. Per slot capacity </a:t>
            </a:r>
            <a:r>
              <a:rPr lang="en-US" sz="1200" b="1" u="sng" dirty="0">
                <a:latin typeface="Calibri" panose="020F0502020204030204" pitchFamily="34" charset="0"/>
                <a:cs typeface="Calibri" panose="020F0502020204030204" pitchFamily="34" charset="0"/>
              </a:rPr>
              <a:t>240G in this mode</a:t>
            </a:r>
          </a:p>
          <a:p>
            <a:r>
              <a:rPr lang="en-US" sz="1200" b="1" u="sng" dirty="0">
                <a:latin typeface="Calibri" panose="020F0502020204030204" pitchFamily="34" charset="0"/>
                <a:cs typeface="Calibri" panose="020F0502020204030204" pitchFamily="34" charset="0"/>
              </a:rPr>
              <a:t>Test done with 13.3R3</a:t>
            </a:r>
          </a:p>
        </p:txBody>
      </p:sp>
    </p:spTree>
    <p:extLst>
      <p:ext uri="{BB962C8B-B14F-4D97-AF65-F5344CB8AC3E}">
        <p14:creationId xmlns:p14="http://schemas.microsoft.com/office/powerpoint/2010/main" val="5048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25" dirty="0"/>
              <a:t>MPC2E-3D-NG: </a:t>
            </a:r>
            <a:br>
              <a:rPr lang="en-US" sz="2625" dirty="0"/>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Full duplex Bandwidth per PFE with SCBE</a:t>
            </a:r>
          </a:p>
        </p:txBody>
      </p:sp>
      <p:graphicFrame>
        <p:nvGraphicFramePr>
          <p:cNvPr id="4" name="Table 3"/>
          <p:cNvGraphicFramePr>
            <a:graphicFrameLocks noGrp="1"/>
          </p:cNvGraphicFramePr>
          <p:nvPr>
            <p:extLst/>
          </p:nvPr>
        </p:nvGraphicFramePr>
        <p:xfrm>
          <a:off x="536530" y="1509018"/>
          <a:ext cx="8235933" cy="2881887"/>
        </p:xfrm>
        <a:graphic>
          <a:graphicData uri="http://schemas.openxmlformats.org/drawingml/2006/table">
            <a:tbl>
              <a:tblPr/>
              <a:tblGrid>
                <a:gridCol w="1500842">
                  <a:extLst>
                    <a:ext uri="{9D8B030D-6E8A-4147-A177-3AD203B41FA5}">
                      <a16:colId xmlns:a16="http://schemas.microsoft.com/office/drawing/2014/main" val="20000"/>
                    </a:ext>
                  </a:extLst>
                </a:gridCol>
                <a:gridCol w="1859414">
                  <a:extLst>
                    <a:ext uri="{9D8B030D-6E8A-4147-A177-3AD203B41FA5}">
                      <a16:colId xmlns:a16="http://schemas.microsoft.com/office/drawing/2014/main" val="20001"/>
                    </a:ext>
                  </a:extLst>
                </a:gridCol>
                <a:gridCol w="1095726">
                  <a:extLst>
                    <a:ext uri="{9D8B030D-6E8A-4147-A177-3AD203B41FA5}">
                      <a16:colId xmlns:a16="http://schemas.microsoft.com/office/drawing/2014/main" val="20002"/>
                    </a:ext>
                  </a:extLst>
                </a:gridCol>
                <a:gridCol w="1488886">
                  <a:extLst>
                    <a:ext uri="{9D8B030D-6E8A-4147-A177-3AD203B41FA5}">
                      <a16:colId xmlns:a16="http://schemas.microsoft.com/office/drawing/2014/main" val="20003"/>
                    </a:ext>
                  </a:extLst>
                </a:gridCol>
                <a:gridCol w="2291065">
                  <a:extLst>
                    <a:ext uri="{9D8B030D-6E8A-4147-A177-3AD203B41FA5}">
                      <a16:colId xmlns:a16="http://schemas.microsoft.com/office/drawing/2014/main" val="20004"/>
                    </a:ext>
                  </a:extLst>
                </a:gridCol>
              </a:tblGrid>
              <a:tr h="784159">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PFE (</a:t>
                      </a:r>
                      <a:r>
                        <a:rPr lang="en-US" sz="1100" b="1" i="0" u="none" strike="noStrike" dirty="0" smtClean="0">
                          <a:solidFill>
                            <a:srgbClr val="333333"/>
                          </a:solidFill>
                          <a:effectLst/>
                          <a:latin typeface="Calibri"/>
                        </a:rPr>
                        <a:t>G)</a:t>
                      </a:r>
                    </a:p>
                    <a:p>
                      <a:pPr algn="ctr" fontAlgn="ctr"/>
                      <a:r>
                        <a:rPr lang="en-US" sz="1100" b="1" i="0" u="none" strike="noStrike" dirty="0" smtClean="0">
                          <a:solidFill>
                            <a:srgbClr val="333333"/>
                          </a:solidFill>
                          <a:effectLst/>
                          <a:latin typeface="Calibri"/>
                        </a:rPr>
                        <a:t>IPG + Preamble</a:t>
                      </a:r>
                      <a:endParaRPr lang="en-US" sz="1100" b="1" i="0" u="none" strike="noStrike" dirty="0">
                        <a:solidFill>
                          <a:srgbClr val="333333"/>
                        </a:solidFill>
                        <a:effectLst/>
                        <a:latin typeface="Calibri"/>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MPPS</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Uncongested 10G Latency (Microseconds)</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270892">
                <a:tc>
                  <a:txBody>
                    <a:bodyPr/>
                    <a:lstStyle/>
                    <a:p>
                      <a:pPr algn="ctr" fontAlgn="ctr"/>
                      <a:r>
                        <a:rPr lang="en-US" sz="1100" b="0" i="0" u="none" strike="noStrike" dirty="0">
                          <a:solidFill>
                            <a:srgbClr val="333333"/>
                          </a:solidFill>
                          <a:effectLst/>
                          <a:latin typeface="Calibri"/>
                        </a:rPr>
                        <a:t>64</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61</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90.6</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76%</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15.8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0892">
                <a:tc>
                  <a:txBody>
                    <a:bodyPr/>
                    <a:lstStyle/>
                    <a:p>
                      <a:pPr algn="ctr" fontAlgn="ctr"/>
                      <a:r>
                        <a:rPr lang="en-US" sz="1100" b="0" i="0" u="none" strike="noStrike">
                          <a:solidFill>
                            <a:srgbClr val="333333"/>
                          </a:solidFill>
                          <a:effectLst/>
                          <a:latin typeface="Calibri"/>
                        </a:rPr>
                        <a:t>128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64</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54.3</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16.4</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0892">
                <a:tc>
                  <a:txBody>
                    <a:bodyPr/>
                    <a:lstStyle/>
                    <a:p>
                      <a:pPr algn="ctr" fontAlgn="ctr"/>
                      <a:r>
                        <a:rPr lang="en-US" sz="1100" b="0" i="0" u="none" strike="noStrike">
                          <a:solidFill>
                            <a:srgbClr val="333333"/>
                          </a:solidFill>
                          <a:effectLst/>
                          <a:latin typeface="Calibri"/>
                        </a:rPr>
                        <a:t>256</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36.2</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16.9</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0892">
                <a:tc>
                  <a:txBody>
                    <a:bodyPr/>
                    <a:lstStyle/>
                    <a:p>
                      <a:pPr algn="ctr" fontAlgn="ctr"/>
                      <a:r>
                        <a:rPr lang="en-US" sz="1100" b="0" i="0" u="none" strike="noStrike">
                          <a:solidFill>
                            <a:srgbClr val="333333"/>
                          </a:solidFill>
                          <a:effectLst/>
                          <a:latin typeface="Calibri"/>
                        </a:rPr>
                        <a:t>512</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18.8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17.1</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0892">
                <a:tc>
                  <a:txBody>
                    <a:bodyPr/>
                    <a:lstStyle/>
                    <a:p>
                      <a:pPr algn="ctr" fontAlgn="ctr"/>
                      <a:r>
                        <a:rPr lang="en-US" sz="1100" b="0" i="0" u="none" strike="noStrike">
                          <a:solidFill>
                            <a:srgbClr val="333333"/>
                          </a:solidFill>
                          <a:effectLst/>
                          <a:latin typeface="Calibri"/>
                        </a:rPr>
                        <a:t>1024</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9.6</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17.8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0892">
                <a:tc>
                  <a:txBody>
                    <a:bodyPr/>
                    <a:lstStyle/>
                    <a:p>
                      <a:pPr algn="ctr" fontAlgn="ctr"/>
                      <a:r>
                        <a:rPr lang="en-US" sz="1100" b="0" i="0" u="none" strike="noStrike">
                          <a:solidFill>
                            <a:srgbClr val="333333"/>
                          </a:solidFill>
                          <a:effectLst/>
                          <a:latin typeface="Calibri"/>
                        </a:rPr>
                        <a:t>1518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6.5</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17.9</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0892">
                <a:tc>
                  <a:txBody>
                    <a:bodyPr/>
                    <a:lstStyle/>
                    <a:p>
                      <a:pPr algn="ctr" fontAlgn="ctr"/>
                      <a:r>
                        <a:rPr lang="en-US" sz="1100" b="0" i="0" u="none" strike="noStrike">
                          <a:solidFill>
                            <a:srgbClr val="333333"/>
                          </a:solidFill>
                          <a:effectLst/>
                          <a:latin typeface="Calibri"/>
                        </a:rPr>
                        <a:t>2048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18.3</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1484">
                <a:tc>
                  <a:txBody>
                    <a:bodyPr/>
                    <a:lstStyle/>
                    <a:p>
                      <a:pPr algn="ctr" fontAlgn="ctr"/>
                      <a:r>
                        <a:rPr lang="en-US" sz="1100" b="0" i="0" u="none" strike="noStrike">
                          <a:solidFill>
                            <a:srgbClr val="333333"/>
                          </a:solidFill>
                          <a:effectLst/>
                          <a:latin typeface="Calibri"/>
                        </a:rPr>
                        <a:t>9000</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20.0</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546265" y="4479069"/>
            <a:ext cx="4178792" cy="582700"/>
          </a:xfrm>
          <a:prstGeom prst="rect">
            <a:avLst/>
          </a:prstGeom>
          <a:noFill/>
        </p:spPr>
        <p:txBody>
          <a:bodyPr wrap="none" lIns="81639" tIns="40819" rIns="81639" bIns="40819" rtlCol="0">
            <a:spAutoFit/>
          </a:bodyPr>
          <a:lstStyle/>
          <a:p>
            <a:pPr fontAlgn="base">
              <a:spcBef>
                <a:spcPct val="0"/>
              </a:spcBef>
              <a:spcAft>
                <a:spcPct val="0"/>
              </a:spcAft>
            </a:pPr>
            <a:r>
              <a:rPr lang="en-US" sz="1063" dirty="0">
                <a:solidFill>
                  <a:srgbClr val="333333"/>
                </a:solidFill>
              </a:rPr>
              <a:t>MIC-3D-4XGE-XFP and 8X10G Ports used in testing</a:t>
            </a:r>
          </a:p>
          <a:p>
            <a:pPr fontAlgn="base">
              <a:spcBef>
                <a:spcPct val="0"/>
              </a:spcBef>
              <a:spcAft>
                <a:spcPct val="0"/>
              </a:spcAft>
            </a:pPr>
            <a:r>
              <a:rPr lang="en-US" sz="1125" dirty="0">
                <a:latin typeface="Calibri" panose="020F0502020204030204" pitchFamily="34" charset="0"/>
                <a:cs typeface="Calibri" panose="020F0502020204030204" pitchFamily="34" charset="0"/>
              </a:rPr>
              <a:t>One PFEs per line card. Per PFE capacity is </a:t>
            </a:r>
            <a:r>
              <a:rPr lang="en-US" sz="1125" b="1" u="sng" dirty="0">
                <a:latin typeface="Calibri" panose="020F0502020204030204" pitchFamily="34" charset="0"/>
                <a:cs typeface="Calibri" panose="020F0502020204030204" pitchFamily="34" charset="0"/>
              </a:rPr>
              <a:t>80G</a:t>
            </a:r>
            <a:r>
              <a:rPr lang="en-US" sz="1125" dirty="0">
                <a:latin typeface="Calibri" panose="020F0502020204030204" pitchFamily="34" charset="0"/>
                <a:cs typeface="Calibri" panose="020F0502020204030204" pitchFamily="34" charset="0"/>
              </a:rPr>
              <a:t>. Per slot capacity </a:t>
            </a:r>
            <a:r>
              <a:rPr lang="en-US" sz="1125" b="1" u="sng" dirty="0">
                <a:latin typeface="Calibri" panose="020F0502020204030204" pitchFamily="34" charset="0"/>
                <a:cs typeface="Calibri" panose="020F0502020204030204" pitchFamily="34" charset="0"/>
              </a:rPr>
              <a:t>80G</a:t>
            </a:r>
          </a:p>
          <a:p>
            <a:pPr fontAlgn="base">
              <a:spcBef>
                <a:spcPct val="0"/>
              </a:spcBef>
              <a:spcAft>
                <a:spcPct val="0"/>
              </a:spcAft>
            </a:pPr>
            <a:endParaRPr lang="en-US" sz="1063" i="1" dirty="0">
              <a:solidFill>
                <a:srgbClr val="333333"/>
              </a:solidFill>
            </a:endParaRPr>
          </a:p>
        </p:txBody>
      </p:sp>
    </p:spTree>
    <p:extLst>
      <p:ext uri="{BB962C8B-B14F-4D97-AF65-F5344CB8AC3E}">
        <p14:creationId xmlns:p14="http://schemas.microsoft.com/office/powerpoint/2010/main" val="282103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25" dirty="0"/>
              <a:t>MPC3E-3D-NG: </a:t>
            </a:r>
            <a:r>
              <a:rPr lang="en-US" dirty="0" smtClean="0"/>
              <a:t/>
            </a:r>
            <a:br>
              <a:rPr lang="en-US" dirty="0" smtClean="0"/>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Full duplex Bandwidth per PFE with SCBE2</a:t>
            </a:r>
          </a:p>
        </p:txBody>
      </p:sp>
      <p:graphicFrame>
        <p:nvGraphicFramePr>
          <p:cNvPr id="4" name="Table 3"/>
          <p:cNvGraphicFramePr>
            <a:graphicFrameLocks noGrp="1"/>
          </p:cNvGraphicFramePr>
          <p:nvPr>
            <p:extLst/>
          </p:nvPr>
        </p:nvGraphicFramePr>
        <p:xfrm>
          <a:off x="546266" y="1104472"/>
          <a:ext cx="8112689" cy="3210417"/>
        </p:xfrm>
        <a:graphic>
          <a:graphicData uri="http://schemas.openxmlformats.org/drawingml/2006/table">
            <a:tbl>
              <a:tblPr/>
              <a:tblGrid>
                <a:gridCol w="1478383">
                  <a:extLst>
                    <a:ext uri="{9D8B030D-6E8A-4147-A177-3AD203B41FA5}">
                      <a16:colId xmlns:a16="http://schemas.microsoft.com/office/drawing/2014/main" val="20000"/>
                    </a:ext>
                  </a:extLst>
                </a:gridCol>
                <a:gridCol w="1831589">
                  <a:extLst>
                    <a:ext uri="{9D8B030D-6E8A-4147-A177-3AD203B41FA5}">
                      <a16:colId xmlns:a16="http://schemas.microsoft.com/office/drawing/2014/main" val="20001"/>
                    </a:ext>
                  </a:extLst>
                </a:gridCol>
                <a:gridCol w="1079330">
                  <a:extLst>
                    <a:ext uri="{9D8B030D-6E8A-4147-A177-3AD203B41FA5}">
                      <a16:colId xmlns:a16="http://schemas.microsoft.com/office/drawing/2014/main" val="20002"/>
                    </a:ext>
                  </a:extLst>
                </a:gridCol>
                <a:gridCol w="1466606">
                  <a:extLst>
                    <a:ext uri="{9D8B030D-6E8A-4147-A177-3AD203B41FA5}">
                      <a16:colId xmlns:a16="http://schemas.microsoft.com/office/drawing/2014/main" val="20003"/>
                    </a:ext>
                  </a:extLst>
                </a:gridCol>
                <a:gridCol w="2256781">
                  <a:extLst>
                    <a:ext uri="{9D8B030D-6E8A-4147-A177-3AD203B41FA5}">
                      <a16:colId xmlns:a16="http://schemas.microsoft.com/office/drawing/2014/main" val="20004"/>
                    </a:ext>
                  </a:extLst>
                </a:gridCol>
              </a:tblGrid>
              <a:tr h="885627">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PFE (</a:t>
                      </a:r>
                      <a:r>
                        <a:rPr lang="en-US" sz="1100" b="1" i="0" u="none" strike="noStrike" dirty="0" smtClean="0">
                          <a:solidFill>
                            <a:srgbClr val="333333"/>
                          </a:solidFill>
                          <a:effectLst/>
                          <a:latin typeface="Calibri"/>
                        </a:rPr>
                        <a:t>G)</a:t>
                      </a:r>
                    </a:p>
                    <a:p>
                      <a:pPr algn="ctr" fontAlgn="ctr"/>
                      <a:r>
                        <a:rPr lang="en-US" sz="1100" b="1" i="0" u="none" strike="noStrike" dirty="0" smtClean="0">
                          <a:solidFill>
                            <a:srgbClr val="333333"/>
                          </a:solidFill>
                          <a:effectLst/>
                          <a:latin typeface="Calibri"/>
                        </a:rPr>
                        <a:t>IPG + Preamble</a:t>
                      </a:r>
                      <a:endParaRPr lang="en-US" sz="1100" b="1" i="0" u="none" strike="noStrike" dirty="0">
                        <a:solidFill>
                          <a:srgbClr val="333333"/>
                        </a:solidFill>
                        <a:effectLst/>
                        <a:latin typeface="Calibri"/>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MPPS</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Uncongested 10G Latency (Microseconds)</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05945">
                <a:tc>
                  <a:txBody>
                    <a:bodyPr/>
                    <a:lstStyle/>
                    <a:p>
                      <a:pPr algn="ctr" fontAlgn="ctr"/>
                      <a:r>
                        <a:rPr lang="en-US" sz="1100" b="0" i="0" u="none" strike="noStrike" dirty="0">
                          <a:solidFill>
                            <a:srgbClr val="333333"/>
                          </a:solidFill>
                          <a:effectLst/>
                          <a:latin typeface="Calibri"/>
                        </a:rPr>
                        <a:t>64</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122</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181.2</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94%</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18.18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5945">
                <a:tc>
                  <a:txBody>
                    <a:bodyPr/>
                    <a:lstStyle/>
                    <a:p>
                      <a:pPr algn="ctr" fontAlgn="ctr"/>
                      <a:r>
                        <a:rPr lang="en-US" sz="1100" b="0" i="0" u="none" strike="noStrike">
                          <a:solidFill>
                            <a:srgbClr val="333333"/>
                          </a:solidFill>
                          <a:effectLst/>
                          <a:latin typeface="Calibri"/>
                        </a:rPr>
                        <a:t>128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118</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99.8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91%</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18.73</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5945">
                <a:tc>
                  <a:txBody>
                    <a:bodyPr/>
                    <a:lstStyle/>
                    <a:p>
                      <a:pPr algn="ctr" fontAlgn="ctr"/>
                      <a:r>
                        <a:rPr lang="en-US" sz="1100" b="0" i="0" u="none" strike="noStrike">
                          <a:solidFill>
                            <a:srgbClr val="333333"/>
                          </a:solidFill>
                          <a:effectLst/>
                          <a:latin typeface="Calibri"/>
                        </a:rPr>
                        <a:t>256</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130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58.9</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18.78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5945">
                <a:tc>
                  <a:txBody>
                    <a:bodyPr/>
                    <a:lstStyle/>
                    <a:p>
                      <a:pPr algn="ctr" fontAlgn="ctr"/>
                      <a:r>
                        <a:rPr lang="en-US" sz="1100" b="0" i="0" u="none" strike="noStrike">
                          <a:solidFill>
                            <a:srgbClr val="333333"/>
                          </a:solidFill>
                          <a:effectLst/>
                          <a:latin typeface="Calibri"/>
                        </a:rPr>
                        <a:t>512</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130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30.5</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18.65</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5945">
                <a:tc>
                  <a:txBody>
                    <a:bodyPr/>
                    <a:lstStyle/>
                    <a:p>
                      <a:pPr algn="ctr" fontAlgn="ctr"/>
                      <a:r>
                        <a:rPr lang="en-US" sz="1100" b="0" i="0" u="none" strike="noStrike">
                          <a:solidFill>
                            <a:srgbClr val="333333"/>
                          </a:solidFill>
                          <a:effectLst/>
                          <a:latin typeface="Calibri"/>
                        </a:rPr>
                        <a:t>1024</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130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15.6</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19.46</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4103">
                <a:tc>
                  <a:txBody>
                    <a:bodyPr/>
                    <a:lstStyle/>
                    <a:p>
                      <a:pPr algn="ctr" fontAlgn="ctr"/>
                      <a:r>
                        <a:rPr lang="en-US" sz="1100" b="0" i="0" u="none" strike="noStrike">
                          <a:solidFill>
                            <a:srgbClr val="333333"/>
                          </a:solidFill>
                          <a:effectLst/>
                          <a:latin typeface="Calibri"/>
                        </a:rPr>
                        <a:t>1518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130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10.6</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19.74</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2624">
                <a:tc>
                  <a:txBody>
                    <a:bodyPr/>
                    <a:lstStyle/>
                    <a:p>
                      <a:pPr algn="ctr" fontAlgn="ctr"/>
                      <a:r>
                        <a:rPr lang="en-US" sz="1100" b="0" i="0" u="none" strike="noStrike">
                          <a:solidFill>
                            <a:srgbClr val="333333"/>
                          </a:solidFill>
                          <a:effectLst/>
                          <a:latin typeface="Calibri"/>
                        </a:rPr>
                        <a:t>2048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130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7.9</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19.27</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8338">
                <a:tc>
                  <a:txBody>
                    <a:bodyPr/>
                    <a:lstStyle/>
                    <a:p>
                      <a:pPr algn="ctr" fontAlgn="ctr"/>
                      <a:r>
                        <a:rPr lang="en-US" sz="1100" b="0" i="0" u="none" strike="noStrike">
                          <a:solidFill>
                            <a:srgbClr val="333333"/>
                          </a:solidFill>
                          <a:effectLst/>
                          <a:latin typeface="Calibri"/>
                        </a:rPr>
                        <a:t>9000</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130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23.93</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546266" y="4457252"/>
            <a:ext cx="3869413" cy="399894"/>
          </a:xfrm>
          <a:prstGeom prst="rect">
            <a:avLst/>
          </a:prstGeom>
          <a:noFill/>
        </p:spPr>
        <p:txBody>
          <a:bodyPr wrap="none" lIns="81639" tIns="40819" rIns="81639" bIns="40819" rtlCol="0">
            <a:spAutoFit/>
          </a:bodyPr>
          <a:lstStyle/>
          <a:p>
            <a:pPr fontAlgn="base">
              <a:spcBef>
                <a:spcPct val="0"/>
              </a:spcBef>
              <a:spcAft>
                <a:spcPct val="0"/>
              </a:spcAft>
            </a:pPr>
            <a:r>
              <a:rPr lang="en-US" sz="1063" dirty="0">
                <a:solidFill>
                  <a:srgbClr val="333333"/>
                </a:solidFill>
              </a:rPr>
              <a:t>MIC3-3D-10XGE-SFPP MIC and  13X10G Ports used in testing</a:t>
            </a:r>
          </a:p>
          <a:p>
            <a:pPr fontAlgn="base">
              <a:spcBef>
                <a:spcPct val="0"/>
              </a:spcBef>
              <a:spcAft>
                <a:spcPct val="0"/>
              </a:spcAft>
            </a:pPr>
            <a:r>
              <a:rPr lang="en-US" sz="1000" dirty="0">
                <a:latin typeface="Calibri" panose="020F0502020204030204" pitchFamily="34" charset="0"/>
                <a:cs typeface="Calibri" panose="020F0502020204030204" pitchFamily="34" charset="0"/>
              </a:rPr>
              <a:t>One PFEs per line card. Per PFE capacity is </a:t>
            </a:r>
            <a:r>
              <a:rPr lang="en-US" sz="1000" b="1" u="sng" dirty="0">
                <a:latin typeface="Calibri" panose="020F0502020204030204" pitchFamily="34" charset="0"/>
                <a:cs typeface="Calibri" panose="020F0502020204030204" pitchFamily="34" charset="0"/>
              </a:rPr>
              <a:t>130G</a:t>
            </a:r>
            <a:r>
              <a:rPr lang="en-US" sz="1000" dirty="0">
                <a:latin typeface="Calibri" panose="020F0502020204030204" pitchFamily="34" charset="0"/>
                <a:cs typeface="Calibri" panose="020F0502020204030204" pitchFamily="34" charset="0"/>
              </a:rPr>
              <a:t>. Per slot capacity </a:t>
            </a:r>
            <a:r>
              <a:rPr lang="en-US" sz="1000" b="1" u="sng" dirty="0">
                <a:latin typeface="Calibri" panose="020F0502020204030204" pitchFamily="34" charset="0"/>
                <a:cs typeface="Calibri" panose="020F0502020204030204" pitchFamily="34" charset="0"/>
              </a:rPr>
              <a:t>130G</a:t>
            </a:r>
          </a:p>
        </p:txBody>
      </p:sp>
    </p:spTree>
    <p:extLst>
      <p:ext uri="{BB962C8B-B14F-4D97-AF65-F5344CB8AC3E}">
        <p14:creationId xmlns:p14="http://schemas.microsoft.com/office/powerpoint/2010/main" val="90038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25" dirty="0"/>
              <a:t>MPC2E-3D-NG-Q: INGRESS QUEUING</a:t>
            </a:r>
            <a:r>
              <a:rPr lang="en-US" dirty="0" smtClean="0"/>
              <a:t/>
            </a:r>
            <a:br>
              <a:rPr lang="en-US" dirty="0" smtClean="0"/>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Full duplex Bandwidth per PFE with SCBE</a:t>
            </a:r>
          </a:p>
        </p:txBody>
      </p:sp>
      <p:graphicFrame>
        <p:nvGraphicFramePr>
          <p:cNvPr id="4" name="Table 3"/>
          <p:cNvGraphicFramePr>
            <a:graphicFrameLocks noGrp="1"/>
          </p:cNvGraphicFramePr>
          <p:nvPr>
            <p:extLst/>
          </p:nvPr>
        </p:nvGraphicFramePr>
        <p:xfrm>
          <a:off x="536530" y="1361328"/>
          <a:ext cx="8235933" cy="3029574"/>
        </p:xfrm>
        <a:graphic>
          <a:graphicData uri="http://schemas.openxmlformats.org/drawingml/2006/table">
            <a:tbl>
              <a:tblPr/>
              <a:tblGrid>
                <a:gridCol w="1500842">
                  <a:extLst>
                    <a:ext uri="{9D8B030D-6E8A-4147-A177-3AD203B41FA5}">
                      <a16:colId xmlns:a16="http://schemas.microsoft.com/office/drawing/2014/main" val="20000"/>
                    </a:ext>
                  </a:extLst>
                </a:gridCol>
                <a:gridCol w="1859414">
                  <a:extLst>
                    <a:ext uri="{9D8B030D-6E8A-4147-A177-3AD203B41FA5}">
                      <a16:colId xmlns:a16="http://schemas.microsoft.com/office/drawing/2014/main" val="20001"/>
                    </a:ext>
                  </a:extLst>
                </a:gridCol>
                <a:gridCol w="1095726">
                  <a:extLst>
                    <a:ext uri="{9D8B030D-6E8A-4147-A177-3AD203B41FA5}">
                      <a16:colId xmlns:a16="http://schemas.microsoft.com/office/drawing/2014/main" val="20002"/>
                    </a:ext>
                  </a:extLst>
                </a:gridCol>
                <a:gridCol w="1488886">
                  <a:extLst>
                    <a:ext uri="{9D8B030D-6E8A-4147-A177-3AD203B41FA5}">
                      <a16:colId xmlns:a16="http://schemas.microsoft.com/office/drawing/2014/main" val="20003"/>
                    </a:ext>
                  </a:extLst>
                </a:gridCol>
                <a:gridCol w="2291065">
                  <a:extLst>
                    <a:ext uri="{9D8B030D-6E8A-4147-A177-3AD203B41FA5}">
                      <a16:colId xmlns:a16="http://schemas.microsoft.com/office/drawing/2014/main" val="20004"/>
                    </a:ext>
                  </a:extLst>
                </a:gridCol>
              </a:tblGrid>
              <a:tr h="824346">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PFE (</a:t>
                      </a:r>
                      <a:r>
                        <a:rPr lang="en-US" sz="1100" b="1" i="0" u="none" strike="noStrike" dirty="0" smtClean="0">
                          <a:solidFill>
                            <a:srgbClr val="333333"/>
                          </a:solidFill>
                          <a:effectLst/>
                          <a:latin typeface="Calibri"/>
                        </a:rPr>
                        <a:t>G)</a:t>
                      </a:r>
                    </a:p>
                    <a:p>
                      <a:pPr algn="ctr" fontAlgn="ctr"/>
                      <a:r>
                        <a:rPr lang="en-US" sz="1100" b="1" i="0" u="none" strike="noStrike" dirty="0" smtClean="0">
                          <a:solidFill>
                            <a:srgbClr val="333333"/>
                          </a:solidFill>
                          <a:effectLst/>
                          <a:latin typeface="Calibri"/>
                        </a:rPr>
                        <a:t>IPG + Preamble</a:t>
                      </a:r>
                      <a:endParaRPr lang="en-US" sz="1100" b="1" i="0" u="none" strike="noStrike" dirty="0">
                        <a:solidFill>
                          <a:srgbClr val="333333"/>
                        </a:solidFill>
                        <a:effectLst/>
                        <a:latin typeface="Calibri"/>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MPPS</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Line Rate %</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Uncongested 10G Latency (Microseconds)</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284774">
                <a:tc>
                  <a:txBody>
                    <a:bodyPr/>
                    <a:lstStyle/>
                    <a:p>
                      <a:pPr algn="ctr" fontAlgn="ctr"/>
                      <a:r>
                        <a:rPr lang="en-US" sz="1100" b="0" i="0" u="none" strike="noStrike" dirty="0">
                          <a:solidFill>
                            <a:srgbClr val="333333"/>
                          </a:solidFill>
                          <a:effectLst/>
                          <a:latin typeface="Calibri"/>
                        </a:rPr>
                        <a:t>64</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40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US" sz="1100" b="0" i="0" u="none" strike="noStrike" dirty="0">
                          <a:solidFill>
                            <a:srgbClr val="000000"/>
                          </a:solidFill>
                          <a:effectLst/>
                          <a:latin typeface="Calibri"/>
                        </a:rPr>
                        <a:t>59.8</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67%</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24.1</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4774">
                <a:tc>
                  <a:txBody>
                    <a:bodyPr/>
                    <a:lstStyle/>
                    <a:p>
                      <a:pPr algn="ctr" fontAlgn="ctr"/>
                      <a:r>
                        <a:rPr lang="en-US" sz="1100" b="0" i="0" u="none" strike="noStrike">
                          <a:solidFill>
                            <a:srgbClr val="333333"/>
                          </a:solidFill>
                          <a:effectLst/>
                          <a:latin typeface="Calibri"/>
                        </a:rPr>
                        <a:t>128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43</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US" sz="1100" b="0" i="0" u="none" strike="noStrike" dirty="0">
                          <a:solidFill>
                            <a:srgbClr val="000000"/>
                          </a:solidFill>
                          <a:effectLst/>
                          <a:latin typeface="Calibri"/>
                        </a:rPr>
                        <a:t>36.1</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71%</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24.9</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4774">
                <a:tc>
                  <a:txBody>
                    <a:bodyPr/>
                    <a:lstStyle/>
                    <a:p>
                      <a:pPr algn="ctr" fontAlgn="ctr"/>
                      <a:r>
                        <a:rPr lang="en-US" sz="1100" b="0" i="0" u="none" strike="noStrike">
                          <a:solidFill>
                            <a:srgbClr val="333333"/>
                          </a:solidFill>
                          <a:effectLst/>
                          <a:latin typeface="Calibri"/>
                        </a:rPr>
                        <a:t>256</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US" sz="1100" b="0" i="0" u="none" strike="noStrike" dirty="0">
                          <a:solidFill>
                            <a:srgbClr val="000000"/>
                          </a:solidFill>
                          <a:effectLst/>
                          <a:latin typeface="Calibri"/>
                        </a:rPr>
                        <a:t>27.2</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25.6</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4774">
                <a:tc>
                  <a:txBody>
                    <a:bodyPr/>
                    <a:lstStyle/>
                    <a:p>
                      <a:pPr algn="ctr" fontAlgn="ctr"/>
                      <a:r>
                        <a:rPr lang="en-US" sz="1100" b="0" i="0" u="none" strike="noStrike">
                          <a:solidFill>
                            <a:srgbClr val="333333"/>
                          </a:solidFill>
                          <a:effectLst/>
                          <a:latin typeface="Calibri"/>
                        </a:rPr>
                        <a:t>512</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US" sz="1100" b="0" i="0" u="none" strike="noStrike" dirty="0">
                          <a:solidFill>
                            <a:srgbClr val="000000"/>
                          </a:solidFill>
                          <a:effectLst/>
                          <a:latin typeface="Calibri"/>
                        </a:rPr>
                        <a:t>14.1</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25.4</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4774">
                <a:tc>
                  <a:txBody>
                    <a:bodyPr/>
                    <a:lstStyle/>
                    <a:p>
                      <a:pPr algn="ctr" fontAlgn="ctr"/>
                      <a:r>
                        <a:rPr lang="en-US" sz="1100" b="0" i="0" u="none" strike="noStrike">
                          <a:solidFill>
                            <a:srgbClr val="333333"/>
                          </a:solidFill>
                          <a:effectLst/>
                          <a:latin typeface="Calibri"/>
                        </a:rPr>
                        <a:t>1024</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US" sz="1100" b="0" i="0" u="none" strike="noStrike" dirty="0">
                          <a:solidFill>
                            <a:srgbClr val="000000"/>
                          </a:solidFill>
                          <a:effectLst/>
                          <a:latin typeface="Calibri"/>
                        </a:rPr>
                        <a:t>7.2</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26.3</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4774">
                <a:tc>
                  <a:txBody>
                    <a:bodyPr/>
                    <a:lstStyle/>
                    <a:p>
                      <a:pPr algn="ctr" fontAlgn="ctr"/>
                      <a:r>
                        <a:rPr lang="en-US" sz="1100" b="0" i="0" u="none" strike="noStrike">
                          <a:solidFill>
                            <a:srgbClr val="333333"/>
                          </a:solidFill>
                          <a:effectLst/>
                          <a:latin typeface="Calibri"/>
                        </a:rPr>
                        <a:t>1518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US" sz="1100" b="0" i="0" u="none" strike="noStrike" dirty="0">
                          <a:solidFill>
                            <a:srgbClr val="000000"/>
                          </a:solidFill>
                          <a:effectLst/>
                          <a:latin typeface="Calibri"/>
                        </a:rPr>
                        <a:t>4.9</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27.0</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4774">
                <a:tc>
                  <a:txBody>
                    <a:bodyPr/>
                    <a:lstStyle/>
                    <a:p>
                      <a:pPr algn="ctr" fontAlgn="ctr"/>
                      <a:r>
                        <a:rPr lang="en-US" sz="1100" b="0" i="0" u="none" strike="noStrike">
                          <a:solidFill>
                            <a:srgbClr val="333333"/>
                          </a:solidFill>
                          <a:effectLst/>
                          <a:latin typeface="Calibri"/>
                        </a:rPr>
                        <a:t>2048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US" sz="1100" b="0" i="0" u="none" strike="noStrike" dirty="0">
                          <a:solidFill>
                            <a:srgbClr val="000000"/>
                          </a:solidFill>
                          <a:effectLst/>
                          <a:latin typeface="Calibri"/>
                        </a:rPr>
                        <a:t>3.6</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27.6</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1810">
                <a:tc>
                  <a:txBody>
                    <a:bodyPr/>
                    <a:lstStyle/>
                    <a:p>
                      <a:pPr algn="ctr" fontAlgn="ctr"/>
                      <a:r>
                        <a:rPr lang="en-US" sz="1100" b="0" i="0" u="none" strike="noStrike">
                          <a:solidFill>
                            <a:srgbClr val="333333"/>
                          </a:solidFill>
                          <a:effectLst/>
                          <a:latin typeface="Calibri"/>
                        </a:rPr>
                        <a:t>9000</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US" sz="1100" b="0" i="0" u="none" strike="noStrike" dirty="0">
                          <a:solidFill>
                            <a:srgbClr val="000000"/>
                          </a:solidFill>
                          <a:effectLst/>
                          <a:latin typeface="Calibri"/>
                        </a:rPr>
                        <a:t>0.8</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32.1</a:t>
                      </a:r>
                    </a:p>
                  </a:txBody>
                  <a:tcPr marL="571500"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546265" y="4479069"/>
            <a:ext cx="3737967" cy="563464"/>
          </a:xfrm>
          <a:prstGeom prst="rect">
            <a:avLst/>
          </a:prstGeom>
          <a:noFill/>
        </p:spPr>
        <p:txBody>
          <a:bodyPr wrap="none" lIns="81639" tIns="40819" rIns="81639" bIns="40819" rtlCol="0">
            <a:spAutoFit/>
          </a:bodyPr>
          <a:lstStyle/>
          <a:p>
            <a:pPr fontAlgn="base">
              <a:spcBef>
                <a:spcPct val="0"/>
              </a:spcBef>
              <a:spcAft>
                <a:spcPct val="0"/>
              </a:spcAft>
            </a:pPr>
            <a:r>
              <a:rPr lang="en-US" sz="1063" dirty="0">
                <a:solidFill>
                  <a:srgbClr val="333333"/>
                </a:solidFill>
              </a:rPr>
              <a:t>MIC-3D-4XGE-XFP and 6X10G Ports used in testing</a:t>
            </a:r>
          </a:p>
          <a:p>
            <a:pPr fontAlgn="base">
              <a:spcBef>
                <a:spcPct val="0"/>
              </a:spcBef>
              <a:spcAft>
                <a:spcPct val="0"/>
              </a:spcAft>
            </a:pPr>
            <a:r>
              <a:rPr lang="en-US" sz="1000" dirty="0">
                <a:latin typeface="Calibri" panose="020F0502020204030204" pitchFamily="34" charset="0"/>
                <a:cs typeface="Calibri" panose="020F0502020204030204" pitchFamily="34" charset="0"/>
              </a:rPr>
              <a:t>One PFEs per line card. Per PFE capacity is </a:t>
            </a:r>
            <a:r>
              <a:rPr lang="en-US" sz="1000" b="1" u="sng" dirty="0">
                <a:latin typeface="Calibri" panose="020F0502020204030204" pitchFamily="34" charset="0"/>
                <a:cs typeface="Calibri" panose="020F0502020204030204" pitchFamily="34" charset="0"/>
              </a:rPr>
              <a:t>80G</a:t>
            </a:r>
            <a:r>
              <a:rPr lang="en-US" sz="1000" dirty="0">
                <a:latin typeface="Calibri" panose="020F0502020204030204" pitchFamily="34" charset="0"/>
                <a:cs typeface="Calibri" panose="020F0502020204030204" pitchFamily="34" charset="0"/>
              </a:rPr>
              <a:t>. Per slot capacity </a:t>
            </a:r>
            <a:r>
              <a:rPr lang="en-US" sz="1000" b="1" u="sng" dirty="0">
                <a:latin typeface="Calibri" panose="020F0502020204030204" pitchFamily="34" charset="0"/>
                <a:cs typeface="Calibri" panose="020F0502020204030204" pitchFamily="34" charset="0"/>
              </a:rPr>
              <a:t>80G</a:t>
            </a:r>
          </a:p>
          <a:p>
            <a:pPr fontAlgn="base">
              <a:spcBef>
                <a:spcPct val="0"/>
              </a:spcBef>
              <a:spcAft>
                <a:spcPct val="0"/>
              </a:spcAft>
            </a:pPr>
            <a:endParaRPr lang="en-US" sz="1063" i="1" dirty="0">
              <a:solidFill>
                <a:srgbClr val="333333"/>
              </a:solidFill>
            </a:endParaRPr>
          </a:p>
        </p:txBody>
      </p:sp>
    </p:spTree>
    <p:extLst>
      <p:ext uri="{BB962C8B-B14F-4D97-AF65-F5344CB8AC3E}">
        <p14:creationId xmlns:p14="http://schemas.microsoft.com/office/powerpoint/2010/main" val="322749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MX240/480/960 Fabric Evolution</a:t>
            </a:r>
            <a:endParaRPr lang="en-US" dirty="0"/>
          </a:p>
        </p:txBody>
      </p:sp>
      <p:grpSp>
        <p:nvGrpSpPr>
          <p:cNvPr id="5" name="Group 4"/>
          <p:cNvGrpSpPr/>
          <p:nvPr/>
        </p:nvGrpSpPr>
        <p:grpSpPr>
          <a:xfrm>
            <a:off x="490578" y="4295087"/>
            <a:ext cx="8408493" cy="423059"/>
            <a:chOff x="762424" y="1794864"/>
            <a:chExt cx="13453589" cy="676894"/>
          </a:xfrm>
        </p:grpSpPr>
        <p:sp>
          <p:nvSpPr>
            <p:cNvPr id="3" name="Right Arrow 2"/>
            <p:cNvSpPr/>
            <p:nvPr/>
          </p:nvSpPr>
          <p:spPr>
            <a:xfrm>
              <a:off x="762424" y="1794864"/>
              <a:ext cx="13453589" cy="676894"/>
            </a:xfrm>
            <a:prstGeom prst="rightArrow">
              <a:avLst>
                <a:gd name="adj1" fmla="val 100000"/>
                <a:gd name="adj2" fmla="val 3712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
          <p:nvSpPr>
            <p:cNvPr id="11" name="TextBox 20"/>
            <p:cNvSpPr txBox="1">
              <a:spLocks noChangeArrowheads="1"/>
            </p:cNvSpPr>
            <p:nvPr/>
          </p:nvSpPr>
          <p:spPr bwMode="auto">
            <a:xfrm>
              <a:off x="4710882" y="1902478"/>
              <a:ext cx="2155994" cy="517064"/>
            </a:xfrm>
            <a:prstGeom prst="rect">
              <a:avLst/>
            </a:prstGeom>
            <a:noFill/>
            <a:ln w="9525">
              <a:noFill/>
              <a:miter lim="800000"/>
              <a:headEnd/>
              <a:tailEnd/>
            </a:ln>
          </p:spPr>
          <p:txBody>
            <a:bodyPr wrap="square">
              <a:spAutoFit/>
            </a:bodyPr>
            <a:lstStyle/>
            <a:p>
              <a:pPr algn="ctr"/>
              <a:r>
                <a:rPr lang="en-US" sz="1500" b="1" dirty="0">
                  <a:solidFill>
                    <a:schemeClr val="bg1"/>
                  </a:solidFill>
                  <a:latin typeface="Arial" panose="020B0604020202020204" pitchFamily="34" charset="0"/>
                  <a:cs typeface="Arial" panose="020B0604020202020204" pitchFamily="34" charset="0"/>
                </a:rPr>
                <a:t>2011</a:t>
              </a:r>
            </a:p>
          </p:txBody>
        </p:sp>
        <p:sp>
          <p:nvSpPr>
            <p:cNvPr id="13" name="TextBox 20"/>
            <p:cNvSpPr txBox="1">
              <a:spLocks noChangeArrowheads="1"/>
            </p:cNvSpPr>
            <p:nvPr/>
          </p:nvSpPr>
          <p:spPr bwMode="auto">
            <a:xfrm>
              <a:off x="960573" y="1936414"/>
              <a:ext cx="1603800" cy="517064"/>
            </a:xfrm>
            <a:prstGeom prst="rect">
              <a:avLst/>
            </a:prstGeom>
            <a:noFill/>
            <a:ln w="9525">
              <a:noFill/>
              <a:miter lim="800000"/>
              <a:headEnd/>
              <a:tailEnd/>
            </a:ln>
          </p:spPr>
          <p:txBody>
            <a:bodyPr wrap="square">
              <a:spAutoFit/>
            </a:bodyPr>
            <a:lstStyle/>
            <a:p>
              <a:pPr algn="ctr"/>
              <a:r>
                <a:rPr lang="en-US" sz="1500" b="1" dirty="0">
                  <a:solidFill>
                    <a:schemeClr val="bg1"/>
                  </a:solidFill>
                  <a:latin typeface="Arial" panose="020B0604020202020204" pitchFamily="34" charset="0"/>
                  <a:cs typeface="Arial" panose="020B0604020202020204" pitchFamily="34" charset="0"/>
                </a:rPr>
                <a:t>2007</a:t>
              </a:r>
            </a:p>
          </p:txBody>
        </p:sp>
        <p:sp>
          <p:nvSpPr>
            <p:cNvPr id="15" name="TextBox 27"/>
            <p:cNvSpPr txBox="1">
              <a:spLocks noChangeArrowheads="1"/>
            </p:cNvSpPr>
            <p:nvPr/>
          </p:nvSpPr>
          <p:spPr bwMode="auto">
            <a:xfrm>
              <a:off x="11379280" y="1936414"/>
              <a:ext cx="2312259" cy="517064"/>
            </a:xfrm>
            <a:prstGeom prst="rect">
              <a:avLst/>
            </a:prstGeom>
            <a:noFill/>
            <a:ln w="9525">
              <a:noFill/>
              <a:miter lim="800000"/>
              <a:headEnd/>
              <a:tailEnd/>
            </a:ln>
          </p:spPr>
          <p:txBody>
            <a:bodyPr wrap="square">
              <a:spAutoFit/>
            </a:bodyPr>
            <a:lstStyle/>
            <a:p>
              <a:pPr algn="ctr"/>
              <a:r>
                <a:rPr lang="en-US" sz="1500" b="1" dirty="0" smtClean="0">
                  <a:solidFill>
                    <a:schemeClr val="bg1"/>
                  </a:solidFill>
                  <a:latin typeface="Arial" panose="020B0604020202020204" pitchFamily="34" charset="0"/>
                  <a:cs typeface="Arial" panose="020B0604020202020204" pitchFamily="34" charset="0"/>
                </a:rPr>
                <a:t>2018</a:t>
              </a:r>
              <a:endParaRPr lang="en-US" sz="1500" b="1" dirty="0">
                <a:solidFill>
                  <a:schemeClr val="bg1"/>
                </a:solidFill>
                <a:latin typeface="Arial" panose="020B0604020202020204" pitchFamily="34" charset="0"/>
                <a:cs typeface="Arial" panose="020B0604020202020204" pitchFamily="34" charset="0"/>
              </a:endParaRPr>
            </a:p>
          </p:txBody>
        </p:sp>
        <p:sp>
          <p:nvSpPr>
            <p:cNvPr id="16" name="TextBox 27"/>
            <p:cNvSpPr txBox="1">
              <a:spLocks noChangeArrowheads="1"/>
            </p:cNvSpPr>
            <p:nvPr/>
          </p:nvSpPr>
          <p:spPr bwMode="auto">
            <a:xfrm>
              <a:off x="8232907" y="1905362"/>
              <a:ext cx="1981573" cy="517064"/>
            </a:xfrm>
            <a:prstGeom prst="rect">
              <a:avLst/>
            </a:prstGeom>
            <a:noFill/>
            <a:ln w="9525">
              <a:noFill/>
              <a:miter lim="800000"/>
              <a:headEnd/>
              <a:tailEnd/>
            </a:ln>
          </p:spPr>
          <p:txBody>
            <a:bodyPr wrap="square">
              <a:spAutoFit/>
            </a:bodyPr>
            <a:lstStyle/>
            <a:p>
              <a:pPr algn="ctr"/>
              <a:r>
                <a:rPr lang="en-US" sz="1500" b="1" dirty="0">
                  <a:solidFill>
                    <a:schemeClr val="bg1"/>
                  </a:solidFill>
                  <a:latin typeface="Arial" panose="020B0604020202020204" pitchFamily="34" charset="0"/>
                  <a:cs typeface="Arial" panose="020B0604020202020204" pitchFamily="34" charset="0"/>
                </a:rPr>
                <a:t>2013</a:t>
              </a:r>
            </a:p>
          </p:txBody>
        </p:sp>
      </p:grpSp>
      <p:sp>
        <p:nvSpPr>
          <p:cNvPr id="51" name="Freeform 50"/>
          <p:cNvSpPr/>
          <p:nvPr/>
        </p:nvSpPr>
        <p:spPr>
          <a:xfrm>
            <a:off x="602044" y="756687"/>
            <a:ext cx="7411829" cy="2227296"/>
          </a:xfrm>
          <a:custGeom>
            <a:avLst/>
            <a:gdLst>
              <a:gd name="connsiteX0" fmla="*/ 0 w 10577015"/>
              <a:gd name="connsiteY0" fmla="*/ 3070747 h 3466532"/>
              <a:gd name="connsiteX1" fmla="*/ 0 w 10577015"/>
              <a:gd name="connsiteY1" fmla="*/ 3070747 h 3466532"/>
              <a:gd name="connsiteX2" fmla="*/ 109182 w 10577015"/>
              <a:gd name="connsiteY2" fmla="*/ 3029803 h 3466532"/>
              <a:gd name="connsiteX3" fmla="*/ 4913194 w 10577015"/>
              <a:gd name="connsiteY3" fmla="*/ 2101756 h 3466532"/>
              <a:gd name="connsiteX4" fmla="*/ 9416955 w 10577015"/>
              <a:gd name="connsiteY4" fmla="*/ 395785 h 3466532"/>
              <a:gd name="connsiteX5" fmla="*/ 9184943 w 10577015"/>
              <a:gd name="connsiteY5" fmla="*/ 0 h 3466532"/>
              <a:gd name="connsiteX6" fmla="*/ 10549719 w 10577015"/>
              <a:gd name="connsiteY6" fmla="*/ 368490 h 3466532"/>
              <a:gd name="connsiteX7" fmla="*/ 10577015 w 10577015"/>
              <a:gd name="connsiteY7" fmla="*/ 532263 h 3466532"/>
              <a:gd name="connsiteX8" fmla="*/ 10072047 w 10577015"/>
              <a:gd name="connsiteY8" fmla="*/ 1692323 h 3466532"/>
              <a:gd name="connsiteX9" fmla="*/ 9921922 w 10577015"/>
              <a:gd name="connsiteY9" fmla="*/ 1351129 h 3466532"/>
              <a:gd name="connsiteX10" fmla="*/ 5336274 w 10577015"/>
              <a:gd name="connsiteY10" fmla="*/ 2893326 h 3466532"/>
              <a:gd name="connsiteX11" fmla="*/ 13647 w 10577015"/>
              <a:gd name="connsiteY11" fmla="*/ 3466532 h 3466532"/>
              <a:gd name="connsiteX0" fmla="*/ 0 w 10577015"/>
              <a:gd name="connsiteY0" fmla="*/ 3070747 h 3466532"/>
              <a:gd name="connsiteX1" fmla="*/ 0 w 10577015"/>
              <a:gd name="connsiteY1" fmla="*/ 3070747 h 3466532"/>
              <a:gd name="connsiteX2" fmla="*/ 109182 w 10577015"/>
              <a:gd name="connsiteY2" fmla="*/ 3029803 h 3466532"/>
              <a:gd name="connsiteX3" fmla="*/ 4913194 w 10577015"/>
              <a:gd name="connsiteY3" fmla="*/ 2101756 h 3466532"/>
              <a:gd name="connsiteX4" fmla="*/ 9416955 w 10577015"/>
              <a:gd name="connsiteY4" fmla="*/ 395785 h 3466532"/>
              <a:gd name="connsiteX5" fmla="*/ 9184943 w 10577015"/>
              <a:gd name="connsiteY5" fmla="*/ 0 h 3466532"/>
              <a:gd name="connsiteX6" fmla="*/ 10549719 w 10577015"/>
              <a:gd name="connsiteY6" fmla="*/ 368490 h 3466532"/>
              <a:gd name="connsiteX7" fmla="*/ 10577015 w 10577015"/>
              <a:gd name="connsiteY7" fmla="*/ 532263 h 3466532"/>
              <a:gd name="connsiteX8" fmla="*/ 10072047 w 10577015"/>
              <a:gd name="connsiteY8" fmla="*/ 1692323 h 3466532"/>
              <a:gd name="connsiteX9" fmla="*/ 9921922 w 10577015"/>
              <a:gd name="connsiteY9" fmla="*/ 1351129 h 3466532"/>
              <a:gd name="connsiteX10" fmla="*/ 5336274 w 10577015"/>
              <a:gd name="connsiteY10" fmla="*/ 2893326 h 3466532"/>
              <a:gd name="connsiteX11" fmla="*/ 13647 w 10577015"/>
              <a:gd name="connsiteY11" fmla="*/ 3466532 h 3466532"/>
              <a:gd name="connsiteX0" fmla="*/ 0 w 10577015"/>
              <a:gd name="connsiteY0" fmla="*/ 3070747 h 3466532"/>
              <a:gd name="connsiteX1" fmla="*/ 0 w 10577015"/>
              <a:gd name="connsiteY1" fmla="*/ 3070747 h 3466532"/>
              <a:gd name="connsiteX2" fmla="*/ 109182 w 10577015"/>
              <a:gd name="connsiteY2" fmla="*/ 3029803 h 3466532"/>
              <a:gd name="connsiteX3" fmla="*/ 4913194 w 10577015"/>
              <a:gd name="connsiteY3" fmla="*/ 2101756 h 3466532"/>
              <a:gd name="connsiteX4" fmla="*/ 9416955 w 10577015"/>
              <a:gd name="connsiteY4" fmla="*/ 395785 h 3466532"/>
              <a:gd name="connsiteX5" fmla="*/ 9184943 w 10577015"/>
              <a:gd name="connsiteY5" fmla="*/ 0 h 3466532"/>
              <a:gd name="connsiteX6" fmla="*/ 10549719 w 10577015"/>
              <a:gd name="connsiteY6" fmla="*/ 368490 h 3466532"/>
              <a:gd name="connsiteX7" fmla="*/ 10577015 w 10577015"/>
              <a:gd name="connsiteY7" fmla="*/ 532263 h 3466532"/>
              <a:gd name="connsiteX8" fmla="*/ 10072047 w 10577015"/>
              <a:gd name="connsiteY8" fmla="*/ 1692323 h 3466532"/>
              <a:gd name="connsiteX9" fmla="*/ 9921922 w 10577015"/>
              <a:gd name="connsiteY9" fmla="*/ 1351129 h 3466532"/>
              <a:gd name="connsiteX10" fmla="*/ 5336274 w 10577015"/>
              <a:gd name="connsiteY10" fmla="*/ 2893326 h 3466532"/>
              <a:gd name="connsiteX11" fmla="*/ 13647 w 10577015"/>
              <a:gd name="connsiteY11"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36274 w 10577015"/>
              <a:gd name="connsiteY9" fmla="*/ 2893326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36274 w 10577015"/>
              <a:gd name="connsiteY9" fmla="*/ 2893326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36274 w 10577015"/>
              <a:gd name="connsiteY9" fmla="*/ 2893326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36274 w 10577015"/>
              <a:gd name="connsiteY9" fmla="*/ 2893326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90865 w 10577015"/>
              <a:gd name="connsiteY9" fmla="*/ 2811439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90865 w 10577015"/>
              <a:gd name="connsiteY9" fmla="*/ 2811439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431808 w 10577015"/>
              <a:gd name="connsiteY9" fmla="*/ 2743200 h 3466532"/>
              <a:gd name="connsiteX10" fmla="*/ 13647 w 10577015"/>
              <a:gd name="connsiteY10" fmla="*/ 3466532 h 3466532"/>
              <a:gd name="connsiteX0" fmla="*/ 0 w 10549719"/>
              <a:gd name="connsiteY0" fmla="*/ 3070747 h 3466532"/>
              <a:gd name="connsiteX1" fmla="*/ 0 w 10549719"/>
              <a:gd name="connsiteY1" fmla="*/ 3070747 h 3466532"/>
              <a:gd name="connsiteX2" fmla="*/ 4913194 w 10549719"/>
              <a:gd name="connsiteY2" fmla="*/ 2101756 h 3466532"/>
              <a:gd name="connsiteX3" fmla="*/ 9416955 w 10549719"/>
              <a:gd name="connsiteY3" fmla="*/ 395785 h 3466532"/>
              <a:gd name="connsiteX4" fmla="*/ 9184943 w 10549719"/>
              <a:gd name="connsiteY4" fmla="*/ 0 h 3466532"/>
              <a:gd name="connsiteX5" fmla="*/ 10549719 w 10549719"/>
              <a:gd name="connsiteY5" fmla="*/ 368490 h 3466532"/>
              <a:gd name="connsiteX6" fmla="*/ 10072047 w 10549719"/>
              <a:gd name="connsiteY6" fmla="*/ 1692323 h 3466532"/>
              <a:gd name="connsiteX7" fmla="*/ 9921922 w 10549719"/>
              <a:gd name="connsiteY7" fmla="*/ 1351129 h 3466532"/>
              <a:gd name="connsiteX8" fmla="*/ 5431808 w 10549719"/>
              <a:gd name="connsiteY8" fmla="*/ 2743200 h 3466532"/>
              <a:gd name="connsiteX9" fmla="*/ 13647 w 10549719"/>
              <a:gd name="connsiteY9" fmla="*/ 3466532 h 3466532"/>
              <a:gd name="connsiteX0" fmla="*/ 0 w 10549719"/>
              <a:gd name="connsiteY0" fmla="*/ 3070747 h 3466532"/>
              <a:gd name="connsiteX1" fmla="*/ 0 w 10549719"/>
              <a:gd name="connsiteY1" fmla="*/ 3070747 h 3466532"/>
              <a:gd name="connsiteX2" fmla="*/ 4913194 w 10549719"/>
              <a:gd name="connsiteY2" fmla="*/ 2101756 h 3466532"/>
              <a:gd name="connsiteX3" fmla="*/ 9362364 w 10549719"/>
              <a:gd name="connsiteY3" fmla="*/ 313899 h 3466532"/>
              <a:gd name="connsiteX4" fmla="*/ 9184943 w 10549719"/>
              <a:gd name="connsiteY4" fmla="*/ 0 h 3466532"/>
              <a:gd name="connsiteX5" fmla="*/ 10549719 w 10549719"/>
              <a:gd name="connsiteY5" fmla="*/ 368490 h 3466532"/>
              <a:gd name="connsiteX6" fmla="*/ 10072047 w 10549719"/>
              <a:gd name="connsiteY6" fmla="*/ 1692323 h 3466532"/>
              <a:gd name="connsiteX7" fmla="*/ 9921922 w 10549719"/>
              <a:gd name="connsiteY7" fmla="*/ 1351129 h 3466532"/>
              <a:gd name="connsiteX8" fmla="*/ 5431808 w 10549719"/>
              <a:gd name="connsiteY8" fmla="*/ 2743200 h 3466532"/>
              <a:gd name="connsiteX9" fmla="*/ 13647 w 10549719"/>
              <a:gd name="connsiteY9" fmla="*/ 3466532 h 34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9719" h="3466532">
                <a:moveTo>
                  <a:pt x="0" y="3070747"/>
                </a:moveTo>
                <a:lnTo>
                  <a:pt x="0" y="3070747"/>
                </a:lnTo>
                <a:cubicBezTo>
                  <a:pt x="1637731" y="2747750"/>
                  <a:pt x="3352800" y="2561231"/>
                  <a:pt x="4913194" y="2101756"/>
                </a:cubicBezTo>
                <a:cubicBezTo>
                  <a:pt x="6473588" y="1642281"/>
                  <a:pt x="8650406" y="664192"/>
                  <a:pt x="9362364" y="313899"/>
                </a:cubicBezTo>
                <a:lnTo>
                  <a:pt x="9184943" y="0"/>
                </a:lnTo>
                <a:lnTo>
                  <a:pt x="10549719" y="368490"/>
                </a:lnTo>
                <a:lnTo>
                  <a:pt x="10072047" y="1692323"/>
                </a:lnTo>
                <a:lnTo>
                  <a:pt x="9921922" y="1351129"/>
                </a:lnTo>
                <a:cubicBezTo>
                  <a:pt x="9132627" y="1551296"/>
                  <a:pt x="7820166" y="2226859"/>
                  <a:pt x="5431808" y="2743200"/>
                </a:cubicBezTo>
                <a:cubicBezTo>
                  <a:pt x="3043450" y="3259541"/>
                  <a:pt x="1760560" y="3330053"/>
                  <a:pt x="13647" y="3466532"/>
                </a:cubicBezTo>
              </a:path>
            </a:pathLst>
          </a:custGeom>
          <a:gradFill flip="none" rotWithShape="1">
            <a:gsLst>
              <a:gs pos="62000">
                <a:schemeClr val="tx2"/>
              </a:gs>
              <a:gs pos="98000">
                <a:schemeClr val="tx2">
                  <a:alpha val="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9"/>
          </a:p>
        </p:txBody>
      </p:sp>
      <p:sp>
        <p:nvSpPr>
          <p:cNvPr id="21" name="Rectangle 20"/>
          <p:cNvSpPr/>
          <p:nvPr/>
        </p:nvSpPr>
        <p:spPr>
          <a:xfrm>
            <a:off x="538643" y="1219906"/>
            <a:ext cx="159428" cy="150266"/>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125" b="1" dirty="0">
              <a:solidFill>
                <a:schemeClr val="tx1"/>
              </a:solidFill>
            </a:endParaRPr>
          </a:p>
        </p:txBody>
      </p:sp>
      <p:sp>
        <p:nvSpPr>
          <p:cNvPr id="22" name="TextBox 21"/>
          <p:cNvSpPr txBox="1"/>
          <p:nvPr/>
        </p:nvSpPr>
        <p:spPr>
          <a:xfrm>
            <a:off x="704717" y="1234401"/>
            <a:ext cx="1939314" cy="167304"/>
          </a:xfrm>
          <a:prstGeom prst="rect">
            <a:avLst/>
          </a:prstGeom>
          <a:ln>
            <a:noFill/>
          </a:ln>
        </p:spPr>
        <p:txBody>
          <a:bodyPr wrap="square" lIns="28527" tIns="14263" rIns="28527" bIns="14263" rtlCol="0">
            <a:spAutoFit/>
          </a:bodyPr>
          <a:lstStyle/>
          <a:p>
            <a:pPr algn="l">
              <a:lnSpc>
                <a:spcPct val="90000"/>
              </a:lnSpc>
            </a:pPr>
            <a:r>
              <a:rPr lang="en-US" sz="1000" b="1" dirty="0">
                <a:solidFill>
                  <a:schemeClr val="accent2"/>
                </a:solidFill>
                <a:latin typeface="Arial"/>
                <a:cs typeface="Arial"/>
              </a:rPr>
              <a:t>MX240/480/960 system</a:t>
            </a:r>
          </a:p>
        </p:txBody>
      </p:sp>
      <p:grpSp>
        <p:nvGrpSpPr>
          <p:cNvPr id="6" name="Group 5"/>
          <p:cNvGrpSpPr/>
          <p:nvPr/>
        </p:nvGrpSpPr>
        <p:grpSpPr>
          <a:xfrm>
            <a:off x="608347" y="2464465"/>
            <a:ext cx="898859" cy="1210186"/>
            <a:chOff x="973356" y="4481989"/>
            <a:chExt cx="1438174" cy="1936297"/>
          </a:xfrm>
        </p:grpSpPr>
        <p:sp>
          <p:nvSpPr>
            <p:cNvPr id="18" name="Rounded Rectangle 17"/>
            <p:cNvSpPr/>
            <p:nvPr/>
          </p:nvSpPr>
          <p:spPr>
            <a:xfrm>
              <a:off x="973356" y="5917597"/>
              <a:ext cx="1427785" cy="500689"/>
            </a:xfrm>
            <a:prstGeom prst="roundRect">
              <a:avLst>
                <a:gd name="adj" fmla="val 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a:solidFill>
                    <a:schemeClr val="bg1"/>
                  </a:solidFill>
                  <a:latin typeface="Arial" panose="020B0604020202020204" pitchFamily="34" charset="0"/>
                  <a:cs typeface="Arial" panose="020B0604020202020204" pitchFamily="34" charset="0"/>
                </a:rPr>
                <a:t>SCB – 120G</a:t>
              </a:r>
            </a:p>
          </p:txBody>
        </p:sp>
        <p:grpSp>
          <p:nvGrpSpPr>
            <p:cNvPr id="23" name="Group 22"/>
            <p:cNvGrpSpPr/>
            <p:nvPr/>
          </p:nvGrpSpPr>
          <p:grpSpPr>
            <a:xfrm>
              <a:off x="973356" y="4481989"/>
              <a:ext cx="1438174" cy="1435608"/>
              <a:chOff x="1246843" y="3973305"/>
              <a:chExt cx="1844175" cy="1844171"/>
            </a:xfrm>
          </p:grpSpPr>
          <p:pic>
            <p:nvPicPr>
              <p:cNvPr id="24" name="Picture 34" descr="I Chip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6843" y="3973305"/>
                <a:ext cx="1844175" cy="1844171"/>
              </a:xfrm>
              <a:prstGeom prst="rect">
                <a:avLst/>
              </a:prstGeom>
              <a:noFill/>
              <a:ln w="9525">
                <a:noFill/>
                <a:miter lim="800000"/>
                <a:headEnd/>
                <a:tailEnd/>
              </a:ln>
            </p:spPr>
          </p:pic>
          <p:sp>
            <p:nvSpPr>
              <p:cNvPr id="25" name="Rectangle 24"/>
              <p:cNvSpPr/>
              <p:nvPr/>
            </p:nvSpPr>
            <p:spPr>
              <a:xfrm>
                <a:off x="1509033" y="4233944"/>
                <a:ext cx="1328760" cy="12920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r>
                  <a:rPr lang="en-US" sz="1000" b="1" dirty="0">
                    <a:latin typeface="Arial"/>
                    <a:cs typeface="Arial"/>
                  </a:rPr>
                  <a:t>Gen 1</a:t>
                </a:r>
                <a:endParaRPr lang="en-US" sz="1000" dirty="0">
                  <a:latin typeface="Arial"/>
                  <a:cs typeface="Arial"/>
                </a:endParaRPr>
              </a:p>
              <a:p>
                <a:pPr algn="ctr"/>
                <a:r>
                  <a:rPr lang="en-US" sz="1000" dirty="0">
                    <a:latin typeface="Arial"/>
                    <a:cs typeface="Arial"/>
                  </a:rPr>
                  <a:t>(SF)</a:t>
                </a:r>
              </a:p>
            </p:txBody>
          </p:sp>
        </p:grpSp>
      </p:grpSp>
      <p:grpSp>
        <p:nvGrpSpPr>
          <p:cNvPr id="7" name="Group 6"/>
          <p:cNvGrpSpPr/>
          <p:nvPr/>
        </p:nvGrpSpPr>
        <p:grpSpPr>
          <a:xfrm>
            <a:off x="3086841" y="1926510"/>
            <a:ext cx="898859" cy="1231627"/>
            <a:chOff x="3096347" y="3695540"/>
            <a:chExt cx="1438174" cy="1970603"/>
          </a:xfrm>
        </p:grpSpPr>
        <p:sp>
          <p:nvSpPr>
            <p:cNvPr id="19" name="Rounded Rectangle 18"/>
            <p:cNvSpPr/>
            <p:nvPr/>
          </p:nvSpPr>
          <p:spPr>
            <a:xfrm>
              <a:off x="3106736" y="5135035"/>
              <a:ext cx="1427785" cy="531108"/>
            </a:xfrm>
            <a:prstGeom prst="roundRect">
              <a:avLst>
                <a:gd name="adj" fmla="val 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a:solidFill>
                    <a:schemeClr val="bg1"/>
                  </a:solidFill>
                  <a:latin typeface="Arial" panose="020B0604020202020204" pitchFamily="34" charset="0"/>
                  <a:cs typeface="Arial" panose="020B0604020202020204" pitchFamily="34" charset="0"/>
                </a:rPr>
                <a:t>SCBE – 240G</a:t>
              </a:r>
            </a:p>
          </p:txBody>
        </p:sp>
        <p:grpSp>
          <p:nvGrpSpPr>
            <p:cNvPr id="34" name="Group 33"/>
            <p:cNvGrpSpPr/>
            <p:nvPr/>
          </p:nvGrpSpPr>
          <p:grpSpPr>
            <a:xfrm>
              <a:off x="3096347" y="3695540"/>
              <a:ext cx="1438174" cy="1435608"/>
              <a:chOff x="1246843" y="3973305"/>
              <a:chExt cx="1844175" cy="1844171"/>
            </a:xfrm>
          </p:grpSpPr>
          <p:pic>
            <p:nvPicPr>
              <p:cNvPr id="35" name="Picture 34" descr="I Chip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6843" y="3973305"/>
                <a:ext cx="1844175" cy="1844171"/>
              </a:xfrm>
              <a:prstGeom prst="rect">
                <a:avLst/>
              </a:prstGeom>
              <a:noFill/>
              <a:ln w="9525">
                <a:noFill/>
                <a:miter lim="800000"/>
                <a:headEnd/>
                <a:tailEnd/>
              </a:ln>
            </p:spPr>
          </p:pic>
          <p:sp>
            <p:nvSpPr>
              <p:cNvPr id="36" name="Rectangle 35"/>
              <p:cNvSpPr/>
              <p:nvPr/>
            </p:nvSpPr>
            <p:spPr>
              <a:xfrm>
                <a:off x="1509033" y="4233944"/>
                <a:ext cx="1328760" cy="12920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r>
                  <a:rPr lang="en-US" sz="1000" b="1" dirty="0">
                    <a:latin typeface="Arial"/>
                    <a:cs typeface="Arial"/>
                  </a:rPr>
                  <a:t>Gen 2</a:t>
                </a:r>
              </a:p>
              <a:p>
                <a:pPr algn="ctr"/>
                <a:r>
                  <a:rPr lang="en-US" sz="1000" dirty="0">
                    <a:latin typeface="Arial"/>
                    <a:cs typeface="Arial"/>
                  </a:rPr>
                  <a:t>(XF)</a:t>
                </a:r>
              </a:p>
            </p:txBody>
          </p:sp>
        </p:grpSp>
      </p:grpSp>
      <p:grpSp>
        <p:nvGrpSpPr>
          <p:cNvPr id="10" name="Group 9"/>
          <p:cNvGrpSpPr/>
          <p:nvPr/>
        </p:nvGrpSpPr>
        <p:grpSpPr>
          <a:xfrm>
            <a:off x="5144484" y="1333736"/>
            <a:ext cx="907512" cy="1198846"/>
            <a:chOff x="9325877" y="1574891"/>
            <a:chExt cx="1452019" cy="1918153"/>
          </a:xfrm>
        </p:grpSpPr>
        <p:sp>
          <p:nvSpPr>
            <p:cNvPr id="27" name="Rounded Rectangle 26"/>
            <p:cNvSpPr/>
            <p:nvPr/>
          </p:nvSpPr>
          <p:spPr>
            <a:xfrm>
              <a:off x="9350111" y="2992355"/>
              <a:ext cx="1427785" cy="500689"/>
            </a:xfrm>
            <a:prstGeom prst="roundRect">
              <a:avLst>
                <a:gd name="adj" fmla="val 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r>
                <a:rPr lang="en-US" sz="1000" b="1" dirty="0">
                  <a:solidFill>
                    <a:schemeClr val="bg1"/>
                  </a:solidFill>
                  <a:latin typeface="Arial" panose="020B0604020202020204" pitchFamily="34" charset="0"/>
                  <a:cs typeface="Arial" panose="020B0604020202020204" pitchFamily="34" charset="0"/>
                </a:rPr>
                <a:t>SCBE2 – 480G</a:t>
              </a:r>
            </a:p>
          </p:txBody>
        </p:sp>
        <p:grpSp>
          <p:nvGrpSpPr>
            <p:cNvPr id="40" name="Group 39"/>
            <p:cNvGrpSpPr/>
            <p:nvPr/>
          </p:nvGrpSpPr>
          <p:grpSpPr>
            <a:xfrm>
              <a:off x="9325877" y="1574891"/>
              <a:ext cx="1438174" cy="1435608"/>
              <a:chOff x="1246843" y="3973305"/>
              <a:chExt cx="1844175" cy="1844171"/>
            </a:xfrm>
          </p:grpSpPr>
          <p:pic>
            <p:nvPicPr>
              <p:cNvPr id="41" name="Picture 34" descr="I Chip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6843" y="3973305"/>
                <a:ext cx="1844175" cy="1844171"/>
              </a:xfrm>
              <a:prstGeom prst="rect">
                <a:avLst/>
              </a:prstGeom>
              <a:noFill/>
              <a:ln w="9525">
                <a:noFill/>
                <a:miter lim="800000"/>
                <a:headEnd/>
                <a:tailEnd/>
              </a:ln>
            </p:spPr>
          </p:pic>
          <p:sp>
            <p:nvSpPr>
              <p:cNvPr id="42" name="Rectangle 41"/>
              <p:cNvSpPr/>
              <p:nvPr/>
            </p:nvSpPr>
            <p:spPr>
              <a:xfrm>
                <a:off x="1509033" y="4233944"/>
                <a:ext cx="1328760" cy="12920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r>
                  <a:rPr lang="en-US" sz="1000" b="1" dirty="0">
                    <a:latin typeface="Arial"/>
                    <a:cs typeface="Arial"/>
                  </a:rPr>
                  <a:t>Gen 3</a:t>
                </a:r>
              </a:p>
              <a:p>
                <a:pPr algn="ctr"/>
                <a:r>
                  <a:rPr lang="en-US" sz="1000" dirty="0">
                    <a:latin typeface="Arial"/>
                    <a:cs typeface="Arial"/>
                  </a:rPr>
                  <a:t>(XF2)</a:t>
                </a:r>
              </a:p>
            </p:txBody>
          </p:sp>
        </p:grpSp>
      </p:grpSp>
      <p:grpSp>
        <p:nvGrpSpPr>
          <p:cNvPr id="17" name="Group 16"/>
          <p:cNvGrpSpPr/>
          <p:nvPr/>
        </p:nvGrpSpPr>
        <p:grpSpPr>
          <a:xfrm>
            <a:off x="7178415" y="622780"/>
            <a:ext cx="898859" cy="1210186"/>
            <a:chOff x="11452806" y="3120086"/>
            <a:chExt cx="1438174" cy="1936297"/>
          </a:xfrm>
        </p:grpSpPr>
        <p:sp>
          <p:nvSpPr>
            <p:cNvPr id="28" name="Rounded Rectangle 27"/>
            <p:cNvSpPr/>
            <p:nvPr/>
          </p:nvSpPr>
          <p:spPr>
            <a:xfrm>
              <a:off x="11452806" y="4555694"/>
              <a:ext cx="1427785" cy="500689"/>
            </a:xfrm>
            <a:prstGeom prst="roundRect">
              <a:avLst>
                <a:gd name="adj" fmla="val 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a:solidFill>
                    <a:schemeClr val="bg1"/>
                  </a:solidFill>
                  <a:latin typeface="Arial" panose="020B0604020202020204" pitchFamily="34" charset="0"/>
                  <a:cs typeface="Arial" panose="020B0604020202020204" pitchFamily="34" charset="0"/>
                </a:rPr>
                <a:t>SCBE3 – 1.5T</a:t>
              </a:r>
            </a:p>
          </p:txBody>
        </p:sp>
        <p:grpSp>
          <p:nvGrpSpPr>
            <p:cNvPr id="43" name="Group 42"/>
            <p:cNvGrpSpPr/>
            <p:nvPr/>
          </p:nvGrpSpPr>
          <p:grpSpPr>
            <a:xfrm>
              <a:off x="11452806" y="3120086"/>
              <a:ext cx="1438174" cy="1435608"/>
              <a:chOff x="1246843" y="3973305"/>
              <a:chExt cx="1844175" cy="1844171"/>
            </a:xfrm>
          </p:grpSpPr>
          <p:pic>
            <p:nvPicPr>
              <p:cNvPr id="44" name="Picture 34" descr="I Chip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6843" y="3973305"/>
                <a:ext cx="1844175" cy="1844171"/>
              </a:xfrm>
              <a:prstGeom prst="rect">
                <a:avLst/>
              </a:prstGeom>
              <a:noFill/>
              <a:ln w="9525">
                <a:noFill/>
                <a:miter lim="800000"/>
                <a:headEnd/>
                <a:tailEnd/>
              </a:ln>
            </p:spPr>
          </p:pic>
          <p:sp>
            <p:nvSpPr>
              <p:cNvPr id="45" name="Rectangle 44"/>
              <p:cNvSpPr/>
              <p:nvPr/>
            </p:nvSpPr>
            <p:spPr>
              <a:xfrm>
                <a:off x="1509033" y="4233944"/>
                <a:ext cx="1328760" cy="12920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r>
                  <a:rPr lang="en-US" sz="1000" b="1" dirty="0">
                    <a:latin typeface="Arial"/>
                    <a:cs typeface="Arial"/>
                  </a:rPr>
                  <a:t>Gen 4</a:t>
                </a:r>
              </a:p>
              <a:p>
                <a:pPr algn="ctr"/>
                <a:r>
                  <a:rPr lang="en-US" sz="1000" dirty="0">
                    <a:latin typeface="Arial"/>
                    <a:cs typeface="Arial"/>
                  </a:rPr>
                  <a:t>(ZF)</a:t>
                </a:r>
              </a:p>
            </p:txBody>
          </p:sp>
        </p:grpSp>
      </p:grpSp>
    </p:spTree>
    <p:extLst>
      <p:ext uri="{BB962C8B-B14F-4D97-AF65-F5344CB8AC3E}">
        <p14:creationId xmlns:p14="http://schemas.microsoft.com/office/powerpoint/2010/main" val="49680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25" dirty="0"/>
              <a:t>MPC3E-3D-NG-Q: INGRESS QUEUING</a:t>
            </a:r>
            <a:r>
              <a:rPr lang="en-US" dirty="0" smtClean="0"/>
              <a:t/>
            </a:r>
            <a:br>
              <a:rPr lang="en-US" dirty="0" smtClean="0"/>
            </a:br>
            <a:r>
              <a:rPr lang="en-US" sz="2625"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Full duplex Bandwidth per PFE with SCBE2</a:t>
            </a:r>
          </a:p>
        </p:txBody>
      </p:sp>
      <p:graphicFrame>
        <p:nvGraphicFramePr>
          <p:cNvPr id="4" name="Table 3"/>
          <p:cNvGraphicFramePr>
            <a:graphicFrameLocks noGrp="1"/>
          </p:cNvGraphicFramePr>
          <p:nvPr>
            <p:extLst/>
          </p:nvPr>
        </p:nvGraphicFramePr>
        <p:xfrm>
          <a:off x="423023" y="1207213"/>
          <a:ext cx="8235933" cy="3107676"/>
        </p:xfrm>
        <a:graphic>
          <a:graphicData uri="http://schemas.openxmlformats.org/drawingml/2006/table">
            <a:tbl>
              <a:tblPr/>
              <a:tblGrid>
                <a:gridCol w="1500842">
                  <a:extLst>
                    <a:ext uri="{9D8B030D-6E8A-4147-A177-3AD203B41FA5}">
                      <a16:colId xmlns:a16="http://schemas.microsoft.com/office/drawing/2014/main" val="20000"/>
                    </a:ext>
                  </a:extLst>
                </a:gridCol>
                <a:gridCol w="1859414">
                  <a:extLst>
                    <a:ext uri="{9D8B030D-6E8A-4147-A177-3AD203B41FA5}">
                      <a16:colId xmlns:a16="http://schemas.microsoft.com/office/drawing/2014/main" val="20001"/>
                    </a:ext>
                  </a:extLst>
                </a:gridCol>
                <a:gridCol w="1095726">
                  <a:extLst>
                    <a:ext uri="{9D8B030D-6E8A-4147-A177-3AD203B41FA5}">
                      <a16:colId xmlns:a16="http://schemas.microsoft.com/office/drawing/2014/main" val="20002"/>
                    </a:ext>
                  </a:extLst>
                </a:gridCol>
                <a:gridCol w="1488886">
                  <a:extLst>
                    <a:ext uri="{9D8B030D-6E8A-4147-A177-3AD203B41FA5}">
                      <a16:colId xmlns:a16="http://schemas.microsoft.com/office/drawing/2014/main" val="20003"/>
                    </a:ext>
                  </a:extLst>
                </a:gridCol>
                <a:gridCol w="2291065">
                  <a:extLst>
                    <a:ext uri="{9D8B030D-6E8A-4147-A177-3AD203B41FA5}">
                      <a16:colId xmlns:a16="http://schemas.microsoft.com/office/drawing/2014/main" val="20004"/>
                    </a:ext>
                  </a:extLst>
                </a:gridCol>
              </a:tblGrid>
              <a:tr h="857285">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PFE (</a:t>
                      </a:r>
                      <a:r>
                        <a:rPr lang="en-US" sz="1100" b="1" i="0" u="none" strike="noStrike" dirty="0" smtClean="0">
                          <a:solidFill>
                            <a:srgbClr val="333333"/>
                          </a:solidFill>
                          <a:effectLst/>
                          <a:latin typeface="Calibri"/>
                        </a:rPr>
                        <a:t>G)</a:t>
                      </a:r>
                    </a:p>
                    <a:p>
                      <a:pPr algn="ctr" fontAlgn="ctr"/>
                      <a:r>
                        <a:rPr lang="en-US" sz="1100" b="1" i="0" u="none" strike="noStrike" dirty="0" smtClean="0">
                          <a:solidFill>
                            <a:srgbClr val="333333"/>
                          </a:solidFill>
                          <a:effectLst/>
                          <a:latin typeface="Calibri"/>
                        </a:rPr>
                        <a:t>IPG + Preamble</a:t>
                      </a:r>
                      <a:endParaRPr lang="en-US" sz="1100" b="1" i="0" u="none" strike="noStrike" dirty="0">
                        <a:solidFill>
                          <a:srgbClr val="333333"/>
                        </a:solidFill>
                        <a:effectLst/>
                        <a:latin typeface="Calibri"/>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MPPS</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Line Rate %</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kern="1200" dirty="0">
                          <a:solidFill>
                            <a:srgbClr val="333333"/>
                          </a:solidFill>
                          <a:effectLst/>
                          <a:latin typeface="Calibri"/>
                          <a:ea typeface="+mn-ea"/>
                          <a:cs typeface="+mn-cs"/>
                        </a:rPr>
                        <a:t>Uncongested 10G Latency (Microseconds)</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296154">
                <a:tc>
                  <a:txBody>
                    <a:bodyPr/>
                    <a:lstStyle/>
                    <a:p>
                      <a:pPr algn="ctr" fontAlgn="ctr"/>
                      <a:r>
                        <a:rPr lang="en-US" sz="1100" b="0" i="0" u="none" strike="noStrike" dirty="0">
                          <a:solidFill>
                            <a:srgbClr val="333333"/>
                          </a:solidFill>
                          <a:effectLst/>
                          <a:latin typeface="Calibri"/>
                        </a:rPr>
                        <a:t>64</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61</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91.4</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77%</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24.93</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6154">
                <a:tc>
                  <a:txBody>
                    <a:bodyPr/>
                    <a:lstStyle/>
                    <a:p>
                      <a:pPr algn="ctr" fontAlgn="ctr"/>
                      <a:r>
                        <a:rPr lang="en-US" sz="1100" b="0" i="0" u="none" strike="noStrike">
                          <a:solidFill>
                            <a:srgbClr val="333333"/>
                          </a:solidFill>
                          <a:effectLst/>
                          <a:latin typeface="Calibri"/>
                        </a:rPr>
                        <a:t>128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67.6</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26.34</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6154">
                <a:tc>
                  <a:txBody>
                    <a:bodyPr/>
                    <a:lstStyle/>
                    <a:p>
                      <a:pPr algn="ctr" fontAlgn="ctr"/>
                      <a:r>
                        <a:rPr lang="en-US" sz="1100" b="0" i="0" u="none" strike="noStrike">
                          <a:solidFill>
                            <a:srgbClr val="333333"/>
                          </a:solidFill>
                          <a:effectLst/>
                          <a:latin typeface="Calibri"/>
                        </a:rPr>
                        <a:t>256</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36.2</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26.13</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6154">
                <a:tc>
                  <a:txBody>
                    <a:bodyPr/>
                    <a:lstStyle/>
                    <a:p>
                      <a:pPr algn="ctr" fontAlgn="ctr"/>
                      <a:r>
                        <a:rPr lang="en-US" sz="1100" b="0" i="0" u="none" strike="noStrike">
                          <a:solidFill>
                            <a:srgbClr val="333333"/>
                          </a:solidFill>
                          <a:effectLst/>
                          <a:latin typeface="Calibri"/>
                        </a:rPr>
                        <a:t>512</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18.8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26.35</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6154">
                <a:tc>
                  <a:txBody>
                    <a:bodyPr/>
                    <a:lstStyle/>
                    <a:p>
                      <a:pPr algn="ctr" fontAlgn="ctr"/>
                      <a:r>
                        <a:rPr lang="en-US" sz="1100" b="0" i="0" u="none" strike="noStrike">
                          <a:solidFill>
                            <a:srgbClr val="333333"/>
                          </a:solidFill>
                          <a:effectLst/>
                          <a:latin typeface="Calibri"/>
                        </a:rPr>
                        <a:t>1024</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9.6</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26.43</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5971">
                <a:tc>
                  <a:txBody>
                    <a:bodyPr/>
                    <a:lstStyle/>
                    <a:p>
                      <a:pPr algn="ctr" fontAlgn="ctr"/>
                      <a:r>
                        <a:rPr lang="en-US" sz="1100" b="0" i="0" u="none" strike="noStrike">
                          <a:solidFill>
                            <a:srgbClr val="333333"/>
                          </a:solidFill>
                          <a:effectLst/>
                          <a:latin typeface="Calibri"/>
                        </a:rPr>
                        <a:t>1518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6.5</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27.54</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3900">
                <a:tc>
                  <a:txBody>
                    <a:bodyPr/>
                    <a:lstStyle/>
                    <a:p>
                      <a:pPr algn="ctr" fontAlgn="ctr"/>
                      <a:r>
                        <a:rPr lang="en-US" sz="1100" b="0" i="0" u="none" strike="noStrike">
                          <a:solidFill>
                            <a:srgbClr val="333333"/>
                          </a:solidFill>
                          <a:effectLst/>
                          <a:latin typeface="Calibri"/>
                        </a:rPr>
                        <a:t>2048</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26.99</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9750">
                <a:tc>
                  <a:txBody>
                    <a:bodyPr/>
                    <a:lstStyle/>
                    <a:p>
                      <a:pPr algn="ctr" fontAlgn="ctr"/>
                      <a:r>
                        <a:rPr lang="en-US" sz="1100" b="0" i="0" u="none" strike="noStrike">
                          <a:solidFill>
                            <a:srgbClr val="333333"/>
                          </a:solidFill>
                          <a:effectLst/>
                          <a:latin typeface="Calibri"/>
                        </a:rPr>
                        <a:t>9000</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80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32.88</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546266" y="4457252"/>
            <a:ext cx="3869413" cy="563464"/>
          </a:xfrm>
          <a:prstGeom prst="rect">
            <a:avLst/>
          </a:prstGeom>
          <a:noFill/>
        </p:spPr>
        <p:txBody>
          <a:bodyPr wrap="none" lIns="81639" tIns="40819" rIns="81639" bIns="40819" rtlCol="0">
            <a:spAutoFit/>
          </a:bodyPr>
          <a:lstStyle/>
          <a:p>
            <a:pPr fontAlgn="base">
              <a:spcBef>
                <a:spcPct val="0"/>
              </a:spcBef>
              <a:spcAft>
                <a:spcPct val="0"/>
              </a:spcAft>
            </a:pPr>
            <a:r>
              <a:rPr lang="en-US" sz="1063" dirty="0">
                <a:solidFill>
                  <a:srgbClr val="333333"/>
                </a:solidFill>
              </a:rPr>
              <a:t>MIC3-3D-10XGE-SFPP MIC and  8X10G Ports used in testing</a:t>
            </a:r>
          </a:p>
          <a:p>
            <a:pPr fontAlgn="base">
              <a:spcBef>
                <a:spcPct val="0"/>
              </a:spcBef>
              <a:spcAft>
                <a:spcPct val="0"/>
              </a:spcAft>
            </a:pPr>
            <a:r>
              <a:rPr lang="en-US" sz="1000" dirty="0">
                <a:latin typeface="Calibri" panose="020F0502020204030204" pitchFamily="34" charset="0"/>
                <a:cs typeface="Calibri" panose="020F0502020204030204" pitchFamily="34" charset="0"/>
              </a:rPr>
              <a:t>One PFEs per line card. Per PFE capacity is </a:t>
            </a:r>
            <a:r>
              <a:rPr lang="en-US" sz="1000" b="1" u="sng" dirty="0">
                <a:latin typeface="Calibri" panose="020F0502020204030204" pitchFamily="34" charset="0"/>
                <a:cs typeface="Calibri" panose="020F0502020204030204" pitchFamily="34" charset="0"/>
              </a:rPr>
              <a:t>130G</a:t>
            </a:r>
            <a:r>
              <a:rPr lang="en-US" sz="1000" dirty="0">
                <a:latin typeface="Calibri" panose="020F0502020204030204" pitchFamily="34" charset="0"/>
                <a:cs typeface="Calibri" panose="020F0502020204030204" pitchFamily="34" charset="0"/>
              </a:rPr>
              <a:t>. Per slot capacity </a:t>
            </a:r>
            <a:r>
              <a:rPr lang="en-US" sz="1000" b="1" u="sng" dirty="0">
                <a:latin typeface="Calibri" panose="020F0502020204030204" pitchFamily="34" charset="0"/>
                <a:cs typeface="Calibri" panose="020F0502020204030204" pitchFamily="34" charset="0"/>
              </a:rPr>
              <a:t>130G</a:t>
            </a:r>
          </a:p>
          <a:p>
            <a:pPr fontAlgn="base">
              <a:spcBef>
                <a:spcPct val="0"/>
              </a:spcBef>
              <a:spcAft>
                <a:spcPct val="0"/>
              </a:spcAft>
            </a:pPr>
            <a:endParaRPr lang="en-US" sz="1063" i="1" dirty="0">
              <a:solidFill>
                <a:srgbClr val="333333"/>
              </a:solidFill>
            </a:endParaRPr>
          </a:p>
        </p:txBody>
      </p:sp>
    </p:spTree>
    <p:extLst>
      <p:ext uri="{BB962C8B-B14F-4D97-AF65-F5344CB8AC3E}">
        <p14:creationId xmlns:p14="http://schemas.microsoft.com/office/powerpoint/2010/main" val="93949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500" dirty="0"/>
              <a:t>MPC4E-32x10G: full duplex Bandwidth per PFE with </a:t>
            </a:r>
            <a:br>
              <a:rPr lang="en-US" sz="2500" dirty="0"/>
            </a:br>
            <a:r>
              <a:rPr lang="en-US" sz="250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SCBE2  (3+0 Mode in PREMIUM2 chassis) with </a:t>
            </a:r>
            <a:r>
              <a:rPr lang="en-US" sz="2500" u="sng"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Hypermode</a:t>
            </a:r>
            <a:endParaRPr lang="en-US" sz="2500" dirty="0">
              <a:latin typeface="Calibri"/>
              <a:cs typeface="Calibri"/>
            </a:endParaRPr>
          </a:p>
        </p:txBody>
      </p:sp>
      <p:graphicFrame>
        <p:nvGraphicFramePr>
          <p:cNvPr id="5" name="Table 4"/>
          <p:cNvGraphicFramePr>
            <a:graphicFrameLocks noGrp="1"/>
          </p:cNvGraphicFramePr>
          <p:nvPr>
            <p:extLst/>
          </p:nvPr>
        </p:nvGraphicFramePr>
        <p:xfrm>
          <a:off x="551159" y="1225736"/>
          <a:ext cx="6702626" cy="2742483"/>
        </p:xfrm>
        <a:graphic>
          <a:graphicData uri="http://schemas.openxmlformats.org/drawingml/2006/table">
            <a:tbl>
              <a:tblPr/>
              <a:tblGrid>
                <a:gridCol w="1750061">
                  <a:extLst>
                    <a:ext uri="{9D8B030D-6E8A-4147-A177-3AD203B41FA5}">
                      <a16:colId xmlns:a16="http://schemas.microsoft.com/office/drawing/2014/main" val="20000"/>
                    </a:ext>
                  </a:extLst>
                </a:gridCol>
                <a:gridCol w="1687623">
                  <a:extLst>
                    <a:ext uri="{9D8B030D-6E8A-4147-A177-3AD203B41FA5}">
                      <a16:colId xmlns:a16="http://schemas.microsoft.com/office/drawing/2014/main" val="20001"/>
                    </a:ext>
                  </a:extLst>
                </a:gridCol>
                <a:gridCol w="1593158">
                  <a:extLst>
                    <a:ext uri="{9D8B030D-6E8A-4147-A177-3AD203B41FA5}">
                      <a16:colId xmlns:a16="http://schemas.microsoft.com/office/drawing/2014/main" val="20002"/>
                    </a:ext>
                  </a:extLst>
                </a:gridCol>
                <a:gridCol w="1671784">
                  <a:extLst>
                    <a:ext uri="{9D8B030D-6E8A-4147-A177-3AD203B41FA5}">
                      <a16:colId xmlns:a16="http://schemas.microsoft.com/office/drawing/2014/main" val="20003"/>
                    </a:ext>
                  </a:extLst>
                </a:gridCol>
              </a:tblGrid>
              <a:tr h="593157">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with IPG</a:t>
                      </a:r>
                      <a:r>
                        <a:rPr lang="en-US" sz="1100" b="1" i="0" u="sng" strike="noStrike" baseline="0" dirty="0" smtClean="0">
                          <a:solidFill>
                            <a:srgbClr val="333333"/>
                          </a:solidFill>
                          <a:effectLst/>
                          <a:latin typeface="Calibri"/>
                        </a:rPr>
                        <a:t>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smtClean="0">
                          <a:solidFill>
                            <a:srgbClr val="333333"/>
                          </a:solidFill>
                          <a:effectLst/>
                          <a:latin typeface="Calibri"/>
                        </a:rPr>
                        <a:t>MPPS per PFE</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238814">
                <a:tc>
                  <a:txBody>
                    <a:bodyPr/>
                    <a:lstStyle/>
                    <a:p>
                      <a:pPr algn="ctr" fontAlgn="ctr"/>
                      <a:r>
                        <a:rPr lang="en-US" sz="1100" b="0" i="0" u="none" strike="noStrike" dirty="0">
                          <a:solidFill>
                            <a:srgbClr val="333333"/>
                          </a:solidFill>
                          <a:effectLst/>
                          <a:latin typeface="Calibri"/>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88</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130.5</a:t>
                      </a:r>
                      <a:endParaRPr lang="en-US" sz="11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cs typeface="Calibri"/>
                        </a:rPr>
                        <a:t>73%</a:t>
                      </a:r>
                      <a:endParaRPr lang="en-US" sz="1100" b="0" i="0" u="none" strike="noStrike" dirty="0">
                        <a:solidFill>
                          <a:srgbClr val="000000"/>
                        </a:solidFill>
                        <a:effectLst/>
                        <a:latin typeface="Calibri"/>
                        <a:cs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814">
                <a:tc>
                  <a:txBody>
                    <a:bodyPr/>
                    <a:lstStyle/>
                    <a:p>
                      <a:pPr algn="ctr" fontAlgn="ctr"/>
                      <a:r>
                        <a:rPr lang="en-US" sz="1100" b="0" i="0" u="none" strike="noStrike" dirty="0" smtClean="0">
                          <a:solidFill>
                            <a:srgbClr val="333333"/>
                          </a:solidFill>
                          <a:effectLst/>
                          <a:latin typeface="Calibri"/>
                        </a:rPr>
                        <a:t>128</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112</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94.4</a:t>
                      </a:r>
                      <a:endParaRPr lang="en-US" sz="11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cs typeface="Calibri"/>
                        </a:rPr>
                        <a:t>93%</a:t>
                      </a:r>
                      <a:endParaRPr lang="en-US" sz="1100" b="0" i="0" u="none" strike="noStrike" dirty="0">
                        <a:solidFill>
                          <a:srgbClr val="000000"/>
                        </a:solidFill>
                        <a:effectLst/>
                        <a:latin typeface="Calibri"/>
                        <a:cs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814">
                <a:tc>
                  <a:txBody>
                    <a:bodyPr/>
                    <a:lstStyle/>
                    <a:p>
                      <a:pPr algn="ctr" fontAlgn="ctr"/>
                      <a:r>
                        <a:rPr lang="en-US" sz="1100" b="0" i="0" u="none" strike="noStrike" dirty="0" smtClean="0">
                          <a:solidFill>
                            <a:srgbClr val="333333"/>
                          </a:solidFill>
                          <a:effectLst/>
                          <a:latin typeface="Calibri"/>
                        </a:rPr>
                        <a:t>136</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120</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96.3</a:t>
                      </a:r>
                      <a:endParaRPr lang="en-US" sz="11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cs typeface="Calibri"/>
                        </a:rPr>
                        <a:t>100%</a:t>
                      </a:r>
                      <a:endParaRPr lang="en-US" sz="1100" b="0" i="0" u="none" strike="noStrike" dirty="0">
                        <a:solidFill>
                          <a:srgbClr val="000000"/>
                        </a:solidFill>
                        <a:effectLst/>
                        <a:latin typeface="Calibri"/>
                        <a:cs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814">
                <a:tc>
                  <a:txBody>
                    <a:bodyPr/>
                    <a:lstStyle/>
                    <a:p>
                      <a:pPr algn="ctr" fontAlgn="ctr"/>
                      <a:r>
                        <a:rPr lang="en-US" sz="1100" b="0" i="0" u="none" strike="noStrike">
                          <a:solidFill>
                            <a:srgbClr val="333333"/>
                          </a:solidFill>
                          <a:effectLst/>
                          <a:latin typeface="Calibri"/>
                        </a:rPr>
                        <a:t>256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120</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53.6</a:t>
                      </a:r>
                      <a:endParaRPr lang="en-US" sz="11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a:cs typeface="Calibri"/>
                        </a:rPr>
                        <a:t>100%</a:t>
                      </a:r>
                      <a:endParaRPr lang="en-US" sz="1100" b="0" i="0" u="none" strike="noStrike" dirty="0">
                        <a:solidFill>
                          <a:srgbClr val="000000"/>
                        </a:solidFill>
                        <a:effectLst/>
                        <a:latin typeface="Calibri"/>
                        <a:cs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814">
                <a:tc>
                  <a:txBody>
                    <a:bodyPr/>
                    <a:lstStyle/>
                    <a:p>
                      <a:pPr algn="ctr" fontAlgn="ctr"/>
                      <a:r>
                        <a:rPr lang="en-US" sz="1100" b="0" i="0" u="none" strike="noStrike">
                          <a:solidFill>
                            <a:srgbClr val="333333"/>
                          </a:solidFill>
                          <a:effectLst/>
                          <a:latin typeface="Calibri"/>
                        </a:rPr>
                        <a:t>512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120</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28.3</a:t>
                      </a:r>
                      <a:endParaRPr lang="en-US" sz="11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a:cs typeface="Calibri"/>
                        </a:rPr>
                        <a:t>100%</a:t>
                      </a:r>
                      <a:endParaRPr lang="en-US" sz="1100" b="0" i="0" u="none" strike="noStrike" dirty="0">
                        <a:solidFill>
                          <a:srgbClr val="000000"/>
                        </a:solidFill>
                        <a:effectLst/>
                        <a:latin typeface="Calibri"/>
                        <a:cs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814">
                <a:tc>
                  <a:txBody>
                    <a:bodyPr/>
                    <a:lstStyle/>
                    <a:p>
                      <a:pPr algn="ctr" fontAlgn="ctr"/>
                      <a:r>
                        <a:rPr lang="en-US" sz="1100" b="0" i="0" u="none" strike="noStrike">
                          <a:solidFill>
                            <a:srgbClr val="333333"/>
                          </a:solidFill>
                          <a:effectLst/>
                          <a:latin typeface="Calibri"/>
                        </a:rPr>
                        <a:t>1024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120</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14</a:t>
                      </a:r>
                      <a:endParaRPr lang="en-US" sz="11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a:cs typeface="Calibri"/>
                        </a:rPr>
                        <a:t>100%</a:t>
                      </a:r>
                      <a:endParaRPr lang="en-US" sz="1100" b="0" i="0" u="none" strike="noStrike" dirty="0">
                        <a:solidFill>
                          <a:srgbClr val="000000"/>
                        </a:solidFill>
                        <a:effectLst/>
                        <a:latin typeface="Calibri"/>
                        <a:cs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814">
                <a:tc>
                  <a:txBody>
                    <a:bodyPr/>
                    <a:lstStyle/>
                    <a:p>
                      <a:pPr algn="ctr" fontAlgn="ctr"/>
                      <a:r>
                        <a:rPr lang="en-US" sz="1100" b="0" i="0" u="none" strike="noStrike">
                          <a:solidFill>
                            <a:srgbClr val="333333"/>
                          </a:solidFill>
                          <a:effectLst/>
                          <a:latin typeface="Calibri"/>
                        </a:rPr>
                        <a:t>1518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120</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9.7</a:t>
                      </a:r>
                      <a:endParaRPr lang="en-US" sz="11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smtClean="0">
                          <a:solidFill>
                            <a:srgbClr val="000000"/>
                          </a:solidFill>
                          <a:effectLst/>
                          <a:latin typeface="Calibri"/>
                          <a:cs typeface="Calibri"/>
                        </a:rPr>
                        <a:t>100%</a:t>
                      </a:r>
                      <a:endParaRPr lang="en-US" sz="1100" b="0" i="0" u="none" strike="noStrike" dirty="0">
                        <a:solidFill>
                          <a:srgbClr val="000000"/>
                        </a:solidFill>
                        <a:effectLst/>
                        <a:latin typeface="Calibri"/>
                        <a:cs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814">
                <a:tc>
                  <a:txBody>
                    <a:bodyPr/>
                    <a:lstStyle/>
                    <a:p>
                      <a:pPr algn="ctr" fontAlgn="ctr"/>
                      <a:r>
                        <a:rPr lang="en-US" sz="1100" b="0" i="0" u="none" strike="noStrike" dirty="0" smtClean="0">
                          <a:solidFill>
                            <a:srgbClr val="333333"/>
                          </a:solidFill>
                          <a:effectLst/>
                          <a:latin typeface="Calibri"/>
                        </a:rPr>
                        <a:t>5912</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120</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2.53</a:t>
                      </a:r>
                      <a:endParaRPr lang="en-US" sz="11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cs typeface="Calibri"/>
                        </a:rPr>
                        <a:t>100%</a:t>
                      </a:r>
                      <a:endParaRPr lang="en-US" sz="1100" b="0" i="0" u="none" strike="noStrike" dirty="0">
                        <a:solidFill>
                          <a:srgbClr val="000000"/>
                        </a:solidFill>
                        <a:effectLst/>
                        <a:latin typeface="Calibri"/>
                        <a:cs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8814">
                <a:tc>
                  <a:txBody>
                    <a:bodyPr/>
                    <a:lstStyle/>
                    <a:p>
                      <a:pPr algn="ctr" fontAlgn="ctr"/>
                      <a:r>
                        <a:rPr lang="en-US" sz="1100" b="0" i="0" u="none" strike="noStrike" dirty="0" smtClean="0">
                          <a:solidFill>
                            <a:srgbClr val="333333"/>
                          </a:solidFill>
                          <a:effectLst/>
                          <a:latin typeface="Calibri"/>
                        </a:rPr>
                        <a:t>9000</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333333"/>
                          </a:solidFill>
                          <a:effectLst/>
                          <a:latin typeface="Calibri"/>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1.7</a:t>
                      </a:r>
                      <a:endParaRPr lang="en-US" sz="11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cs typeface="Calibri"/>
                        </a:rPr>
                        <a:t>100%</a:t>
                      </a:r>
                      <a:endParaRPr lang="en-US" sz="1100" b="0" i="0" u="none" strike="noStrike" dirty="0">
                        <a:solidFill>
                          <a:srgbClr val="000000"/>
                        </a:solidFill>
                        <a:effectLst/>
                        <a:latin typeface="Calibri"/>
                        <a:cs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TextBox 7"/>
          <p:cNvSpPr txBox="1"/>
          <p:nvPr/>
        </p:nvSpPr>
        <p:spPr>
          <a:xfrm>
            <a:off x="1576372" y="883962"/>
            <a:ext cx="6191763" cy="357790"/>
          </a:xfrm>
          <a:prstGeom prst="rect">
            <a:avLst/>
          </a:prstGeom>
          <a:noFill/>
        </p:spPr>
        <p:txBody>
          <a:bodyPr wrap="square" rtlCol="0">
            <a:spAutoFit/>
          </a:bodyPr>
          <a:lstStyle/>
          <a:p>
            <a:r>
              <a:rPr lang="en-US" sz="1725" dirty="0">
                <a:latin typeface="Calibri"/>
                <a:cs typeface="Calibri"/>
              </a:rPr>
              <a:t>Testing done with 120G bidirectional per PFE </a:t>
            </a:r>
          </a:p>
        </p:txBody>
      </p:sp>
      <p:sp>
        <p:nvSpPr>
          <p:cNvPr id="6" name="TextBox 5"/>
          <p:cNvSpPr txBox="1"/>
          <p:nvPr/>
        </p:nvSpPr>
        <p:spPr>
          <a:xfrm>
            <a:off x="707074" y="4042267"/>
            <a:ext cx="6390794" cy="800219"/>
          </a:xfrm>
          <a:prstGeom prst="rect">
            <a:avLst/>
          </a:prstGeom>
          <a:noFill/>
        </p:spPr>
        <p:txBody>
          <a:bodyPr wrap="square" rtlCol="0">
            <a:spAutoFit/>
          </a:bodyPr>
          <a:lstStyle/>
          <a:p>
            <a:r>
              <a:rPr lang="en-US" sz="900" b="1" u="sng" dirty="0">
                <a:latin typeface="Calibri"/>
                <a:cs typeface="Calibri"/>
              </a:rPr>
              <a:t>For small packets (64 bytes) </a:t>
            </a:r>
            <a:r>
              <a:rPr lang="en-US" sz="900" b="1" u="sng" dirty="0" err="1">
                <a:latin typeface="Calibri"/>
                <a:cs typeface="Calibri"/>
              </a:rPr>
              <a:t>Hypermode</a:t>
            </a:r>
            <a:r>
              <a:rPr lang="en-US" sz="900" b="1" u="sng" dirty="0">
                <a:latin typeface="Calibri"/>
                <a:cs typeface="Calibri"/>
              </a:rPr>
              <a:t> offers ~32% better performance for PPS capacity and throughput (</a:t>
            </a:r>
            <a:r>
              <a:rPr lang="en-US" sz="900" b="1" u="sng" dirty="0" err="1">
                <a:latin typeface="Calibri"/>
                <a:cs typeface="Calibri"/>
              </a:rPr>
              <a:t>Gbps</a:t>
            </a:r>
            <a:r>
              <a:rPr lang="en-US" sz="900" b="1" u="sng" dirty="0">
                <a:latin typeface="Calibri"/>
                <a:cs typeface="Calibri"/>
              </a:rPr>
              <a:t>)</a:t>
            </a:r>
          </a:p>
          <a:p>
            <a:r>
              <a:rPr lang="en-US" sz="1000" dirty="0">
                <a:latin typeface="Calibri" panose="020F0502020204030204" pitchFamily="34" charset="0"/>
                <a:cs typeface="Calibri" panose="020F0502020204030204" pitchFamily="34" charset="0"/>
              </a:rPr>
              <a:t>Two PFEs per line card. Per PFE capacity is </a:t>
            </a:r>
            <a:r>
              <a:rPr lang="en-US" sz="1000" b="1" u="sng" dirty="0">
                <a:latin typeface="Calibri" panose="020F0502020204030204" pitchFamily="34" charset="0"/>
                <a:cs typeface="Calibri" panose="020F0502020204030204" pitchFamily="34" charset="0"/>
              </a:rPr>
              <a:t>120G</a:t>
            </a:r>
            <a:endParaRPr lang="en-US" sz="900" u="sng" dirty="0">
              <a:latin typeface="Calibri"/>
              <a:cs typeface="Calibri"/>
            </a:endParaRPr>
          </a:p>
          <a:p>
            <a:r>
              <a:rPr lang="en-US" sz="900" dirty="0">
                <a:latin typeface="Calibri"/>
                <a:cs typeface="Calibri"/>
              </a:rPr>
              <a:t>Full RFC2544 test results available here: https://</a:t>
            </a:r>
            <a:r>
              <a:rPr lang="en-US" sz="900" dirty="0" err="1">
                <a:latin typeface="Calibri"/>
                <a:cs typeface="Calibri"/>
              </a:rPr>
              <a:t>junipernetworks.sharepoint.com</a:t>
            </a:r>
            <a:r>
              <a:rPr lang="en-US" sz="900" dirty="0">
                <a:latin typeface="Calibri"/>
                <a:cs typeface="Calibri"/>
              </a:rPr>
              <a:t>/teams/RBU/</a:t>
            </a:r>
            <a:r>
              <a:rPr lang="en-US" sz="900" dirty="0" err="1">
                <a:latin typeface="Calibri"/>
                <a:cs typeface="Calibri"/>
              </a:rPr>
              <a:t>plm</a:t>
            </a:r>
            <a:r>
              <a:rPr lang="en-US" sz="900" dirty="0">
                <a:latin typeface="Calibri"/>
                <a:cs typeface="Calibri"/>
              </a:rPr>
              <a:t>/Edge/collateral/Documents/Feature/</a:t>
            </a:r>
            <a:r>
              <a:rPr lang="en-US" sz="900" dirty="0" err="1">
                <a:latin typeface="Calibri"/>
                <a:cs typeface="Calibri"/>
              </a:rPr>
              <a:t>Hypermode</a:t>
            </a:r>
            <a:r>
              <a:rPr lang="en-US" sz="900" dirty="0">
                <a:latin typeface="Calibri"/>
                <a:cs typeface="Calibri"/>
              </a:rPr>
              <a:t>/MPC4_RFC2544_MX960_SCBE2_Hypermode.xlsx  </a:t>
            </a:r>
          </a:p>
        </p:txBody>
      </p:sp>
    </p:spTree>
    <p:extLst>
      <p:ext uri="{BB962C8B-B14F-4D97-AF65-F5344CB8AC3E}">
        <p14:creationId xmlns:p14="http://schemas.microsoft.com/office/powerpoint/2010/main" val="41521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50" dirty="0"/>
              <a:t>MPC4E-32x10G: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SCBE2  (2+1 Mode in PREMIUM3 chassis)</a:t>
            </a:r>
            <a:endParaRPr lang="en-US" sz="2750" dirty="0"/>
          </a:p>
        </p:txBody>
      </p:sp>
      <p:graphicFrame>
        <p:nvGraphicFramePr>
          <p:cNvPr id="4" name="Table 3"/>
          <p:cNvGraphicFramePr>
            <a:graphicFrameLocks noGrp="1"/>
          </p:cNvGraphicFramePr>
          <p:nvPr>
            <p:extLst/>
          </p:nvPr>
        </p:nvGraphicFramePr>
        <p:xfrm>
          <a:off x="484262" y="1029054"/>
          <a:ext cx="6149739" cy="3506698"/>
        </p:xfrm>
        <a:graphic>
          <a:graphicData uri="http://schemas.openxmlformats.org/drawingml/2006/table">
            <a:tbl>
              <a:tblPr/>
              <a:tblGrid>
                <a:gridCol w="1087311">
                  <a:extLst>
                    <a:ext uri="{9D8B030D-6E8A-4147-A177-3AD203B41FA5}">
                      <a16:colId xmlns:a16="http://schemas.microsoft.com/office/drawing/2014/main" val="20000"/>
                    </a:ext>
                  </a:extLst>
                </a:gridCol>
                <a:gridCol w="935321">
                  <a:extLst>
                    <a:ext uri="{9D8B030D-6E8A-4147-A177-3AD203B41FA5}">
                      <a16:colId xmlns:a16="http://schemas.microsoft.com/office/drawing/2014/main" val="20001"/>
                    </a:ext>
                  </a:extLst>
                </a:gridCol>
                <a:gridCol w="759949">
                  <a:extLst>
                    <a:ext uri="{9D8B030D-6E8A-4147-A177-3AD203B41FA5}">
                      <a16:colId xmlns:a16="http://schemas.microsoft.com/office/drawing/2014/main" val="20002"/>
                    </a:ext>
                  </a:extLst>
                </a:gridCol>
                <a:gridCol w="759949">
                  <a:extLst>
                    <a:ext uri="{9D8B030D-6E8A-4147-A177-3AD203B41FA5}">
                      <a16:colId xmlns:a16="http://schemas.microsoft.com/office/drawing/2014/main" val="20003"/>
                    </a:ext>
                  </a:extLst>
                </a:gridCol>
                <a:gridCol w="759949">
                  <a:extLst>
                    <a:ext uri="{9D8B030D-6E8A-4147-A177-3AD203B41FA5}">
                      <a16:colId xmlns:a16="http://schemas.microsoft.com/office/drawing/2014/main" val="20004"/>
                    </a:ext>
                  </a:extLst>
                </a:gridCol>
                <a:gridCol w="1847260">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With IPG (</a:t>
                      </a:r>
                      <a:r>
                        <a:rPr lang="en-US" sz="1100" b="1" i="0" u="none"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fontAlgn="ctr"/>
                      <a:r>
                        <a:rPr lang="en-US" sz="1100" b="0" i="0" u="none" strike="noStrike">
                          <a:solidFill>
                            <a:srgbClr val="333333"/>
                          </a:solidFill>
                          <a:effectLst/>
                          <a:latin typeface="Calibri"/>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49</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65</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96.1</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52%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17.8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fontAlgn="ctr"/>
                      <a:r>
                        <a:rPr lang="en-US" sz="1100" b="0" i="0" u="none" strike="noStrike">
                          <a:solidFill>
                            <a:srgbClr val="333333"/>
                          </a:solidFill>
                          <a:effectLst/>
                          <a:latin typeface="Calibri"/>
                        </a:rPr>
                        <a:t>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83</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96</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81.1</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77%</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15.4</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fontAlgn="ctr"/>
                      <a:r>
                        <a:rPr lang="en-US" sz="1100" b="0" i="0" u="none" strike="noStrike">
                          <a:solidFill>
                            <a:srgbClr val="333333"/>
                          </a:solidFill>
                          <a:effectLst/>
                          <a:latin typeface="Calibri"/>
                        </a:rPr>
                        <a:t>256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60.2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104%</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fontAlgn="ctr"/>
                      <a:r>
                        <a:rPr lang="en-US" sz="1100" b="0" i="0" u="none" strike="noStrike">
                          <a:solidFill>
                            <a:srgbClr val="333333"/>
                          </a:solidFill>
                          <a:effectLst/>
                          <a:latin typeface="Calibri"/>
                        </a:rPr>
                        <a:t>512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123</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128</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30.2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102%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15.3</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fontAlgn="ctr"/>
                      <a:r>
                        <a:rPr lang="en-US" sz="1100" b="0" i="0" u="none" strike="noStrike">
                          <a:solidFill>
                            <a:srgbClr val="333333"/>
                          </a:solidFill>
                          <a:effectLst/>
                          <a:latin typeface="Calibri"/>
                        </a:rPr>
                        <a:t>1024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123</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126</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15.1</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15.5</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fontAlgn="ctr"/>
                      <a:r>
                        <a:rPr lang="en-US" sz="1100" b="0" i="0" u="none" strike="noStrike">
                          <a:solidFill>
                            <a:srgbClr val="333333"/>
                          </a:solidFill>
                          <a:effectLst/>
                          <a:latin typeface="Calibri"/>
                        </a:rPr>
                        <a:t>1518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122</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124</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10.1</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99%</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fontAlgn="ctr"/>
                      <a:r>
                        <a:rPr lang="en-US" sz="1100" b="0" i="0" u="none" strike="noStrike">
                          <a:solidFill>
                            <a:srgbClr val="333333"/>
                          </a:solidFill>
                          <a:effectLst/>
                          <a:latin typeface="Calibri"/>
                        </a:rPr>
                        <a:t>2048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125</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125</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7.5</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15.7</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871">
                <a:tc>
                  <a:txBody>
                    <a:bodyPr/>
                    <a:lstStyle/>
                    <a:p>
                      <a:pPr algn="ctr" fontAlgn="ctr"/>
                      <a:r>
                        <a:rPr lang="en-US" sz="1100" b="0" i="0" u="none" strike="noStrike">
                          <a:solidFill>
                            <a:srgbClr val="333333"/>
                          </a:solidFill>
                          <a:effectLst/>
                          <a:latin typeface="Calibri"/>
                        </a:rPr>
                        <a:t>9000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124</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124</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1.7</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99.0%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17.5</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1692577" y="4564149"/>
            <a:ext cx="5338331"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slot capacity </a:t>
            </a:r>
            <a:r>
              <a:rPr lang="en-US" sz="1200" b="1" u="sng" dirty="0">
                <a:latin typeface="Calibri" panose="020F0502020204030204" pitchFamily="34" charset="0"/>
                <a:cs typeface="Calibri" panose="020F0502020204030204" pitchFamily="34" charset="0"/>
              </a:rPr>
              <a:t>250G in this mode</a:t>
            </a:r>
          </a:p>
        </p:txBody>
      </p:sp>
    </p:spTree>
    <p:extLst>
      <p:ext uri="{BB962C8B-B14F-4D97-AF65-F5344CB8AC3E}">
        <p14:creationId xmlns:p14="http://schemas.microsoft.com/office/powerpoint/2010/main" val="103420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50" dirty="0"/>
              <a:t>MPC4E-32x10G: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SCBE2  (3+0 Mode in PREMIUM3 chassis)</a:t>
            </a:r>
            <a:endParaRPr lang="en-US" sz="2750" dirty="0"/>
          </a:p>
        </p:txBody>
      </p:sp>
      <p:graphicFrame>
        <p:nvGraphicFramePr>
          <p:cNvPr id="4" name="Table 3"/>
          <p:cNvGraphicFramePr>
            <a:graphicFrameLocks noGrp="1"/>
          </p:cNvGraphicFramePr>
          <p:nvPr>
            <p:extLst/>
          </p:nvPr>
        </p:nvGraphicFramePr>
        <p:xfrm>
          <a:off x="574070" y="1026777"/>
          <a:ext cx="6149739" cy="3506698"/>
        </p:xfrm>
        <a:graphic>
          <a:graphicData uri="http://schemas.openxmlformats.org/drawingml/2006/table">
            <a:tbl>
              <a:tblPr/>
              <a:tblGrid>
                <a:gridCol w="1087311">
                  <a:extLst>
                    <a:ext uri="{9D8B030D-6E8A-4147-A177-3AD203B41FA5}">
                      <a16:colId xmlns:a16="http://schemas.microsoft.com/office/drawing/2014/main" val="20000"/>
                    </a:ext>
                  </a:extLst>
                </a:gridCol>
                <a:gridCol w="935321">
                  <a:extLst>
                    <a:ext uri="{9D8B030D-6E8A-4147-A177-3AD203B41FA5}">
                      <a16:colId xmlns:a16="http://schemas.microsoft.com/office/drawing/2014/main" val="20001"/>
                    </a:ext>
                  </a:extLst>
                </a:gridCol>
                <a:gridCol w="759949">
                  <a:extLst>
                    <a:ext uri="{9D8B030D-6E8A-4147-A177-3AD203B41FA5}">
                      <a16:colId xmlns:a16="http://schemas.microsoft.com/office/drawing/2014/main" val="20002"/>
                    </a:ext>
                  </a:extLst>
                </a:gridCol>
                <a:gridCol w="759949">
                  <a:extLst>
                    <a:ext uri="{9D8B030D-6E8A-4147-A177-3AD203B41FA5}">
                      <a16:colId xmlns:a16="http://schemas.microsoft.com/office/drawing/2014/main" val="20003"/>
                    </a:ext>
                  </a:extLst>
                </a:gridCol>
                <a:gridCol w="759949">
                  <a:extLst>
                    <a:ext uri="{9D8B030D-6E8A-4147-A177-3AD203B41FA5}">
                      <a16:colId xmlns:a16="http://schemas.microsoft.com/office/drawing/2014/main" val="20004"/>
                    </a:ext>
                  </a:extLst>
                </a:gridCol>
                <a:gridCol w="1847260">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With IPG (</a:t>
                      </a:r>
                      <a:r>
                        <a:rPr lang="en-US" sz="1100" b="1" i="0" u="none"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fontAlgn="ctr"/>
                      <a:r>
                        <a:rPr lang="en-US" sz="1100" b="0" i="0" u="none" strike="noStrike">
                          <a:solidFill>
                            <a:srgbClr val="333333"/>
                          </a:solidFill>
                          <a:effectLst/>
                          <a:latin typeface="Calibri"/>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61</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81</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119.8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62%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17.8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fontAlgn="ctr"/>
                      <a:r>
                        <a:rPr lang="en-US" sz="1100" b="0" i="0" u="none" strike="noStrike">
                          <a:solidFill>
                            <a:srgbClr val="333333"/>
                          </a:solidFill>
                          <a:effectLst/>
                          <a:latin typeface="Calibri"/>
                        </a:rPr>
                        <a:t>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92</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106</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89.9</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82%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15.4</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fontAlgn="ctr"/>
                      <a:r>
                        <a:rPr lang="en-US" sz="1100" b="0" i="0" u="none" strike="noStrike">
                          <a:solidFill>
                            <a:srgbClr val="333333"/>
                          </a:solidFill>
                          <a:effectLst/>
                          <a:latin typeface="Calibri"/>
                        </a:rPr>
                        <a:t>256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60.2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fontAlgn="ctr"/>
                      <a:r>
                        <a:rPr lang="en-US" sz="1100" b="0" i="0" u="none" strike="noStrike">
                          <a:solidFill>
                            <a:srgbClr val="333333"/>
                          </a:solidFill>
                          <a:effectLst/>
                          <a:latin typeface="Calibri"/>
                        </a:rPr>
                        <a:t>512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125</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30.7</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15.3</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fontAlgn="ctr"/>
                      <a:r>
                        <a:rPr lang="en-US" sz="1100" b="0" i="0" u="none" strike="noStrike">
                          <a:solidFill>
                            <a:srgbClr val="333333"/>
                          </a:solidFill>
                          <a:effectLst/>
                          <a:latin typeface="Calibri"/>
                        </a:rPr>
                        <a:t>1024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128</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15.6</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15.5</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fontAlgn="ctr"/>
                      <a:r>
                        <a:rPr lang="en-US" sz="1100" b="0" i="0" u="none" strike="noStrike">
                          <a:solidFill>
                            <a:srgbClr val="333333"/>
                          </a:solidFill>
                          <a:effectLst/>
                          <a:latin typeface="Calibri"/>
                        </a:rPr>
                        <a:t>1518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128</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10.6</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fontAlgn="ctr"/>
                      <a:r>
                        <a:rPr lang="en-US" sz="1100" b="0" i="0" u="none" strike="noStrike">
                          <a:solidFill>
                            <a:srgbClr val="333333"/>
                          </a:solidFill>
                          <a:effectLst/>
                          <a:latin typeface="Calibri"/>
                        </a:rPr>
                        <a:t>2048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129</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7.9</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15.8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871">
                <a:tc>
                  <a:txBody>
                    <a:bodyPr/>
                    <a:lstStyle/>
                    <a:p>
                      <a:pPr algn="ctr" fontAlgn="ctr"/>
                      <a:r>
                        <a:rPr lang="en-US" sz="1100" b="0" i="0" u="none" strike="noStrike">
                          <a:solidFill>
                            <a:srgbClr val="333333"/>
                          </a:solidFill>
                          <a:effectLst/>
                          <a:latin typeface="Calibri"/>
                        </a:rPr>
                        <a:t>9000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1.8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000000"/>
                          </a:solidFill>
                          <a:effectLst/>
                          <a:latin typeface="Calibri"/>
                          <a:ea typeface="+mn-ea"/>
                          <a:cs typeface="+mn-cs"/>
                        </a:rPr>
                        <a:t>17.5</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1730828" y="4598340"/>
            <a:ext cx="5338331"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slot capacity </a:t>
            </a:r>
            <a:r>
              <a:rPr lang="en-US" sz="1200" b="1" u="sng" dirty="0">
                <a:latin typeface="Calibri" panose="020F0502020204030204" pitchFamily="34" charset="0"/>
                <a:cs typeface="Calibri" panose="020F0502020204030204" pitchFamily="34" charset="0"/>
              </a:rPr>
              <a:t>260G in this mode</a:t>
            </a:r>
          </a:p>
        </p:txBody>
      </p:sp>
    </p:spTree>
    <p:extLst>
      <p:ext uri="{BB962C8B-B14F-4D97-AF65-F5344CB8AC3E}">
        <p14:creationId xmlns:p14="http://schemas.microsoft.com/office/powerpoint/2010/main" val="20051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50" dirty="0"/>
              <a:t>MPC4E-32x10G: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SCBE2  (3+0 Mode in PREMIUM2 chassis)</a:t>
            </a:r>
            <a:endParaRPr lang="en-US" sz="2750" dirty="0"/>
          </a:p>
        </p:txBody>
      </p:sp>
      <p:graphicFrame>
        <p:nvGraphicFramePr>
          <p:cNvPr id="4" name="Table 3"/>
          <p:cNvGraphicFramePr>
            <a:graphicFrameLocks noGrp="1"/>
          </p:cNvGraphicFramePr>
          <p:nvPr>
            <p:extLst/>
          </p:nvPr>
        </p:nvGraphicFramePr>
        <p:xfrm>
          <a:off x="561012" y="1007855"/>
          <a:ext cx="6149739" cy="3506698"/>
        </p:xfrm>
        <a:graphic>
          <a:graphicData uri="http://schemas.openxmlformats.org/drawingml/2006/table">
            <a:tbl>
              <a:tblPr/>
              <a:tblGrid>
                <a:gridCol w="1087311">
                  <a:extLst>
                    <a:ext uri="{9D8B030D-6E8A-4147-A177-3AD203B41FA5}">
                      <a16:colId xmlns:a16="http://schemas.microsoft.com/office/drawing/2014/main" val="20000"/>
                    </a:ext>
                  </a:extLst>
                </a:gridCol>
                <a:gridCol w="935321">
                  <a:extLst>
                    <a:ext uri="{9D8B030D-6E8A-4147-A177-3AD203B41FA5}">
                      <a16:colId xmlns:a16="http://schemas.microsoft.com/office/drawing/2014/main" val="20001"/>
                    </a:ext>
                  </a:extLst>
                </a:gridCol>
                <a:gridCol w="759949">
                  <a:extLst>
                    <a:ext uri="{9D8B030D-6E8A-4147-A177-3AD203B41FA5}">
                      <a16:colId xmlns:a16="http://schemas.microsoft.com/office/drawing/2014/main" val="20002"/>
                    </a:ext>
                  </a:extLst>
                </a:gridCol>
                <a:gridCol w="759949">
                  <a:extLst>
                    <a:ext uri="{9D8B030D-6E8A-4147-A177-3AD203B41FA5}">
                      <a16:colId xmlns:a16="http://schemas.microsoft.com/office/drawing/2014/main" val="20003"/>
                    </a:ext>
                  </a:extLst>
                </a:gridCol>
                <a:gridCol w="759949">
                  <a:extLst>
                    <a:ext uri="{9D8B030D-6E8A-4147-A177-3AD203B41FA5}">
                      <a16:colId xmlns:a16="http://schemas.microsoft.com/office/drawing/2014/main" val="20004"/>
                    </a:ext>
                  </a:extLst>
                </a:gridCol>
                <a:gridCol w="1847260">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With IPG (</a:t>
                      </a:r>
                      <a:r>
                        <a:rPr lang="en-US" sz="1100" b="1" i="0" u="none"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fontAlgn="ctr"/>
                      <a:r>
                        <a:rPr lang="en-US" sz="1100" b="0" i="0" u="none" strike="noStrike" dirty="0">
                          <a:solidFill>
                            <a:srgbClr val="333333"/>
                          </a:solidFill>
                          <a:effectLst/>
                          <a:latin typeface="Calibri"/>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56</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70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87.2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54%</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17.8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fontAlgn="ctr"/>
                      <a:r>
                        <a:rPr lang="en-US" sz="1100" b="0" i="0" u="none" strike="noStrike">
                          <a:solidFill>
                            <a:srgbClr val="333333"/>
                          </a:solidFill>
                          <a:effectLst/>
                          <a:latin typeface="Calibri"/>
                        </a:rPr>
                        <a:t>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88</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102</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85.8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78%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15.4</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fontAlgn="ctr"/>
                      <a:r>
                        <a:rPr lang="en-US" sz="1100" b="0" i="0" u="none" strike="noStrike">
                          <a:solidFill>
                            <a:srgbClr val="333333"/>
                          </a:solidFill>
                          <a:effectLst/>
                          <a:latin typeface="Calibri"/>
                        </a:rPr>
                        <a:t>256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120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60.2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15.2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fontAlgn="ctr"/>
                      <a:r>
                        <a:rPr lang="en-US" sz="1100" b="0" i="0" u="none" strike="noStrike">
                          <a:solidFill>
                            <a:srgbClr val="333333"/>
                          </a:solidFill>
                          <a:effectLst/>
                          <a:latin typeface="Calibri"/>
                        </a:rPr>
                        <a:t>512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125</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30.7</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15.3</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fontAlgn="ctr"/>
                      <a:r>
                        <a:rPr lang="en-US" sz="1100" b="0" i="0" u="none" strike="noStrike">
                          <a:solidFill>
                            <a:srgbClr val="333333"/>
                          </a:solidFill>
                          <a:effectLst/>
                          <a:latin typeface="Calibri"/>
                        </a:rPr>
                        <a:t>1024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128</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15.6</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15.5</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fontAlgn="ctr"/>
                      <a:r>
                        <a:rPr lang="en-US" sz="1100" b="0" i="0" u="none" strike="noStrike">
                          <a:solidFill>
                            <a:srgbClr val="333333"/>
                          </a:solidFill>
                          <a:effectLst/>
                          <a:latin typeface="Calibri"/>
                        </a:rPr>
                        <a:t>1518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128</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10.6</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15.9</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fontAlgn="ctr"/>
                      <a:r>
                        <a:rPr lang="en-US" sz="1100" b="0" i="0" u="none" strike="noStrike">
                          <a:solidFill>
                            <a:srgbClr val="333333"/>
                          </a:solidFill>
                          <a:effectLst/>
                          <a:latin typeface="Calibri"/>
                        </a:rPr>
                        <a:t>2048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129</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7.9</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15.8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871">
                <a:tc>
                  <a:txBody>
                    <a:bodyPr/>
                    <a:lstStyle/>
                    <a:p>
                      <a:pPr algn="ctr" fontAlgn="ctr"/>
                      <a:r>
                        <a:rPr lang="en-US" sz="1100" b="0" i="0" u="none" strike="noStrike">
                          <a:solidFill>
                            <a:srgbClr val="333333"/>
                          </a:solidFill>
                          <a:effectLst/>
                          <a:latin typeface="Calibri"/>
                        </a:rPr>
                        <a:t>9000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a:ea typeface="+mn-ea"/>
                          <a:cs typeface="+mn-cs"/>
                        </a:rPr>
                        <a:t>130</a:t>
                      </a:r>
                      <a:endParaRPr lang="en-US" sz="1100" b="0" i="0" u="none" strike="noStrike" kern="1200" dirty="0">
                        <a:solidFill>
                          <a:srgbClr val="000000"/>
                        </a:solidFill>
                        <a:effectLst/>
                        <a:latin typeface="Calibri"/>
                        <a:ea typeface="+mn-ea"/>
                        <a:cs typeface="+mn-cs"/>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1.8</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a:ea typeface="+mn-ea"/>
                          <a:cs typeface="+mn-cs"/>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a:ea typeface="+mn-ea"/>
                          <a:cs typeface="+mn-cs"/>
                        </a:rPr>
                        <a:t>17.5</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1851525" y="4645521"/>
            <a:ext cx="5338331"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Two PFEs per line card; Per slot capacity </a:t>
            </a:r>
            <a:r>
              <a:rPr lang="en-US" sz="1200" b="1" u="sng" dirty="0">
                <a:latin typeface="Calibri" panose="020F0502020204030204" pitchFamily="34" charset="0"/>
                <a:cs typeface="Calibri" panose="020F0502020204030204" pitchFamily="34" charset="0"/>
              </a:rPr>
              <a:t>260G in this mode</a:t>
            </a:r>
          </a:p>
        </p:txBody>
      </p:sp>
    </p:spTree>
    <p:extLst>
      <p:ext uri="{BB962C8B-B14F-4D97-AF65-F5344CB8AC3E}">
        <p14:creationId xmlns:p14="http://schemas.microsoft.com/office/powerpoint/2010/main" val="336168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50" dirty="0"/>
              <a:t>MPC4E-32x10G: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a:t>
            </a:r>
            <a:endParaRPr lang="en-US" sz="2750" dirty="0"/>
          </a:p>
        </p:txBody>
      </p:sp>
      <p:graphicFrame>
        <p:nvGraphicFramePr>
          <p:cNvPr id="4" name="Table 3"/>
          <p:cNvGraphicFramePr>
            <a:graphicFrameLocks noGrp="1"/>
          </p:cNvGraphicFramePr>
          <p:nvPr>
            <p:extLst/>
          </p:nvPr>
        </p:nvGraphicFramePr>
        <p:xfrm>
          <a:off x="563553" y="1098716"/>
          <a:ext cx="6149739" cy="3506698"/>
        </p:xfrm>
        <a:graphic>
          <a:graphicData uri="http://schemas.openxmlformats.org/drawingml/2006/table">
            <a:tbl>
              <a:tblPr/>
              <a:tblGrid>
                <a:gridCol w="1087311">
                  <a:extLst>
                    <a:ext uri="{9D8B030D-6E8A-4147-A177-3AD203B41FA5}">
                      <a16:colId xmlns:a16="http://schemas.microsoft.com/office/drawing/2014/main" val="20000"/>
                    </a:ext>
                  </a:extLst>
                </a:gridCol>
                <a:gridCol w="935321">
                  <a:extLst>
                    <a:ext uri="{9D8B030D-6E8A-4147-A177-3AD203B41FA5}">
                      <a16:colId xmlns:a16="http://schemas.microsoft.com/office/drawing/2014/main" val="20001"/>
                    </a:ext>
                  </a:extLst>
                </a:gridCol>
                <a:gridCol w="759949">
                  <a:extLst>
                    <a:ext uri="{9D8B030D-6E8A-4147-A177-3AD203B41FA5}">
                      <a16:colId xmlns:a16="http://schemas.microsoft.com/office/drawing/2014/main" val="20002"/>
                    </a:ext>
                  </a:extLst>
                </a:gridCol>
                <a:gridCol w="759949">
                  <a:extLst>
                    <a:ext uri="{9D8B030D-6E8A-4147-A177-3AD203B41FA5}">
                      <a16:colId xmlns:a16="http://schemas.microsoft.com/office/drawing/2014/main" val="20003"/>
                    </a:ext>
                  </a:extLst>
                </a:gridCol>
                <a:gridCol w="759949">
                  <a:extLst>
                    <a:ext uri="{9D8B030D-6E8A-4147-A177-3AD203B41FA5}">
                      <a16:colId xmlns:a16="http://schemas.microsoft.com/office/drawing/2014/main" val="20004"/>
                    </a:ext>
                  </a:extLst>
                </a:gridCol>
                <a:gridCol w="1847260">
                  <a:extLst>
                    <a:ext uri="{9D8B030D-6E8A-4147-A177-3AD203B41FA5}">
                      <a16:colId xmlns:a16="http://schemas.microsoft.com/office/drawing/2014/main" val="20005"/>
                    </a:ext>
                  </a:extLst>
                </a:gridCol>
              </a:tblGrid>
              <a:tr h="931730">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With IPG (</a:t>
                      </a:r>
                      <a:r>
                        <a:rPr lang="en-US" sz="1100" b="1" i="0" u="none"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Uncongested 10G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21871">
                <a:tc>
                  <a:txBody>
                    <a:bodyPr/>
                    <a:lstStyle/>
                    <a:p>
                      <a:pPr algn="ctr" fontAlgn="ctr"/>
                      <a:r>
                        <a:rPr lang="en-US" sz="1100" b="0" i="0" u="none" strike="noStrike" dirty="0">
                          <a:solidFill>
                            <a:srgbClr val="333333"/>
                          </a:solidFill>
                          <a:effectLst/>
                          <a:latin typeface="Calibri"/>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51</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98.7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56%</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871">
                <a:tc>
                  <a:txBody>
                    <a:bodyPr/>
                    <a:lstStyle/>
                    <a:p>
                      <a:pPr algn="ctr" fontAlgn="ctr"/>
                      <a:r>
                        <a:rPr lang="en-US" sz="1100" b="0" i="0" u="none" strike="noStrike">
                          <a:solidFill>
                            <a:srgbClr val="333333"/>
                          </a:solidFill>
                          <a:effectLst/>
                          <a:latin typeface="Calibri"/>
                        </a:rPr>
                        <a:t>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95</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92.3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91%</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871">
                <a:tc>
                  <a:txBody>
                    <a:bodyPr/>
                    <a:lstStyle/>
                    <a:p>
                      <a:pPr algn="ctr" fontAlgn="ctr"/>
                      <a:r>
                        <a:rPr lang="en-US" sz="1100" b="0" i="0" u="none" strike="noStrike">
                          <a:solidFill>
                            <a:srgbClr val="333333"/>
                          </a:solidFill>
                          <a:effectLst/>
                          <a:latin typeface="Calibri"/>
                        </a:rPr>
                        <a:t>256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333333"/>
                          </a:solidFill>
                          <a:effectLst/>
                          <a:latin typeface="Calibri"/>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871">
                <a:tc>
                  <a:txBody>
                    <a:bodyPr/>
                    <a:lstStyle/>
                    <a:p>
                      <a:pPr algn="ctr" fontAlgn="ctr"/>
                      <a:r>
                        <a:rPr lang="en-US" sz="1100" b="0" i="0" u="none" strike="noStrike">
                          <a:solidFill>
                            <a:srgbClr val="333333"/>
                          </a:solidFill>
                          <a:effectLst/>
                          <a:latin typeface="Calibri"/>
                        </a:rPr>
                        <a:t>512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333333"/>
                          </a:solidFill>
                          <a:effectLst/>
                          <a:latin typeface="Calibri"/>
                        </a:rPr>
                        <a:t>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98%</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871">
                <a:tc>
                  <a:txBody>
                    <a:bodyPr/>
                    <a:lstStyle/>
                    <a:p>
                      <a:pPr algn="ctr" fontAlgn="ctr"/>
                      <a:r>
                        <a:rPr lang="en-US" sz="1100" b="0" i="0" u="none" strike="noStrike">
                          <a:solidFill>
                            <a:srgbClr val="333333"/>
                          </a:solidFill>
                          <a:effectLst/>
                          <a:latin typeface="Calibri"/>
                        </a:rPr>
                        <a:t>1024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97%</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871">
                <a:tc>
                  <a:txBody>
                    <a:bodyPr/>
                    <a:lstStyle/>
                    <a:p>
                      <a:pPr algn="ctr" fontAlgn="ctr"/>
                      <a:r>
                        <a:rPr lang="en-US" sz="1100" b="0" i="0" u="none" strike="noStrike">
                          <a:solidFill>
                            <a:srgbClr val="333333"/>
                          </a:solidFill>
                          <a:effectLst/>
                          <a:latin typeface="Calibri"/>
                        </a:rPr>
                        <a:t>1518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95%</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871">
                <a:tc>
                  <a:txBody>
                    <a:bodyPr/>
                    <a:lstStyle/>
                    <a:p>
                      <a:pPr algn="ctr" fontAlgn="ctr"/>
                      <a:r>
                        <a:rPr lang="en-US" sz="1100" b="0" i="0" u="none" strike="noStrike">
                          <a:solidFill>
                            <a:srgbClr val="333333"/>
                          </a:solidFill>
                          <a:effectLst/>
                          <a:latin typeface="Calibri"/>
                        </a:rPr>
                        <a:t>2048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96%</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871">
                <a:tc>
                  <a:txBody>
                    <a:bodyPr/>
                    <a:lstStyle/>
                    <a:p>
                      <a:pPr algn="ctr" fontAlgn="ctr"/>
                      <a:r>
                        <a:rPr lang="en-US" sz="1100" b="0" i="0" u="none" strike="noStrike">
                          <a:solidFill>
                            <a:srgbClr val="333333"/>
                          </a:solidFill>
                          <a:effectLst/>
                          <a:latin typeface="Calibri"/>
                        </a:rPr>
                        <a:t>9000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95%</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angle 2"/>
          <p:cNvSpPr/>
          <p:nvPr/>
        </p:nvSpPr>
        <p:spPr>
          <a:xfrm>
            <a:off x="1755321" y="4658137"/>
            <a:ext cx="5461908" cy="246221"/>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Two PFEs per line card; Per slot capacity </a:t>
            </a:r>
            <a:r>
              <a:rPr lang="en-US" sz="1000" b="1" u="sng" dirty="0">
                <a:latin typeface="Calibri" panose="020F0502020204030204" pitchFamily="34" charset="0"/>
                <a:cs typeface="Calibri" panose="020F0502020204030204" pitchFamily="34" charset="0"/>
              </a:rPr>
              <a:t>240G in this mode</a:t>
            </a:r>
          </a:p>
        </p:txBody>
      </p:sp>
    </p:spTree>
    <p:extLst>
      <p:ext uri="{BB962C8B-B14F-4D97-AF65-F5344CB8AC3E}">
        <p14:creationId xmlns:p14="http://schemas.microsoft.com/office/powerpoint/2010/main" val="339684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50" dirty="0"/>
              <a:t>MPC4E-2x100G+8x10G: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MX2000</a:t>
            </a:r>
            <a:endParaRPr lang="en-US" sz="2750" dirty="0"/>
          </a:p>
        </p:txBody>
      </p:sp>
      <p:graphicFrame>
        <p:nvGraphicFramePr>
          <p:cNvPr id="4" name="Table 3"/>
          <p:cNvGraphicFramePr>
            <a:graphicFrameLocks noGrp="1"/>
          </p:cNvGraphicFramePr>
          <p:nvPr>
            <p:extLst/>
          </p:nvPr>
        </p:nvGraphicFramePr>
        <p:xfrm>
          <a:off x="590341" y="951570"/>
          <a:ext cx="6157545" cy="3725323"/>
        </p:xfrm>
        <a:graphic>
          <a:graphicData uri="http://schemas.openxmlformats.org/drawingml/2006/table">
            <a:tbl>
              <a:tblPr/>
              <a:tblGrid>
                <a:gridCol w="1088692">
                  <a:extLst>
                    <a:ext uri="{9D8B030D-6E8A-4147-A177-3AD203B41FA5}">
                      <a16:colId xmlns:a16="http://schemas.microsoft.com/office/drawing/2014/main" val="20000"/>
                    </a:ext>
                  </a:extLst>
                </a:gridCol>
                <a:gridCol w="936509">
                  <a:extLst>
                    <a:ext uri="{9D8B030D-6E8A-4147-A177-3AD203B41FA5}">
                      <a16:colId xmlns:a16="http://schemas.microsoft.com/office/drawing/2014/main" val="20001"/>
                    </a:ext>
                  </a:extLst>
                </a:gridCol>
                <a:gridCol w="760913">
                  <a:extLst>
                    <a:ext uri="{9D8B030D-6E8A-4147-A177-3AD203B41FA5}">
                      <a16:colId xmlns:a16="http://schemas.microsoft.com/office/drawing/2014/main" val="20002"/>
                    </a:ext>
                  </a:extLst>
                </a:gridCol>
                <a:gridCol w="760913">
                  <a:extLst>
                    <a:ext uri="{9D8B030D-6E8A-4147-A177-3AD203B41FA5}">
                      <a16:colId xmlns:a16="http://schemas.microsoft.com/office/drawing/2014/main" val="20003"/>
                    </a:ext>
                  </a:extLst>
                </a:gridCol>
                <a:gridCol w="760913">
                  <a:extLst>
                    <a:ext uri="{9D8B030D-6E8A-4147-A177-3AD203B41FA5}">
                      <a16:colId xmlns:a16="http://schemas.microsoft.com/office/drawing/2014/main" val="20004"/>
                    </a:ext>
                  </a:extLst>
                </a:gridCol>
                <a:gridCol w="1849605">
                  <a:extLst>
                    <a:ext uri="{9D8B030D-6E8A-4147-A177-3AD203B41FA5}">
                      <a16:colId xmlns:a16="http://schemas.microsoft.com/office/drawing/2014/main" val="20005"/>
                    </a:ext>
                  </a:extLst>
                </a:gridCol>
              </a:tblGrid>
              <a:tr h="989819">
                <a:tc>
                  <a:txBody>
                    <a:bodyPr/>
                    <a:lstStyle/>
                    <a:p>
                      <a:pPr algn="ctr" fontAlgn="ctr"/>
                      <a:r>
                        <a:rPr lang="en-US" sz="1100" b="1" i="0" u="sng" strike="noStrike" dirty="0">
                          <a:solidFill>
                            <a:srgbClr val="333333"/>
                          </a:solidFill>
                          <a:effectLst/>
                          <a:latin typeface="Calibri"/>
                        </a:rPr>
                        <a:t>L2</a:t>
                      </a:r>
                      <a:r>
                        <a:rPr lang="en-US" sz="1100" b="1" i="0" u="none" strike="noStrike" dirty="0">
                          <a:solidFill>
                            <a:srgbClr val="333333"/>
                          </a:solidFill>
                          <a:effectLst/>
                          <a:latin typeface="Calibri"/>
                        </a:rPr>
                        <a:t> Packet Size (Byte)</a:t>
                      </a:r>
                      <a:endParaRPr lang="en-US" sz="1100" b="1" i="0" u="sng"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Total BW per </a:t>
                      </a:r>
                      <a:r>
                        <a:rPr lang="en-US" sz="1100" b="1" i="0" u="sng" strike="noStrike" dirty="0">
                          <a:solidFill>
                            <a:srgbClr val="333333"/>
                          </a:solidFill>
                          <a:effectLst/>
                          <a:latin typeface="Calibri"/>
                        </a:rPr>
                        <a:t>PFE (</a:t>
                      </a:r>
                      <a:r>
                        <a:rPr lang="en-US" sz="1100" b="1" i="0" u="sng"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dirty="0">
                          <a:solidFill>
                            <a:srgbClr val="333333"/>
                          </a:solidFill>
                          <a:effectLst/>
                          <a:latin typeface="Calibri"/>
                        </a:rPr>
                        <a:t>With IPG (</a:t>
                      </a:r>
                      <a:r>
                        <a:rPr lang="en-US" sz="1100" b="1" i="0" u="none" strike="noStrike" dirty="0" smtClean="0">
                          <a:solidFill>
                            <a:srgbClr val="333333"/>
                          </a:solidFill>
                          <a:effectLst/>
                          <a:latin typeface="Calibri"/>
                        </a:rPr>
                        <a:t>G)</a:t>
                      </a:r>
                      <a:endParaRPr lang="en-US" sz="1100" b="1"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MPPS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Line 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tc>
                  <a:txBody>
                    <a:bodyPr/>
                    <a:lstStyle/>
                    <a:p>
                      <a:pPr algn="ctr" fontAlgn="ctr"/>
                      <a:r>
                        <a:rPr lang="en-US" sz="1100" b="1" i="0" u="none" strike="noStrike">
                          <a:solidFill>
                            <a:srgbClr val="333333"/>
                          </a:solidFill>
                          <a:effectLst/>
                          <a:latin typeface="Calibri"/>
                        </a:rPr>
                        <a:t>Uncongested 100G Latency (Microseconds)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D"/>
                    </a:solidFill>
                  </a:tcPr>
                </a:tc>
                <a:extLst>
                  <a:ext uri="{0D108BD9-81ED-4DB2-BD59-A6C34878D82A}">
                    <a16:rowId xmlns:a16="http://schemas.microsoft.com/office/drawing/2014/main" val="10000"/>
                  </a:ext>
                </a:extLst>
              </a:tr>
              <a:tr h="341938">
                <a:tc>
                  <a:txBody>
                    <a:bodyPr/>
                    <a:lstStyle/>
                    <a:p>
                      <a:pPr algn="ctr" fontAlgn="ctr"/>
                      <a:r>
                        <a:rPr lang="en-US" sz="1100" b="0" i="0" u="none" strike="noStrike">
                          <a:solidFill>
                            <a:srgbClr val="333333"/>
                          </a:solidFill>
                          <a:effectLst/>
                          <a:latin typeface="Calibri"/>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51</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99.9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56%</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938">
                <a:tc>
                  <a:txBody>
                    <a:bodyPr/>
                    <a:lstStyle/>
                    <a:p>
                      <a:pPr algn="ctr" fontAlgn="ctr"/>
                      <a:r>
                        <a:rPr lang="en-US" sz="1100" b="0" i="0" u="none" strike="noStrike">
                          <a:solidFill>
                            <a:srgbClr val="333333"/>
                          </a:solidFill>
                          <a:effectLst/>
                          <a:latin typeface="Calibri"/>
                        </a:rPr>
                        <a:t>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94</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333333"/>
                          </a:solidFill>
                          <a:effectLst/>
                          <a:latin typeface="Calibri"/>
                        </a:rPr>
                        <a:t>109</a:t>
                      </a:r>
                      <a:endParaRPr lang="en-US" sz="1100" b="0" i="0" u="none" strike="noStrike" dirty="0">
                        <a:solidFill>
                          <a:srgbClr val="333333"/>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91.6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90%</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1938">
                <a:tc>
                  <a:txBody>
                    <a:bodyPr/>
                    <a:lstStyle/>
                    <a:p>
                      <a:pPr algn="ctr" fontAlgn="ctr"/>
                      <a:r>
                        <a:rPr lang="en-US" sz="1100" b="0" i="0" u="none" strike="noStrike">
                          <a:solidFill>
                            <a:srgbClr val="333333"/>
                          </a:solidFill>
                          <a:effectLst/>
                          <a:latin typeface="Calibri"/>
                        </a:rPr>
                        <a:t>256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333333"/>
                          </a:solidFill>
                          <a:effectLst/>
                          <a:latin typeface="Calibri"/>
                        </a:rPr>
                        <a:t>127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1938">
                <a:tc>
                  <a:txBody>
                    <a:bodyPr/>
                    <a:lstStyle/>
                    <a:p>
                      <a:pPr algn="ctr" fontAlgn="ctr"/>
                      <a:r>
                        <a:rPr lang="en-US" sz="1100" b="0" i="0" u="none" strike="noStrike">
                          <a:solidFill>
                            <a:srgbClr val="333333"/>
                          </a:solidFill>
                          <a:effectLst/>
                          <a:latin typeface="Calibri"/>
                        </a:rPr>
                        <a:t>512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1938">
                <a:tc>
                  <a:txBody>
                    <a:bodyPr/>
                    <a:lstStyle/>
                    <a:p>
                      <a:pPr algn="ctr" fontAlgn="ctr"/>
                      <a:r>
                        <a:rPr lang="en-US" sz="1100" b="0" i="0" u="none" strike="noStrike" dirty="0">
                          <a:solidFill>
                            <a:srgbClr val="333333"/>
                          </a:solidFill>
                          <a:effectLst/>
                          <a:latin typeface="Calibri"/>
                        </a:rPr>
                        <a:t>1024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1938">
                <a:tc>
                  <a:txBody>
                    <a:bodyPr/>
                    <a:lstStyle/>
                    <a:p>
                      <a:pPr algn="ctr" fontAlgn="ctr"/>
                      <a:r>
                        <a:rPr lang="en-US" sz="1100" b="0" i="0" u="none" strike="noStrike">
                          <a:solidFill>
                            <a:srgbClr val="333333"/>
                          </a:solidFill>
                          <a:effectLst/>
                          <a:latin typeface="Calibri"/>
                        </a:rPr>
                        <a:t>1518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1938">
                <a:tc>
                  <a:txBody>
                    <a:bodyPr/>
                    <a:lstStyle/>
                    <a:p>
                      <a:pPr algn="ctr" fontAlgn="ctr"/>
                      <a:r>
                        <a:rPr lang="en-US" sz="1100" b="0" i="0" u="none" strike="noStrike">
                          <a:solidFill>
                            <a:srgbClr val="333333"/>
                          </a:solidFill>
                          <a:effectLst/>
                          <a:latin typeface="Calibri"/>
                        </a:rPr>
                        <a:t>2048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1938">
                <a:tc>
                  <a:txBody>
                    <a:bodyPr/>
                    <a:lstStyle/>
                    <a:p>
                      <a:pPr algn="ctr" fontAlgn="ctr"/>
                      <a:r>
                        <a:rPr lang="en-US" sz="1100" b="0" i="0" u="none" strike="noStrike">
                          <a:solidFill>
                            <a:srgbClr val="333333"/>
                          </a:solidFill>
                          <a:effectLst/>
                          <a:latin typeface="Calibri"/>
                        </a:rPr>
                        <a:t>9000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333333"/>
                          </a:solidFill>
                          <a:effectLst/>
                          <a:latin typeface="Calibri"/>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17.7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angle 2"/>
          <p:cNvSpPr/>
          <p:nvPr/>
        </p:nvSpPr>
        <p:spPr>
          <a:xfrm>
            <a:off x="1877786" y="4738202"/>
            <a:ext cx="4572000" cy="265457"/>
          </a:xfrm>
          <a:prstGeom prst="rect">
            <a:avLst/>
          </a:prstGeom>
        </p:spPr>
        <p:txBody>
          <a:bodyPr>
            <a:spAutoFit/>
          </a:bodyPr>
          <a:lstStyle/>
          <a:p>
            <a:r>
              <a:rPr lang="en-US" sz="1125" dirty="0">
                <a:latin typeface="Calibri" panose="020F0502020204030204" pitchFamily="34" charset="0"/>
                <a:cs typeface="Calibri" panose="020F0502020204030204" pitchFamily="34" charset="0"/>
              </a:rPr>
              <a:t>Two PFEs per line card; Per slot capacity </a:t>
            </a:r>
            <a:r>
              <a:rPr lang="en-US" sz="1125" b="1" u="sng" dirty="0">
                <a:latin typeface="Calibri" panose="020F0502020204030204" pitchFamily="34" charset="0"/>
                <a:cs typeface="Calibri" panose="020F0502020204030204" pitchFamily="34" charset="0"/>
              </a:rPr>
              <a:t>260G in this mode</a:t>
            </a:r>
          </a:p>
        </p:txBody>
      </p:sp>
    </p:spTree>
    <p:extLst>
      <p:ext uri="{BB962C8B-B14F-4D97-AF65-F5344CB8AC3E}">
        <p14:creationId xmlns:p14="http://schemas.microsoft.com/office/powerpoint/2010/main" val="177809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50" dirty="0"/>
              <a:t>MPC3E: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a:t>
            </a:r>
          </a:p>
        </p:txBody>
      </p:sp>
      <p:graphicFrame>
        <p:nvGraphicFramePr>
          <p:cNvPr id="67" name="Table 66"/>
          <p:cNvGraphicFramePr>
            <a:graphicFrameLocks noGrp="1"/>
          </p:cNvGraphicFramePr>
          <p:nvPr>
            <p:extLst/>
          </p:nvPr>
        </p:nvGraphicFramePr>
        <p:xfrm>
          <a:off x="465366" y="1002714"/>
          <a:ext cx="5875409" cy="2842887"/>
        </p:xfrm>
        <a:graphic>
          <a:graphicData uri="http://schemas.openxmlformats.org/drawingml/2006/table">
            <a:tbl>
              <a:tblPr/>
              <a:tblGrid>
                <a:gridCol w="1051388">
                  <a:extLst>
                    <a:ext uri="{9D8B030D-6E8A-4147-A177-3AD203B41FA5}">
                      <a16:colId xmlns:a16="http://schemas.microsoft.com/office/drawing/2014/main" val="20000"/>
                    </a:ext>
                  </a:extLst>
                </a:gridCol>
                <a:gridCol w="1793549">
                  <a:extLst>
                    <a:ext uri="{9D8B030D-6E8A-4147-A177-3AD203B41FA5}">
                      <a16:colId xmlns:a16="http://schemas.microsoft.com/office/drawing/2014/main" val="20001"/>
                    </a:ext>
                  </a:extLst>
                </a:gridCol>
                <a:gridCol w="1515236">
                  <a:extLst>
                    <a:ext uri="{9D8B030D-6E8A-4147-A177-3AD203B41FA5}">
                      <a16:colId xmlns:a16="http://schemas.microsoft.com/office/drawing/2014/main" val="20002"/>
                    </a:ext>
                  </a:extLst>
                </a:gridCol>
                <a:gridCol w="1515236">
                  <a:extLst>
                    <a:ext uri="{9D8B030D-6E8A-4147-A177-3AD203B41FA5}">
                      <a16:colId xmlns:a16="http://schemas.microsoft.com/office/drawing/2014/main" val="20003"/>
                    </a:ext>
                  </a:extLst>
                </a:gridCol>
              </a:tblGrid>
              <a:tr h="598863">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L2 Packet </a:t>
                      </a:r>
                      <a:r>
                        <a:rPr lang="en-US" sz="1100" b="0" i="0" u="none" strike="noStrike" kern="1200" dirty="0">
                          <a:solidFill>
                            <a:srgbClr val="333333"/>
                          </a:solidFill>
                          <a:effectLst/>
                          <a:latin typeface="Calibri"/>
                          <a:ea typeface="+mn-ea"/>
                          <a:cs typeface="+mn-cs"/>
                        </a:rPr>
                        <a:t>Size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Total BW per PFE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With IPG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MPPS</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80503">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64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76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100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149Mpps</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503">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128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93</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108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90.99Mpps</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503">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256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105</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113</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51.30Mpps</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503">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512</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133</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32.41Mpps</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503">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1024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133</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135</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16.20Mpps</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0503">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1518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131</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133</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10.78Mpps</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503">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2048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133</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8.09Mpps</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503">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9000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131</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132</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1.79Mpps</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3"/>
          <p:cNvSpPr txBox="1"/>
          <p:nvPr/>
        </p:nvSpPr>
        <p:spPr>
          <a:xfrm>
            <a:off x="1885951" y="4327071"/>
            <a:ext cx="2574744" cy="253916"/>
          </a:xfrm>
          <a:prstGeom prst="rect">
            <a:avLst/>
          </a:prstGeom>
          <a:noFill/>
        </p:spPr>
        <p:txBody>
          <a:bodyPr wrap="none" rtlCol="0">
            <a:spAutoFit/>
          </a:bodyPr>
          <a:lstStyle/>
          <a:p>
            <a:r>
              <a:rPr lang="en-US" sz="1050" dirty="0">
                <a:latin typeface="Calibri" pitchFamily="34" charset="0"/>
              </a:rPr>
              <a:t>RFC2544 IPv4 Test results, results may vary </a:t>
            </a:r>
          </a:p>
        </p:txBody>
      </p:sp>
      <p:sp>
        <p:nvSpPr>
          <p:cNvPr id="3" name="Rectangle 2"/>
          <p:cNvSpPr/>
          <p:nvPr/>
        </p:nvSpPr>
        <p:spPr>
          <a:xfrm>
            <a:off x="1551214" y="3918914"/>
            <a:ext cx="4572000" cy="265457"/>
          </a:xfrm>
          <a:prstGeom prst="rect">
            <a:avLst/>
          </a:prstGeom>
        </p:spPr>
        <p:txBody>
          <a:bodyPr>
            <a:spAutoFit/>
          </a:bodyPr>
          <a:lstStyle/>
          <a:p>
            <a:r>
              <a:rPr lang="en-US" sz="1125" dirty="0">
                <a:latin typeface="Calibri" panose="020F0502020204030204" pitchFamily="34" charset="0"/>
                <a:cs typeface="Calibri" panose="020F0502020204030204" pitchFamily="34" charset="0"/>
              </a:rPr>
              <a:t>One PFE per line card; Per slot capacity </a:t>
            </a:r>
            <a:r>
              <a:rPr lang="en-US" sz="1125" b="1" u="sng" dirty="0">
                <a:latin typeface="Calibri" panose="020F0502020204030204" pitchFamily="34" charset="0"/>
                <a:cs typeface="Calibri" panose="020F0502020204030204" pitchFamily="34" charset="0"/>
              </a:rPr>
              <a:t>130G in this mode</a:t>
            </a:r>
          </a:p>
        </p:txBody>
      </p:sp>
    </p:spTree>
    <p:extLst>
      <p:ext uri="{BB962C8B-B14F-4D97-AF65-F5344CB8AC3E}">
        <p14:creationId xmlns:p14="http://schemas.microsoft.com/office/powerpoint/2010/main" val="33230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50" dirty="0"/>
              <a:t>16x10GE MPC: Full Duplex Bandwidth per PFE with </a:t>
            </a:r>
            <a:r>
              <a:rPr lang="en-US" sz="2750" u="sng"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SCBE</a:t>
            </a:r>
          </a:p>
        </p:txBody>
      </p:sp>
      <p:graphicFrame>
        <p:nvGraphicFramePr>
          <p:cNvPr id="67" name="Table 66"/>
          <p:cNvGraphicFramePr>
            <a:graphicFrameLocks noGrp="1"/>
          </p:cNvGraphicFramePr>
          <p:nvPr>
            <p:extLst/>
          </p:nvPr>
        </p:nvGraphicFramePr>
        <p:xfrm>
          <a:off x="481693" y="1137861"/>
          <a:ext cx="5654288" cy="2813096"/>
        </p:xfrm>
        <a:graphic>
          <a:graphicData uri="http://schemas.openxmlformats.org/drawingml/2006/table">
            <a:tbl>
              <a:tblPr/>
              <a:tblGrid>
                <a:gridCol w="667519">
                  <a:extLst>
                    <a:ext uri="{9D8B030D-6E8A-4147-A177-3AD203B41FA5}">
                      <a16:colId xmlns:a16="http://schemas.microsoft.com/office/drawing/2014/main" val="20000"/>
                    </a:ext>
                  </a:extLst>
                </a:gridCol>
                <a:gridCol w="1138713">
                  <a:extLst>
                    <a:ext uri="{9D8B030D-6E8A-4147-A177-3AD203B41FA5}">
                      <a16:colId xmlns:a16="http://schemas.microsoft.com/office/drawing/2014/main" val="20001"/>
                    </a:ext>
                  </a:extLst>
                </a:gridCol>
                <a:gridCol w="962014">
                  <a:extLst>
                    <a:ext uri="{9D8B030D-6E8A-4147-A177-3AD203B41FA5}">
                      <a16:colId xmlns:a16="http://schemas.microsoft.com/office/drawing/2014/main" val="20002"/>
                    </a:ext>
                  </a:extLst>
                </a:gridCol>
                <a:gridCol w="962014">
                  <a:extLst>
                    <a:ext uri="{9D8B030D-6E8A-4147-A177-3AD203B41FA5}">
                      <a16:colId xmlns:a16="http://schemas.microsoft.com/office/drawing/2014/main" val="20003"/>
                    </a:ext>
                  </a:extLst>
                </a:gridCol>
                <a:gridCol w="962014">
                  <a:extLst>
                    <a:ext uri="{9D8B030D-6E8A-4147-A177-3AD203B41FA5}">
                      <a16:colId xmlns:a16="http://schemas.microsoft.com/office/drawing/2014/main" val="20004"/>
                    </a:ext>
                  </a:extLst>
                </a:gridCol>
                <a:gridCol w="962014">
                  <a:extLst>
                    <a:ext uri="{9D8B030D-6E8A-4147-A177-3AD203B41FA5}">
                      <a16:colId xmlns:a16="http://schemas.microsoft.com/office/drawing/2014/main" val="20005"/>
                    </a:ext>
                  </a:extLst>
                </a:gridCol>
              </a:tblGrid>
              <a:tr h="685800">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L2 Packet </a:t>
                      </a:r>
                      <a:r>
                        <a:rPr lang="en-US" sz="1100" b="0" i="0" u="none" strike="noStrike" kern="1200" dirty="0">
                          <a:solidFill>
                            <a:srgbClr val="333333"/>
                          </a:solidFill>
                          <a:effectLst/>
                          <a:latin typeface="Calibri"/>
                          <a:ea typeface="+mn-ea"/>
                          <a:cs typeface="+mn-cs"/>
                        </a:rPr>
                        <a:t>Size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Total BW per PFE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With IPG</a:t>
                      </a:r>
                    </a:p>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MPPS</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Line Rate %</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Uncongested Latency (Microseconds)</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65912">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64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25</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33</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48.36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81%</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13.96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912">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128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35</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40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33.78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14.46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5912">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256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37</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17.85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15.42</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912">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512</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9.22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15.78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5912">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1024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4.61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16.04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5912">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1518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3.07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16.30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5912">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2048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2.31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16.60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5912">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9000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0.52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19.92</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3"/>
          <p:cNvSpPr txBox="1"/>
          <p:nvPr/>
        </p:nvSpPr>
        <p:spPr>
          <a:xfrm>
            <a:off x="1885951" y="4327071"/>
            <a:ext cx="2574744" cy="253916"/>
          </a:xfrm>
          <a:prstGeom prst="rect">
            <a:avLst/>
          </a:prstGeom>
          <a:noFill/>
        </p:spPr>
        <p:txBody>
          <a:bodyPr wrap="none" rtlCol="0">
            <a:spAutoFit/>
          </a:bodyPr>
          <a:lstStyle/>
          <a:p>
            <a:r>
              <a:rPr lang="en-US" sz="1050" dirty="0">
                <a:latin typeface="Calibri" pitchFamily="34" charset="0"/>
              </a:rPr>
              <a:t>RFC2544 IPv4 Test results, results may vary </a:t>
            </a:r>
          </a:p>
        </p:txBody>
      </p:sp>
      <p:sp>
        <p:nvSpPr>
          <p:cNvPr id="3" name="Rectangle 2"/>
          <p:cNvSpPr/>
          <p:nvPr/>
        </p:nvSpPr>
        <p:spPr>
          <a:xfrm>
            <a:off x="1698171" y="4023598"/>
            <a:ext cx="4572000" cy="265457"/>
          </a:xfrm>
          <a:prstGeom prst="rect">
            <a:avLst/>
          </a:prstGeom>
        </p:spPr>
        <p:txBody>
          <a:bodyPr>
            <a:spAutoFit/>
          </a:bodyPr>
          <a:lstStyle/>
          <a:p>
            <a:r>
              <a:rPr lang="en-US" sz="1125" dirty="0">
                <a:latin typeface="Calibri" panose="020F0502020204030204" pitchFamily="34" charset="0"/>
                <a:cs typeface="Calibri" panose="020F0502020204030204" pitchFamily="34" charset="0"/>
              </a:rPr>
              <a:t>Four PFEs per line card; Per slot capacity </a:t>
            </a:r>
            <a:r>
              <a:rPr lang="en-US" sz="1125" b="1" u="sng" dirty="0">
                <a:latin typeface="Calibri" panose="020F0502020204030204" pitchFamily="34" charset="0"/>
                <a:cs typeface="Calibri" panose="020F0502020204030204" pitchFamily="34" charset="0"/>
              </a:rPr>
              <a:t>160G in this mode</a:t>
            </a:r>
          </a:p>
        </p:txBody>
      </p:sp>
    </p:spTree>
    <p:extLst>
      <p:ext uri="{BB962C8B-B14F-4D97-AF65-F5344CB8AC3E}">
        <p14:creationId xmlns:p14="http://schemas.microsoft.com/office/powerpoint/2010/main" val="78521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MPC1: </a:t>
            </a:r>
            <a:r>
              <a:rPr lang="en-US" dirty="0"/>
              <a:t>Full Duplex Bandwidth </a:t>
            </a:r>
            <a:r>
              <a:rPr lang="en-US" dirty="0" smtClean="0"/>
              <a:t>per PFE</a:t>
            </a:r>
            <a:endParaRPr lang="en-US" dirty="0"/>
          </a:p>
        </p:txBody>
      </p:sp>
      <p:graphicFrame>
        <p:nvGraphicFramePr>
          <p:cNvPr id="67" name="Table 66"/>
          <p:cNvGraphicFramePr>
            <a:graphicFrameLocks noGrp="1"/>
          </p:cNvGraphicFramePr>
          <p:nvPr>
            <p:extLst/>
          </p:nvPr>
        </p:nvGraphicFramePr>
        <p:xfrm>
          <a:off x="607650" y="1158290"/>
          <a:ext cx="5421722" cy="2709696"/>
        </p:xfrm>
        <a:graphic>
          <a:graphicData uri="http://schemas.openxmlformats.org/drawingml/2006/table">
            <a:tbl>
              <a:tblPr/>
              <a:tblGrid>
                <a:gridCol w="622421">
                  <a:extLst>
                    <a:ext uri="{9D8B030D-6E8A-4147-A177-3AD203B41FA5}">
                      <a16:colId xmlns:a16="http://schemas.microsoft.com/office/drawing/2014/main" val="20000"/>
                    </a:ext>
                  </a:extLst>
                </a:gridCol>
                <a:gridCol w="1061779">
                  <a:extLst>
                    <a:ext uri="{9D8B030D-6E8A-4147-A177-3AD203B41FA5}">
                      <a16:colId xmlns:a16="http://schemas.microsoft.com/office/drawing/2014/main" val="20001"/>
                    </a:ext>
                  </a:extLst>
                </a:gridCol>
                <a:gridCol w="897018">
                  <a:extLst>
                    <a:ext uri="{9D8B030D-6E8A-4147-A177-3AD203B41FA5}">
                      <a16:colId xmlns:a16="http://schemas.microsoft.com/office/drawing/2014/main" val="20002"/>
                    </a:ext>
                  </a:extLst>
                </a:gridCol>
                <a:gridCol w="897018">
                  <a:extLst>
                    <a:ext uri="{9D8B030D-6E8A-4147-A177-3AD203B41FA5}">
                      <a16:colId xmlns:a16="http://schemas.microsoft.com/office/drawing/2014/main" val="20003"/>
                    </a:ext>
                  </a:extLst>
                </a:gridCol>
                <a:gridCol w="897018">
                  <a:extLst>
                    <a:ext uri="{9D8B030D-6E8A-4147-A177-3AD203B41FA5}">
                      <a16:colId xmlns:a16="http://schemas.microsoft.com/office/drawing/2014/main" val="20004"/>
                    </a:ext>
                  </a:extLst>
                </a:gridCol>
                <a:gridCol w="1046468">
                  <a:extLst>
                    <a:ext uri="{9D8B030D-6E8A-4147-A177-3AD203B41FA5}">
                      <a16:colId xmlns:a16="http://schemas.microsoft.com/office/drawing/2014/main" val="20005"/>
                    </a:ext>
                  </a:extLst>
                </a:gridCol>
              </a:tblGrid>
              <a:tr h="570808">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L2 Packet </a:t>
                      </a:r>
                      <a:r>
                        <a:rPr lang="en-US" sz="1100" b="0" i="0" u="none" strike="noStrike" kern="1200" dirty="0">
                          <a:solidFill>
                            <a:srgbClr val="333333"/>
                          </a:solidFill>
                          <a:effectLst/>
                          <a:latin typeface="Calibri"/>
                          <a:ea typeface="+mn-ea"/>
                          <a:cs typeface="+mn-cs"/>
                        </a:rPr>
                        <a:t>Size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Total BW per PFE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With IPG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MPPS</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Line Rate %</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Uncongested 10GE Latency (Microseconds)</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67361">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64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27</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52.82</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89%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13.96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361">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128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333333"/>
                          </a:solidFill>
                          <a:effectLst/>
                          <a:latin typeface="Calibri"/>
                          <a:ea typeface="+mn-ea"/>
                          <a:cs typeface="+mn-cs"/>
                        </a:rPr>
                        <a:t>35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40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33.78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333333"/>
                          </a:solidFill>
                          <a:effectLst/>
                          <a:latin typeface="Calibri"/>
                          <a:ea typeface="+mn-ea"/>
                          <a:cs typeface="+mn-cs"/>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14.46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361">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256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17.85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15.42</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7361">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512</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9.22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15.78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7361">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1024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4.61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16.04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7361">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1518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37</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3.07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16.30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7361">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2048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2.31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16.60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7361">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9000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0.52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19.92</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3"/>
          <p:cNvSpPr txBox="1"/>
          <p:nvPr/>
        </p:nvSpPr>
        <p:spPr>
          <a:xfrm>
            <a:off x="1885951" y="4327071"/>
            <a:ext cx="2574744" cy="253916"/>
          </a:xfrm>
          <a:prstGeom prst="rect">
            <a:avLst/>
          </a:prstGeom>
          <a:noFill/>
        </p:spPr>
        <p:txBody>
          <a:bodyPr wrap="none" rtlCol="0">
            <a:spAutoFit/>
          </a:bodyPr>
          <a:lstStyle/>
          <a:p>
            <a:r>
              <a:rPr lang="en-US" sz="1050" dirty="0">
                <a:latin typeface="Calibri" pitchFamily="34" charset="0"/>
              </a:rPr>
              <a:t>RFC2544 IPv4 Test results, results may vary </a:t>
            </a:r>
          </a:p>
        </p:txBody>
      </p:sp>
      <p:sp>
        <p:nvSpPr>
          <p:cNvPr id="5" name="TextBox 4"/>
          <p:cNvSpPr txBox="1"/>
          <p:nvPr/>
        </p:nvSpPr>
        <p:spPr>
          <a:xfrm>
            <a:off x="1885951" y="4148350"/>
            <a:ext cx="2156360" cy="253916"/>
          </a:xfrm>
          <a:prstGeom prst="rect">
            <a:avLst/>
          </a:prstGeom>
          <a:noFill/>
        </p:spPr>
        <p:txBody>
          <a:bodyPr wrap="none" rtlCol="0">
            <a:spAutoFit/>
          </a:bodyPr>
          <a:lstStyle/>
          <a:p>
            <a:r>
              <a:rPr lang="en-US" sz="1050" b="1" dirty="0">
                <a:latin typeface="Calibri" pitchFamily="34" charset="0"/>
              </a:rPr>
              <a:t>Results apply to both SCB and SCBE</a:t>
            </a:r>
          </a:p>
        </p:txBody>
      </p:sp>
      <p:sp>
        <p:nvSpPr>
          <p:cNvPr id="3" name="Rectangle 2"/>
          <p:cNvSpPr/>
          <p:nvPr/>
        </p:nvSpPr>
        <p:spPr>
          <a:xfrm>
            <a:off x="1529654" y="3920317"/>
            <a:ext cx="4572000" cy="265457"/>
          </a:xfrm>
          <a:prstGeom prst="rect">
            <a:avLst/>
          </a:prstGeom>
        </p:spPr>
        <p:txBody>
          <a:bodyPr>
            <a:spAutoFit/>
          </a:bodyPr>
          <a:lstStyle/>
          <a:p>
            <a:r>
              <a:rPr lang="en-US" sz="1125" dirty="0">
                <a:latin typeface="Calibri" panose="020F0502020204030204" pitchFamily="34" charset="0"/>
                <a:cs typeface="Calibri" panose="020F0502020204030204" pitchFamily="34" charset="0"/>
              </a:rPr>
              <a:t>One PFE per line card; Per slot capacity </a:t>
            </a:r>
            <a:r>
              <a:rPr lang="en-US" sz="1125" b="1" u="sng" dirty="0">
                <a:latin typeface="Calibri" panose="020F0502020204030204" pitchFamily="34" charset="0"/>
                <a:cs typeface="Calibri" panose="020F0502020204030204" pitchFamily="34" charset="0"/>
              </a:rPr>
              <a:t>40G in this mode</a:t>
            </a:r>
          </a:p>
        </p:txBody>
      </p:sp>
    </p:spTree>
    <p:extLst>
      <p:ext uri="{BB962C8B-B14F-4D97-AF65-F5344CB8AC3E}">
        <p14:creationId xmlns:p14="http://schemas.microsoft.com/office/powerpoint/2010/main" val="28366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MX2K Fabric Evolution</a:t>
            </a:r>
            <a:endParaRPr lang="en-US" dirty="0"/>
          </a:p>
        </p:txBody>
      </p:sp>
      <p:grpSp>
        <p:nvGrpSpPr>
          <p:cNvPr id="5" name="Group 4"/>
          <p:cNvGrpSpPr/>
          <p:nvPr/>
        </p:nvGrpSpPr>
        <p:grpSpPr>
          <a:xfrm>
            <a:off x="490578" y="4295087"/>
            <a:ext cx="8408493" cy="423059"/>
            <a:chOff x="762424" y="1794864"/>
            <a:chExt cx="13453589" cy="676894"/>
          </a:xfrm>
        </p:grpSpPr>
        <p:sp>
          <p:nvSpPr>
            <p:cNvPr id="3" name="Right Arrow 2"/>
            <p:cNvSpPr/>
            <p:nvPr/>
          </p:nvSpPr>
          <p:spPr>
            <a:xfrm>
              <a:off x="762424" y="1794864"/>
              <a:ext cx="13453589" cy="676894"/>
            </a:xfrm>
            <a:prstGeom prst="rightArrow">
              <a:avLst>
                <a:gd name="adj1" fmla="val 100000"/>
                <a:gd name="adj2" fmla="val 3712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endParaRPr lang="en-US" sz="875">
                <a:latin typeface="Arial"/>
                <a:cs typeface="Arial"/>
              </a:endParaRPr>
            </a:p>
          </p:txBody>
        </p:sp>
        <p:sp>
          <p:nvSpPr>
            <p:cNvPr id="11" name="TextBox 20"/>
            <p:cNvSpPr txBox="1">
              <a:spLocks noChangeArrowheads="1"/>
            </p:cNvSpPr>
            <p:nvPr/>
          </p:nvSpPr>
          <p:spPr bwMode="auto">
            <a:xfrm>
              <a:off x="5893830" y="1902478"/>
              <a:ext cx="2155994" cy="517064"/>
            </a:xfrm>
            <a:prstGeom prst="rect">
              <a:avLst/>
            </a:prstGeom>
            <a:noFill/>
            <a:ln w="9525">
              <a:noFill/>
              <a:miter lim="800000"/>
              <a:headEnd/>
              <a:tailEnd/>
            </a:ln>
          </p:spPr>
          <p:txBody>
            <a:bodyPr wrap="square">
              <a:spAutoFit/>
            </a:bodyPr>
            <a:lstStyle/>
            <a:p>
              <a:pPr algn="ctr"/>
              <a:r>
                <a:rPr lang="en-US" sz="1500" b="1" dirty="0">
                  <a:solidFill>
                    <a:schemeClr val="bg1"/>
                  </a:solidFill>
                  <a:latin typeface="Arial" panose="020B0604020202020204" pitchFamily="34" charset="0"/>
                  <a:cs typeface="Arial" panose="020B0604020202020204" pitchFamily="34" charset="0"/>
                </a:rPr>
                <a:t>2015</a:t>
              </a:r>
            </a:p>
          </p:txBody>
        </p:sp>
        <p:sp>
          <p:nvSpPr>
            <p:cNvPr id="13" name="TextBox 20"/>
            <p:cNvSpPr txBox="1">
              <a:spLocks noChangeArrowheads="1"/>
            </p:cNvSpPr>
            <p:nvPr/>
          </p:nvSpPr>
          <p:spPr bwMode="auto">
            <a:xfrm>
              <a:off x="960573" y="1936414"/>
              <a:ext cx="1603800" cy="517064"/>
            </a:xfrm>
            <a:prstGeom prst="rect">
              <a:avLst/>
            </a:prstGeom>
            <a:noFill/>
            <a:ln w="9525">
              <a:noFill/>
              <a:miter lim="800000"/>
              <a:headEnd/>
              <a:tailEnd/>
            </a:ln>
          </p:spPr>
          <p:txBody>
            <a:bodyPr wrap="square">
              <a:spAutoFit/>
            </a:bodyPr>
            <a:lstStyle/>
            <a:p>
              <a:pPr algn="ctr"/>
              <a:r>
                <a:rPr lang="en-US" sz="1500" b="1" dirty="0">
                  <a:solidFill>
                    <a:schemeClr val="bg1"/>
                  </a:solidFill>
                  <a:latin typeface="Arial" panose="020B0604020202020204" pitchFamily="34" charset="0"/>
                  <a:cs typeface="Arial" panose="020B0604020202020204" pitchFamily="34" charset="0"/>
                </a:rPr>
                <a:t>2012</a:t>
              </a:r>
            </a:p>
          </p:txBody>
        </p:sp>
        <p:sp>
          <p:nvSpPr>
            <p:cNvPr id="15" name="TextBox 27"/>
            <p:cNvSpPr txBox="1">
              <a:spLocks noChangeArrowheads="1"/>
            </p:cNvSpPr>
            <p:nvPr/>
          </p:nvSpPr>
          <p:spPr bwMode="auto">
            <a:xfrm>
              <a:off x="11379280" y="1936414"/>
              <a:ext cx="2312259" cy="517064"/>
            </a:xfrm>
            <a:prstGeom prst="rect">
              <a:avLst/>
            </a:prstGeom>
            <a:noFill/>
            <a:ln w="9525">
              <a:noFill/>
              <a:miter lim="800000"/>
              <a:headEnd/>
              <a:tailEnd/>
            </a:ln>
          </p:spPr>
          <p:txBody>
            <a:bodyPr wrap="square">
              <a:spAutoFit/>
            </a:bodyPr>
            <a:lstStyle/>
            <a:p>
              <a:pPr algn="ctr"/>
              <a:r>
                <a:rPr lang="en-US" sz="1500" b="1" dirty="0" smtClean="0">
                  <a:solidFill>
                    <a:schemeClr val="bg1"/>
                  </a:solidFill>
                  <a:latin typeface="Arial" panose="020B0604020202020204" pitchFamily="34" charset="0"/>
                  <a:cs typeface="Arial" panose="020B0604020202020204" pitchFamily="34" charset="0"/>
                </a:rPr>
                <a:t>2019</a:t>
              </a:r>
              <a:endParaRPr lang="en-US" sz="1500" b="1" dirty="0">
                <a:solidFill>
                  <a:schemeClr val="bg1"/>
                </a:solidFill>
                <a:latin typeface="Arial" panose="020B0604020202020204" pitchFamily="34" charset="0"/>
                <a:cs typeface="Arial" panose="020B0604020202020204" pitchFamily="34" charset="0"/>
              </a:endParaRPr>
            </a:p>
          </p:txBody>
        </p:sp>
      </p:grpSp>
      <p:sp>
        <p:nvSpPr>
          <p:cNvPr id="51" name="Freeform 50"/>
          <p:cNvSpPr/>
          <p:nvPr/>
        </p:nvSpPr>
        <p:spPr>
          <a:xfrm>
            <a:off x="602044" y="756687"/>
            <a:ext cx="7411829" cy="2227296"/>
          </a:xfrm>
          <a:custGeom>
            <a:avLst/>
            <a:gdLst>
              <a:gd name="connsiteX0" fmla="*/ 0 w 10577015"/>
              <a:gd name="connsiteY0" fmla="*/ 3070747 h 3466532"/>
              <a:gd name="connsiteX1" fmla="*/ 0 w 10577015"/>
              <a:gd name="connsiteY1" fmla="*/ 3070747 h 3466532"/>
              <a:gd name="connsiteX2" fmla="*/ 109182 w 10577015"/>
              <a:gd name="connsiteY2" fmla="*/ 3029803 h 3466532"/>
              <a:gd name="connsiteX3" fmla="*/ 4913194 w 10577015"/>
              <a:gd name="connsiteY3" fmla="*/ 2101756 h 3466532"/>
              <a:gd name="connsiteX4" fmla="*/ 9416955 w 10577015"/>
              <a:gd name="connsiteY4" fmla="*/ 395785 h 3466532"/>
              <a:gd name="connsiteX5" fmla="*/ 9184943 w 10577015"/>
              <a:gd name="connsiteY5" fmla="*/ 0 h 3466532"/>
              <a:gd name="connsiteX6" fmla="*/ 10549719 w 10577015"/>
              <a:gd name="connsiteY6" fmla="*/ 368490 h 3466532"/>
              <a:gd name="connsiteX7" fmla="*/ 10577015 w 10577015"/>
              <a:gd name="connsiteY7" fmla="*/ 532263 h 3466532"/>
              <a:gd name="connsiteX8" fmla="*/ 10072047 w 10577015"/>
              <a:gd name="connsiteY8" fmla="*/ 1692323 h 3466532"/>
              <a:gd name="connsiteX9" fmla="*/ 9921922 w 10577015"/>
              <a:gd name="connsiteY9" fmla="*/ 1351129 h 3466532"/>
              <a:gd name="connsiteX10" fmla="*/ 5336274 w 10577015"/>
              <a:gd name="connsiteY10" fmla="*/ 2893326 h 3466532"/>
              <a:gd name="connsiteX11" fmla="*/ 13647 w 10577015"/>
              <a:gd name="connsiteY11" fmla="*/ 3466532 h 3466532"/>
              <a:gd name="connsiteX0" fmla="*/ 0 w 10577015"/>
              <a:gd name="connsiteY0" fmla="*/ 3070747 h 3466532"/>
              <a:gd name="connsiteX1" fmla="*/ 0 w 10577015"/>
              <a:gd name="connsiteY1" fmla="*/ 3070747 h 3466532"/>
              <a:gd name="connsiteX2" fmla="*/ 109182 w 10577015"/>
              <a:gd name="connsiteY2" fmla="*/ 3029803 h 3466532"/>
              <a:gd name="connsiteX3" fmla="*/ 4913194 w 10577015"/>
              <a:gd name="connsiteY3" fmla="*/ 2101756 h 3466532"/>
              <a:gd name="connsiteX4" fmla="*/ 9416955 w 10577015"/>
              <a:gd name="connsiteY4" fmla="*/ 395785 h 3466532"/>
              <a:gd name="connsiteX5" fmla="*/ 9184943 w 10577015"/>
              <a:gd name="connsiteY5" fmla="*/ 0 h 3466532"/>
              <a:gd name="connsiteX6" fmla="*/ 10549719 w 10577015"/>
              <a:gd name="connsiteY6" fmla="*/ 368490 h 3466532"/>
              <a:gd name="connsiteX7" fmla="*/ 10577015 w 10577015"/>
              <a:gd name="connsiteY7" fmla="*/ 532263 h 3466532"/>
              <a:gd name="connsiteX8" fmla="*/ 10072047 w 10577015"/>
              <a:gd name="connsiteY8" fmla="*/ 1692323 h 3466532"/>
              <a:gd name="connsiteX9" fmla="*/ 9921922 w 10577015"/>
              <a:gd name="connsiteY9" fmla="*/ 1351129 h 3466532"/>
              <a:gd name="connsiteX10" fmla="*/ 5336274 w 10577015"/>
              <a:gd name="connsiteY10" fmla="*/ 2893326 h 3466532"/>
              <a:gd name="connsiteX11" fmla="*/ 13647 w 10577015"/>
              <a:gd name="connsiteY11" fmla="*/ 3466532 h 3466532"/>
              <a:gd name="connsiteX0" fmla="*/ 0 w 10577015"/>
              <a:gd name="connsiteY0" fmla="*/ 3070747 h 3466532"/>
              <a:gd name="connsiteX1" fmla="*/ 0 w 10577015"/>
              <a:gd name="connsiteY1" fmla="*/ 3070747 h 3466532"/>
              <a:gd name="connsiteX2" fmla="*/ 109182 w 10577015"/>
              <a:gd name="connsiteY2" fmla="*/ 3029803 h 3466532"/>
              <a:gd name="connsiteX3" fmla="*/ 4913194 w 10577015"/>
              <a:gd name="connsiteY3" fmla="*/ 2101756 h 3466532"/>
              <a:gd name="connsiteX4" fmla="*/ 9416955 w 10577015"/>
              <a:gd name="connsiteY4" fmla="*/ 395785 h 3466532"/>
              <a:gd name="connsiteX5" fmla="*/ 9184943 w 10577015"/>
              <a:gd name="connsiteY5" fmla="*/ 0 h 3466532"/>
              <a:gd name="connsiteX6" fmla="*/ 10549719 w 10577015"/>
              <a:gd name="connsiteY6" fmla="*/ 368490 h 3466532"/>
              <a:gd name="connsiteX7" fmla="*/ 10577015 w 10577015"/>
              <a:gd name="connsiteY7" fmla="*/ 532263 h 3466532"/>
              <a:gd name="connsiteX8" fmla="*/ 10072047 w 10577015"/>
              <a:gd name="connsiteY8" fmla="*/ 1692323 h 3466532"/>
              <a:gd name="connsiteX9" fmla="*/ 9921922 w 10577015"/>
              <a:gd name="connsiteY9" fmla="*/ 1351129 h 3466532"/>
              <a:gd name="connsiteX10" fmla="*/ 5336274 w 10577015"/>
              <a:gd name="connsiteY10" fmla="*/ 2893326 h 3466532"/>
              <a:gd name="connsiteX11" fmla="*/ 13647 w 10577015"/>
              <a:gd name="connsiteY11"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36274 w 10577015"/>
              <a:gd name="connsiteY9" fmla="*/ 2893326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36274 w 10577015"/>
              <a:gd name="connsiteY9" fmla="*/ 2893326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36274 w 10577015"/>
              <a:gd name="connsiteY9" fmla="*/ 2893326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36274 w 10577015"/>
              <a:gd name="connsiteY9" fmla="*/ 2893326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90865 w 10577015"/>
              <a:gd name="connsiteY9" fmla="*/ 2811439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390865 w 10577015"/>
              <a:gd name="connsiteY9" fmla="*/ 2811439 h 3466532"/>
              <a:gd name="connsiteX10" fmla="*/ 13647 w 10577015"/>
              <a:gd name="connsiteY10" fmla="*/ 3466532 h 3466532"/>
              <a:gd name="connsiteX0" fmla="*/ 0 w 10577015"/>
              <a:gd name="connsiteY0" fmla="*/ 3070747 h 3466532"/>
              <a:gd name="connsiteX1" fmla="*/ 0 w 10577015"/>
              <a:gd name="connsiteY1" fmla="*/ 3070747 h 3466532"/>
              <a:gd name="connsiteX2" fmla="*/ 4913194 w 10577015"/>
              <a:gd name="connsiteY2" fmla="*/ 2101756 h 3466532"/>
              <a:gd name="connsiteX3" fmla="*/ 9416955 w 10577015"/>
              <a:gd name="connsiteY3" fmla="*/ 395785 h 3466532"/>
              <a:gd name="connsiteX4" fmla="*/ 9184943 w 10577015"/>
              <a:gd name="connsiteY4" fmla="*/ 0 h 3466532"/>
              <a:gd name="connsiteX5" fmla="*/ 10549719 w 10577015"/>
              <a:gd name="connsiteY5" fmla="*/ 368490 h 3466532"/>
              <a:gd name="connsiteX6" fmla="*/ 10577015 w 10577015"/>
              <a:gd name="connsiteY6" fmla="*/ 532263 h 3466532"/>
              <a:gd name="connsiteX7" fmla="*/ 10072047 w 10577015"/>
              <a:gd name="connsiteY7" fmla="*/ 1692323 h 3466532"/>
              <a:gd name="connsiteX8" fmla="*/ 9921922 w 10577015"/>
              <a:gd name="connsiteY8" fmla="*/ 1351129 h 3466532"/>
              <a:gd name="connsiteX9" fmla="*/ 5431808 w 10577015"/>
              <a:gd name="connsiteY9" fmla="*/ 2743200 h 3466532"/>
              <a:gd name="connsiteX10" fmla="*/ 13647 w 10577015"/>
              <a:gd name="connsiteY10" fmla="*/ 3466532 h 3466532"/>
              <a:gd name="connsiteX0" fmla="*/ 0 w 10549719"/>
              <a:gd name="connsiteY0" fmla="*/ 3070747 h 3466532"/>
              <a:gd name="connsiteX1" fmla="*/ 0 w 10549719"/>
              <a:gd name="connsiteY1" fmla="*/ 3070747 h 3466532"/>
              <a:gd name="connsiteX2" fmla="*/ 4913194 w 10549719"/>
              <a:gd name="connsiteY2" fmla="*/ 2101756 h 3466532"/>
              <a:gd name="connsiteX3" fmla="*/ 9416955 w 10549719"/>
              <a:gd name="connsiteY3" fmla="*/ 395785 h 3466532"/>
              <a:gd name="connsiteX4" fmla="*/ 9184943 w 10549719"/>
              <a:gd name="connsiteY4" fmla="*/ 0 h 3466532"/>
              <a:gd name="connsiteX5" fmla="*/ 10549719 w 10549719"/>
              <a:gd name="connsiteY5" fmla="*/ 368490 h 3466532"/>
              <a:gd name="connsiteX6" fmla="*/ 10072047 w 10549719"/>
              <a:gd name="connsiteY6" fmla="*/ 1692323 h 3466532"/>
              <a:gd name="connsiteX7" fmla="*/ 9921922 w 10549719"/>
              <a:gd name="connsiteY7" fmla="*/ 1351129 h 3466532"/>
              <a:gd name="connsiteX8" fmla="*/ 5431808 w 10549719"/>
              <a:gd name="connsiteY8" fmla="*/ 2743200 h 3466532"/>
              <a:gd name="connsiteX9" fmla="*/ 13647 w 10549719"/>
              <a:gd name="connsiteY9" fmla="*/ 3466532 h 3466532"/>
              <a:gd name="connsiteX0" fmla="*/ 0 w 10549719"/>
              <a:gd name="connsiteY0" fmla="*/ 3070747 h 3466532"/>
              <a:gd name="connsiteX1" fmla="*/ 0 w 10549719"/>
              <a:gd name="connsiteY1" fmla="*/ 3070747 h 3466532"/>
              <a:gd name="connsiteX2" fmla="*/ 4913194 w 10549719"/>
              <a:gd name="connsiteY2" fmla="*/ 2101756 h 3466532"/>
              <a:gd name="connsiteX3" fmla="*/ 9362364 w 10549719"/>
              <a:gd name="connsiteY3" fmla="*/ 313899 h 3466532"/>
              <a:gd name="connsiteX4" fmla="*/ 9184943 w 10549719"/>
              <a:gd name="connsiteY4" fmla="*/ 0 h 3466532"/>
              <a:gd name="connsiteX5" fmla="*/ 10549719 w 10549719"/>
              <a:gd name="connsiteY5" fmla="*/ 368490 h 3466532"/>
              <a:gd name="connsiteX6" fmla="*/ 10072047 w 10549719"/>
              <a:gd name="connsiteY6" fmla="*/ 1692323 h 3466532"/>
              <a:gd name="connsiteX7" fmla="*/ 9921922 w 10549719"/>
              <a:gd name="connsiteY7" fmla="*/ 1351129 h 3466532"/>
              <a:gd name="connsiteX8" fmla="*/ 5431808 w 10549719"/>
              <a:gd name="connsiteY8" fmla="*/ 2743200 h 3466532"/>
              <a:gd name="connsiteX9" fmla="*/ 13647 w 10549719"/>
              <a:gd name="connsiteY9" fmla="*/ 3466532 h 34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9719" h="3466532">
                <a:moveTo>
                  <a:pt x="0" y="3070747"/>
                </a:moveTo>
                <a:lnTo>
                  <a:pt x="0" y="3070747"/>
                </a:lnTo>
                <a:cubicBezTo>
                  <a:pt x="1637731" y="2747750"/>
                  <a:pt x="3352800" y="2561231"/>
                  <a:pt x="4913194" y="2101756"/>
                </a:cubicBezTo>
                <a:cubicBezTo>
                  <a:pt x="6473588" y="1642281"/>
                  <a:pt x="8650406" y="664192"/>
                  <a:pt x="9362364" y="313899"/>
                </a:cubicBezTo>
                <a:lnTo>
                  <a:pt x="9184943" y="0"/>
                </a:lnTo>
                <a:lnTo>
                  <a:pt x="10549719" y="368490"/>
                </a:lnTo>
                <a:lnTo>
                  <a:pt x="10072047" y="1692323"/>
                </a:lnTo>
                <a:lnTo>
                  <a:pt x="9921922" y="1351129"/>
                </a:lnTo>
                <a:cubicBezTo>
                  <a:pt x="9132627" y="1551296"/>
                  <a:pt x="7820166" y="2226859"/>
                  <a:pt x="5431808" y="2743200"/>
                </a:cubicBezTo>
                <a:cubicBezTo>
                  <a:pt x="3043450" y="3259541"/>
                  <a:pt x="1760560" y="3330053"/>
                  <a:pt x="13647" y="3466532"/>
                </a:cubicBezTo>
              </a:path>
            </a:pathLst>
          </a:custGeom>
          <a:gradFill flip="none" rotWithShape="1">
            <a:gsLst>
              <a:gs pos="62000">
                <a:schemeClr val="tx2"/>
              </a:gs>
              <a:gs pos="98000">
                <a:schemeClr val="tx2">
                  <a:alpha val="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9"/>
          </a:p>
        </p:txBody>
      </p:sp>
      <p:grpSp>
        <p:nvGrpSpPr>
          <p:cNvPr id="6" name="Group 5"/>
          <p:cNvGrpSpPr/>
          <p:nvPr/>
        </p:nvGrpSpPr>
        <p:grpSpPr>
          <a:xfrm>
            <a:off x="608347" y="2464465"/>
            <a:ext cx="898859" cy="1210186"/>
            <a:chOff x="973356" y="4481989"/>
            <a:chExt cx="1438174" cy="1936297"/>
          </a:xfrm>
        </p:grpSpPr>
        <p:sp>
          <p:nvSpPr>
            <p:cNvPr id="18" name="Rounded Rectangle 17"/>
            <p:cNvSpPr/>
            <p:nvPr/>
          </p:nvSpPr>
          <p:spPr>
            <a:xfrm>
              <a:off x="973356" y="5917597"/>
              <a:ext cx="1427785" cy="500689"/>
            </a:xfrm>
            <a:prstGeom prst="roundRect">
              <a:avLst>
                <a:gd name="adj" fmla="val 0"/>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a:solidFill>
                    <a:schemeClr val="bg1"/>
                  </a:solidFill>
                  <a:latin typeface="Arial" panose="020B0604020202020204" pitchFamily="34" charset="0"/>
                  <a:cs typeface="Arial" panose="020B0604020202020204" pitchFamily="34" charset="0"/>
                </a:rPr>
                <a:t>SFB – 800G</a:t>
              </a:r>
            </a:p>
          </p:txBody>
        </p:sp>
        <p:grpSp>
          <p:nvGrpSpPr>
            <p:cNvPr id="23" name="Group 22"/>
            <p:cNvGrpSpPr/>
            <p:nvPr/>
          </p:nvGrpSpPr>
          <p:grpSpPr>
            <a:xfrm>
              <a:off x="973356" y="4481989"/>
              <a:ext cx="1438174" cy="1435608"/>
              <a:chOff x="1246843" y="3973305"/>
              <a:chExt cx="1844175" cy="1844171"/>
            </a:xfrm>
          </p:grpSpPr>
          <p:pic>
            <p:nvPicPr>
              <p:cNvPr id="24" name="Picture 34" descr="I Chip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6843" y="3973305"/>
                <a:ext cx="1844175" cy="1844171"/>
              </a:xfrm>
              <a:prstGeom prst="rect">
                <a:avLst/>
              </a:prstGeom>
              <a:noFill/>
              <a:ln w="9525">
                <a:noFill/>
                <a:miter lim="800000"/>
                <a:headEnd/>
                <a:tailEnd/>
              </a:ln>
            </p:spPr>
          </p:pic>
          <p:sp>
            <p:nvSpPr>
              <p:cNvPr id="25" name="Rectangle 24"/>
              <p:cNvSpPr/>
              <p:nvPr/>
            </p:nvSpPr>
            <p:spPr>
              <a:xfrm>
                <a:off x="1509033" y="4233944"/>
                <a:ext cx="1328760" cy="12920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r>
                  <a:rPr lang="en-US" sz="1000" b="1" dirty="0">
                    <a:latin typeface="Arial"/>
                    <a:cs typeface="Arial"/>
                  </a:rPr>
                  <a:t>Gen 1</a:t>
                </a:r>
                <a:endParaRPr lang="en-US" sz="1000" dirty="0">
                  <a:latin typeface="Arial"/>
                  <a:cs typeface="Arial"/>
                </a:endParaRPr>
              </a:p>
              <a:p>
                <a:pPr algn="ctr"/>
                <a:r>
                  <a:rPr lang="en-US" sz="1000" dirty="0">
                    <a:latin typeface="Arial"/>
                    <a:cs typeface="Arial"/>
                  </a:rPr>
                  <a:t>(XF)</a:t>
                </a:r>
              </a:p>
            </p:txBody>
          </p:sp>
        </p:grpSp>
      </p:grpSp>
      <p:grpSp>
        <p:nvGrpSpPr>
          <p:cNvPr id="7" name="Group 6"/>
          <p:cNvGrpSpPr/>
          <p:nvPr/>
        </p:nvGrpSpPr>
        <p:grpSpPr>
          <a:xfrm>
            <a:off x="3835425" y="1813818"/>
            <a:ext cx="898859" cy="1231627"/>
            <a:chOff x="3096347" y="3695540"/>
            <a:chExt cx="1438174" cy="1970603"/>
          </a:xfrm>
        </p:grpSpPr>
        <p:sp>
          <p:nvSpPr>
            <p:cNvPr id="19" name="Rounded Rectangle 18"/>
            <p:cNvSpPr/>
            <p:nvPr/>
          </p:nvSpPr>
          <p:spPr>
            <a:xfrm>
              <a:off x="3106736" y="5135035"/>
              <a:ext cx="1427785" cy="531108"/>
            </a:xfrm>
            <a:prstGeom prst="roundRect">
              <a:avLst>
                <a:gd name="adj" fmla="val 0"/>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a:solidFill>
                    <a:schemeClr val="bg1"/>
                  </a:solidFill>
                  <a:latin typeface="Arial" panose="020B0604020202020204" pitchFamily="34" charset="0"/>
                  <a:cs typeface="Arial" panose="020B0604020202020204" pitchFamily="34" charset="0"/>
                </a:rPr>
                <a:t>SFB2– 2T</a:t>
              </a:r>
            </a:p>
          </p:txBody>
        </p:sp>
        <p:grpSp>
          <p:nvGrpSpPr>
            <p:cNvPr id="34" name="Group 33"/>
            <p:cNvGrpSpPr/>
            <p:nvPr/>
          </p:nvGrpSpPr>
          <p:grpSpPr>
            <a:xfrm>
              <a:off x="3096347" y="3695540"/>
              <a:ext cx="1438174" cy="1435608"/>
              <a:chOff x="1246843" y="3973305"/>
              <a:chExt cx="1844175" cy="1844171"/>
            </a:xfrm>
          </p:grpSpPr>
          <p:pic>
            <p:nvPicPr>
              <p:cNvPr id="35" name="Picture 34" descr="I Chip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6843" y="3973305"/>
                <a:ext cx="1844175" cy="1844171"/>
              </a:xfrm>
              <a:prstGeom prst="rect">
                <a:avLst/>
              </a:prstGeom>
              <a:noFill/>
              <a:ln w="9525">
                <a:noFill/>
                <a:miter lim="800000"/>
                <a:headEnd/>
                <a:tailEnd/>
              </a:ln>
            </p:spPr>
          </p:pic>
          <p:sp>
            <p:nvSpPr>
              <p:cNvPr id="36" name="Rectangle 35"/>
              <p:cNvSpPr/>
              <p:nvPr/>
            </p:nvSpPr>
            <p:spPr>
              <a:xfrm>
                <a:off x="1509033" y="4233944"/>
                <a:ext cx="1328760" cy="12920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r>
                  <a:rPr lang="en-US" sz="1000" b="1" dirty="0">
                    <a:latin typeface="Arial"/>
                    <a:cs typeface="Arial"/>
                  </a:rPr>
                  <a:t>Gen 2</a:t>
                </a:r>
              </a:p>
              <a:p>
                <a:pPr algn="ctr"/>
                <a:r>
                  <a:rPr lang="en-US" sz="1000" dirty="0">
                    <a:latin typeface="Arial"/>
                    <a:cs typeface="Arial"/>
                  </a:rPr>
                  <a:t>(PF)</a:t>
                </a:r>
              </a:p>
            </p:txBody>
          </p:sp>
        </p:grpSp>
      </p:grpSp>
      <p:grpSp>
        <p:nvGrpSpPr>
          <p:cNvPr id="17" name="Group 16"/>
          <p:cNvGrpSpPr/>
          <p:nvPr/>
        </p:nvGrpSpPr>
        <p:grpSpPr>
          <a:xfrm>
            <a:off x="7178415" y="622780"/>
            <a:ext cx="898859" cy="1210186"/>
            <a:chOff x="11452806" y="3120086"/>
            <a:chExt cx="1438174" cy="1936297"/>
          </a:xfrm>
        </p:grpSpPr>
        <p:sp>
          <p:nvSpPr>
            <p:cNvPr id="28" name="Rounded Rectangle 27"/>
            <p:cNvSpPr/>
            <p:nvPr/>
          </p:nvSpPr>
          <p:spPr>
            <a:xfrm>
              <a:off x="11452806" y="4555694"/>
              <a:ext cx="1427785" cy="500689"/>
            </a:xfrm>
            <a:prstGeom prst="roundRect">
              <a:avLst>
                <a:gd name="adj" fmla="val 0"/>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a:solidFill>
                    <a:schemeClr val="bg1"/>
                  </a:solidFill>
                  <a:latin typeface="Arial" panose="020B0604020202020204" pitchFamily="34" charset="0"/>
                  <a:cs typeface="Arial" panose="020B0604020202020204" pitchFamily="34" charset="0"/>
                </a:rPr>
                <a:t>SFB3 – 4.0T</a:t>
              </a:r>
            </a:p>
          </p:txBody>
        </p:sp>
        <p:grpSp>
          <p:nvGrpSpPr>
            <p:cNvPr id="43" name="Group 42"/>
            <p:cNvGrpSpPr/>
            <p:nvPr/>
          </p:nvGrpSpPr>
          <p:grpSpPr>
            <a:xfrm>
              <a:off x="11452806" y="3120086"/>
              <a:ext cx="1438174" cy="1435608"/>
              <a:chOff x="1246843" y="3973305"/>
              <a:chExt cx="1844175" cy="1844171"/>
            </a:xfrm>
          </p:grpSpPr>
          <p:pic>
            <p:nvPicPr>
              <p:cNvPr id="44" name="Picture 34" descr="I Chip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6843" y="3973305"/>
                <a:ext cx="1844175" cy="1844171"/>
              </a:xfrm>
              <a:prstGeom prst="rect">
                <a:avLst/>
              </a:prstGeom>
              <a:noFill/>
              <a:ln w="9525">
                <a:noFill/>
                <a:miter lim="800000"/>
                <a:headEnd/>
                <a:tailEnd/>
              </a:ln>
            </p:spPr>
          </p:pic>
          <p:sp>
            <p:nvSpPr>
              <p:cNvPr id="45" name="Rectangle 44"/>
              <p:cNvSpPr/>
              <p:nvPr/>
            </p:nvSpPr>
            <p:spPr>
              <a:xfrm>
                <a:off x="1509033" y="4233944"/>
                <a:ext cx="1328760" cy="12920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57141" tIns="28571" rIns="57141" bIns="28571" rtlCol="0" anchor="ctr"/>
              <a:lstStyle/>
              <a:p>
                <a:pPr algn="ctr"/>
                <a:r>
                  <a:rPr lang="en-US" sz="1000" b="1" dirty="0">
                    <a:latin typeface="Arial"/>
                    <a:cs typeface="Arial"/>
                  </a:rPr>
                  <a:t>Gen 3</a:t>
                </a:r>
              </a:p>
              <a:p>
                <a:pPr algn="ctr"/>
                <a:r>
                  <a:rPr lang="en-US" sz="1000" dirty="0">
                    <a:latin typeface="Arial"/>
                    <a:cs typeface="Arial"/>
                  </a:rPr>
                  <a:t>(ZF)</a:t>
                </a:r>
              </a:p>
            </p:txBody>
          </p:sp>
        </p:grpSp>
      </p:grpSp>
      <p:sp>
        <p:nvSpPr>
          <p:cNvPr id="32" name="Rectangle 31"/>
          <p:cNvSpPr/>
          <p:nvPr/>
        </p:nvSpPr>
        <p:spPr>
          <a:xfrm>
            <a:off x="490577" y="996801"/>
            <a:ext cx="159428" cy="15026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125" b="1" dirty="0">
              <a:solidFill>
                <a:schemeClr val="tx1"/>
              </a:solidFill>
            </a:endParaRPr>
          </a:p>
        </p:txBody>
      </p:sp>
      <p:sp>
        <p:nvSpPr>
          <p:cNvPr id="33" name="TextBox 32"/>
          <p:cNvSpPr txBox="1"/>
          <p:nvPr/>
        </p:nvSpPr>
        <p:spPr>
          <a:xfrm>
            <a:off x="656652" y="1006345"/>
            <a:ext cx="1939314" cy="167304"/>
          </a:xfrm>
          <a:prstGeom prst="rect">
            <a:avLst/>
          </a:prstGeom>
          <a:ln>
            <a:noFill/>
          </a:ln>
        </p:spPr>
        <p:txBody>
          <a:bodyPr wrap="square" lIns="28527" tIns="14263" rIns="28527" bIns="14263" rtlCol="0">
            <a:spAutoFit/>
          </a:bodyPr>
          <a:lstStyle/>
          <a:p>
            <a:pPr algn="l">
              <a:lnSpc>
                <a:spcPct val="90000"/>
              </a:lnSpc>
            </a:pPr>
            <a:r>
              <a:rPr lang="en-US" sz="1000" b="1" dirty="0">
                <a:solidFill>
                  <a:schemeClr val="accent2"/>
                </a:solidFill>
                <a:latin typeface="Arial"/>
                <a:cs typeface="Arial"/>
              </a:rPr>
              <a:t>MX2K system</a:t>
            </a:r>
          </a:p>
        </p:txBody>
      </p:sp>
    </p:spTree>
    <p:extLst>
      <p:ext uri="{BB962C8B-B14F-4D97-AF65-F5344CB8AC3E}">
        <p14:creationId xmlns:p14="http://schemas.microsoft.com/office/powerpoint/2010/main" val="328469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MPC1-Q: </a:t>
            </a:r>
            <a:r>
              <a:rPr lang="en-US" dirty="0"/>
              <a:t>Full Duplex Bandwidth </a:t>
            </a:r>
            <a:r>
              <a:rPr lang="en-US" dirty="0" smtClean="0"/>
              <a:t>per PFE</a:t>
            </a:r>
            <a:endParaRPr lang="en-US" dirty="0"/>
          </a:p>
        </p:txBody>
      </p:sp>
      <p:sp>
        <p:nvSpPr>
          <p:cNvPr id="3" name="Content Placeholder 2"/>
          <p:cNvSpPr>
            <a:spLocks noGrp="1"/>
          </p:cNvSpPr>
          <p:nvPr>
            <p:ph sz="quarter" idx="11"/>
          </p:nvPr>
        </p:nvSpPr>
        <p:spPr>
          <a:xfrm>
            <a:off x="455085" y="1072588"/>
            <a:ext cx="5667041" cy="785761"/>
          </a:xfrm>
          <a:prstGeom prst="rect">
            <a:avLst/>
          </a:prstGeom>
        </p:spPr>
        <p:txBody>
          <a:bodyPr>
            <a:normAutofit/>
          </a:bodyPr>
          <a:lstStyle/>
          <a:p>
            <a:pPr>
              <a:buSzPct val="100000"/>
              <a:buFont typeface="Wingdings" pitchFamily="2" charset="2"/>
              <a:buChar char="Ø"/>
            </a:pPr>
            <a:r>
              <a:rPr lang="en-US" sz="1250" dirty="0">
                <a:latin typeface="Calibri" pitchFamily="34" charset="0"/>
              </a:rPr>
              <a:t>Each QX per PFE is further divided into two halves</a:t>
            </a:r>
          </a:p>
          <a:p>
            <a:pPr>
              <a:buSzPct val="100000"/>
              <a:buFont typeface="Wingdings" pitchFamily="2" charset="2"/>
              <a:buChar char="Ø"/>
            </a:pPr>
            <a:r>
              <a:rPr lang="en-US" sz="1250" dirty="0">
                <a:latin typeface="Calibri" pitchFamily="34" charset="0"/>
              </a:rPr>
              <a:t>Each MIC gets half of QX</a:t>
            </a:r>
          </a:p>
          <a:p>
            <a:pPr>
              <a:buSzPct val="100000"/>
              <a:buFont typeface="Wingdings" pitchFamily="2" charset="2"/>
              <a:buChar char="Ø"/>
            </a:pPr>
            <a:r>
              <a:rPr lang="en-US" sz="1250" b="1" u="sng" dirty="0">
                <a:latin typeface="Calibri" pitchFamily="34" charset="0"/>
              </a:rPr>
              <a:t>Each QX half gets half the bandwidth below</a:t>
            </a:r>
          </a:p>
        </p:txBody>
      </p:sp>
      <p:graphicFrame>
        <p:nvGraphicFramePr>
          <p:cNvPr id="67" name="Table 66"/>
          <p:cNvGraphicFramePr>
            <a:graphicFrameLocks noGrp="1"/>
          </p:cNvGraphicFramePr>
          <p:nvPr>
            <p:extLst/>
          </p:nvPr>
        </p:nvGraphicFramePr>
        <p:xfrm>
          <a:off x="768928" y="1907226"/>
          <a:ext cx="5570366" cy="2191245"/>
        </p:xfrm>
        <a:graphic>
          <a:graphicData uri="http://schemas.openxmlformats.org/drawingml/2006/table">
            <a:tbl>
              <a:tblPr/>
              <a:tblGrid>
                <a:gridCol w="792436">
                  <a:extLst>
                    <a:ext uri="{9D8B030D-6E8A-4147-A177-3AD203B41FA5}">
                      <a16:colId xmlns:a16="http://schemas.microsoft.com/office/drawing/2014/main" val="20000"/>
                    </a:ext>
                  </a:extLst>
                </a:gridCol>
                <a:gridCol w="1351807">
                  <a:extLst>
                    <a:ext uri="{9D8B030D-6E8A-4147-A177-3AD203B41FA5}">
                      <a16:colId xmlns:a16="http://schemas.microsoft.com/office/drawing/2014/main" val="20001"/>
                    </a:ext>
                  </a:extLst>
                </a:gridCol>
                <a:gridCol w="1142041">
                  <a:extLst>
                    <a:ext uri="{9D8B030D-6E8A-4147-A177-3AD203B41FA5}">
                      <a16:colId xmlns:a16="http://schemas.microsoft.com/office/drawing/2014/main" val="20002"/>
                    </a:ext>
                  </a:extLst>
                </a:gridCol>
                <a:gridCol w="1142041">
                  <a:extLst>
                    <a:ext uri="{9D8B030D-6E8A-4147-A177-3AD203B41FA5}">
                      <a16:colId xmlns:a16="http://schemas.microsoft.com/office/drawing/2014/main" val="20003"/>
                    </a:ext>
                  </a:extLst>
                </a:gridCol>
                <a:gridCol w="1142041">
                  <a:extLst>
                    <a:ext uri="{9D8B030D-6E8A-4147-A177-3AD203B41FA5}">
                      <a16:colId xmlns:a16="http://schemas.microsoft.com/office/drawing/2014/main" val="20004"/>
                    </a:ext>
                  </a:extLst>
                </a:gridCol>
              </a:tblGrid>
              <a:tr h="574605">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L2 Packet </a:t>
                      </a:r>
                      <a:r>
                        <a:rPr lang="en-US" sz="1100" b="0" i="0" u="none" strike="noStrike" kern="1200" dirty="0">
                          <a:solidFill>
                            <a:srgbClr val="333333"/>
                          </a:solidFill>
                          <a:effectLst/>
                          <a:latin typeface="Calibri"/>
                          <a:ea typeface="+mn-ea"/>
                          <a:cs typeface="+mn-cs"/>
                        </a:rPr>
                        <a:t>Size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Total BW per PFE (with QX)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With IPG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MPPS</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Line Rate %</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2080">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64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21</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27</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40.20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68%</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080">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128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35</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40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33.78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100%</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2080">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256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37</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17.85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98%</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080">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512*</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33</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8.04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86%</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2080">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1024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37</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4.61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2080">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1518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37</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3.07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2080">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2048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40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2.31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2080">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9000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40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0.52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94%</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Box 6"/>
          <p:cNvSpPr txBox="1"/>
          <p:nvPr/>
        </p:nvSpPr>
        <p:spPr>
          <a:xfrm>
            <a:off x="1918608" y="4569709"/>
            <a:ext cx="2574744" cy="253916"/>
          </a:xfrm>
          <a:prstGeom prst="rect">
            <a:avLst/>
          </a:prstGeom>
          <a:noFill/>
        </p:spPr>
        <p:txBody>
          <a:bodyPr wrap="none" rtlCol="0">
            <a:spAutoFit/>
          </a:bodyPr>
          <a:lstStyle/>
          <a:p>
            <a:r>
              <a:rPr lang="en-US" sz="1050" dirty="0">
                <a:latin typeface="Calibri" pitchFamily="34" charset="0"/>
              </a:rPr>
              <a:t>RFC2544 IPv4 Test results, results may vary </a:t>
            </a:r>
          </a:p>
        </p:txBody>
      </p:sp>
      <p:sp>
        <p:nvSpPr>
          <p:cNvPr id="6" name="TextBox 5"/>
          <p:cNvSpPr txBox="1"/>
          <p:nvPr/>
        </p:nvSpPr>
        <p:spPr>
          <a:xfrm>
            <a:off x="1918608" y="4443735"/>
            <a:ext cx="2156360" cy="253916"/>
          </a:xfrm>
          <a:prstGeom prst="rect">
            <a:avLst/>
          </a:prstGeom>
          <a:noFill/>
        </p:spPr>
        <p:txBody>
          <a:bodyPr wrap="none" rtlCol="0">
            <a:spAutoFit/>
          </a:bodyPr>
          <a:lstStyle/>
          <a:p>
            <a:r>
              <a:rPr lang="en-US" sz="1050" b="1" dirty="0">
                <a:latin typeface="Calibri" pitchFamily="34" charset="0"/>
              </a:rPr>
              <a:t>Results apply to both SCB and SCBE</a:t>
            </a:r>
          </a:p>
        </p:txBody>
      </p:sp>
      <p:sp>
        <p:nvSpPr>
          <p:cNvPr id="4" name="Rectangle 3"/>
          <p:cNvSpPr/>
          <p:nvPr/>
        </p:nvSpPr>
        <p:spPr>
          <a:xfrm>
            <a:off x="1833908" y="4129402"/>
            <a:ext cx="3501280" cy="265457"/>
          </a:xfrm>
          <a:prstGeom prst="rect">
            <a:avLst/>
          </a:prstGeom>
        </p:spPr>
        <p:txBody>
          <a:bodyPr wrap="none">
            <a:spAutoFit/>
          </a:bodyPr>
          <a:lstStyle/>
          <a:p>
            <a:r>
              <a:rPr lang="en-US" sz="1125" dirty="0">
                <a:latin typeface="Calibri" panose="020F0502020204030204" pitchFamily="34" charset="0"/>
                <a:cs typeface="Calibri" panose="020F0502020204030204" pitchFamily="34" charset="0"/>
              </a:rPr>
              <a:t>One PFE per line card; Per slot capacity </a:t>
            </a:r>
            <a:r>
              <a:rPr lang="en-US" sz="1125" b="1" u="sng" dirty="0">
                <a:latin typeface="Calibri" panose="020F0502020204030204" pitchFamily="34" charset="0"/>
                <a:cs typeface="Calibri" panose="020F0502020204030204" pitchFamily="34" charset="0"/>
              </a:rPr>
              <a:t>40G in this mode</a:t>
            </a:r>
          </a:p>
        </p:txBody>
      </p:sp>
    </p:spTree>
    <p:extLst>
      <p:ext uri="{BB962C8B-B14F-4D97-AF65-F5344CB8AC3E}">
        <p14:creationId xmlns:p14="http://schemas.microsoft.com/office/powerpoint/2010/main" val="12651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MPC2: </a:t>
            </a:r>
            <a:r>
              <a:rPr lang="en-US" dirty="0"/>
              <a:t>Full Duplex Bandwidth </a:t>
            </a:r>
            <a:r>
              <a:rPr lang="en-US" dirty="0" smtClean="0"/>
              <a:t>per PFE</a:t>
            </a:r>
            <a:endParaRPr lang="en-US" dirty="0"/>
          </a:p>
        </p:txBody>
      </p:sp>
      <p:graphicFrame>
        <p:nvGraphicFramePr>
          <p:cNvPr id="67" name="Table 66"/>
          <p:cNvGraphicFramePr>
            <a:graphicFrameLocks noGrp="1"/>
          </p:cNvGraphicFramePr>
          <p:nvPr>
            <p:extLst/>
          </p:nvPr>
        </p:nvGraphicFramePr>
        <p:xfrm>
          <a:off x="630506" y="1438946"/>
          <a:ext cx="5760748" cy="2465944"/>
        </p:xfrm>
        <a:graphic>
          <a:graphicData uri="http://schemas.openxmlformats.org/drawingml/2006/table">
            <a:tbl>
              <a:tblPr/>
              <a:tblGrid>
                <a:gridCol w="680088">
                  <a:extLst>
                    <a:ext uri="{9D8B030D-6E8A-4147-A177-3AD203B41FA5}">
                      <a16:colId xmlns:a16="http://schemas.microsoft.com/office/drawing/2014/main" val="20000"/>
                    </a:ext>
                  </a:extLst>
                </a:gridCol>
                <a:gridCol w="1160152">
                  <a:extLst>
                    <a:ext uri="{9D8B030D-6E8A-4147-A177-3AD203B41FA5}">
                      <a16:colId xmlns:a16="http://schemas.microsoft.com/office/drawing/2014/main" val="20001"/>
                    </a:ext>
                  </a:extLst>
                </a:gridCol>
                <a:gridCol w="980127">
                  <a:extLst>
                    <a:ext uri="{9D8B030D-6E8A-4147-A177-3AD203B41FA5}">
                      <a16:colId xmlns:a16="http://schemas.microsoft.com/office/drawing/2014/main" val="20002"/>
                    </a:ext>
                  </a:extLst>
                </a:gridCol>
                <a:gridCol w="980127">
                  <a:extLst>
                    <a:ext uri="{9D8B030D-6E8A-4147-A177-3AD203B41FA5}">
                      <a16:colId xmlns:a16="http://schemas.microsoft.com/office/drawing/2014/main" val="20003"/>
                    </a:ext>
                  </a:extLst>
                </a:gridCol>
                <a:gridCol w="980127">
                  <a:extLst>
                    <a:ext uri="{9D8B030D-6E8A-4147-A177-3AD203B41FA5}">
                      <a16:colId xmlns:a16="http://schemas.microsoft.com/office/drawing/2014/main" val="20004"/>
                    </a:ext>
                  </a:extLst>
                </a:gridCol>
                <a:gridCol w="980127">
                  <a:extLst>
                    <a:ext uri="{9D8B030D-6E8A-4147-A177-3AD203B41FA5}">
                      <a16:colId xmlns:a16="http://schemas.microsoft.com/office/drawing/2014/main" val="20005"/>
                    </a:ext>
                  </a:extLst>
                </a:gridCol>
              </a:tblGrid>
              <a:tr h="685800">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L2 Packet </a:t>
                      </a:r>
                      <a:r>
                        <a:rPr lang="en-US" sz="1100" b="0" i="0" u="none" strike="noStrike" kern="1200" dirty="0">
                          <a:solidFill>
                            <a:srgbClr val="333333"/>
                          </a:solidFill>
                          <a:effectLst/>
                          <a:latin typeface="Calibri"/>
                          <a:ea typeface="+mn-ea"/>
                          <a:cs typeface="+mn-cs"/>
                        </a:rPr>
                        <a:t>Size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Total BW per PFE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With IPG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MPPS</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Line Rate %</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Uncongested 10GE Latency (Microseconds)</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2518">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64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27</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52.82</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89%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13.96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2518">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128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333333"/>
                          </a:solidFill>
                          <a:effectLst/>
                          <a:latin typeface="Calibri"/>
                          <a:ea typeface="+mn-ea"/>
                          <a:cs typeface="+mn-cs"/>
                        </a:rPr>
                        <a:t>35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40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33.78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a:solidFill>
                            <a:srgbClr val="333333"/>
                          </a:solidFill>
                          <a:effectLst/>
                          <a:latin typeface="Calibri"/>
                          <a:ea typeface="+mn-ea"/>
                          <a:cs typeface="+mn-cs"/>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14.46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2518">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256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17.85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15.42</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518">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512*</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9.22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15.78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2518">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1024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4.61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96%</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16.04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2518">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1518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37</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3.07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16.30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2518">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2048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2.31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16.60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2518">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9000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0.52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94%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19.92</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3"/>
          <p:cNvSpPr txBox="1"/>
          <p:nvPr/>
        </p:nvSpPr>
        <p:spPr>
          <a:xfrm>
            <a:off x="1885951" y="4327071"/>
            <a:ext cx="2574744" cy="253916"/>
          </a:xfrm>
          <a:prstGeom prst="rect">
            <a:avLst/>
          </a:prstGeom>
          <a:noFill/>
        </p:spPr>
        <p:txBody>
          <a:bodyPr wrap="none" rtlCol="0">
            <a:spAutoFit/>
          </a:bodyPr>
          <a:lstStyle/>
          <a:p>
            <a:r>
              <a:rPr lang="en-US" sz="1050" dirty="0">
                <a:latin typeface="Calibri" pitchFamily="34" charset="0"/>
              </a:rPr>
              <a:t>RFC2544 IPv4 Test results, results may vary </a:t>
            </a:r>
          </a:p>
        </p:txBody>
      </p:sp>
      <p:sp>
        <p:nvSpPr>
          <p:cNvPr id="5" name="TextBox 4"/>
          <p:cNvSpPr txBox="1"/>
          <p:nvPr/>
        </p:nvSpPr>
        <p:spPr>
          <a:xfrm>
            <a:off x="1885951" y="4109957"/>
            <a:ext cx="2156360" cy="253916"/>
          </a:xfrm>
          <a:prstGeom prst="rect">
            <a:avLst/>
          </a:prstGeom>
          <a:noFill/>
        </p:spPr>
        <p:txBody>
          <a:bodyPr wrap="none" rtlCol="0">
            <a:spAutoFit/>
          </a:bodyPr>
          <a:lstStyle/>
          <a:p>
            <a:r>
              <a:rPr lang="en-US" sz="1050" b="1" dirty="0">
                <a:latin typeface="Calibri" pitchFamily="34" charset="0"/>
              </a:rPr>
              <a:t>Results apply to both SCB and SCBE</a:t>
            </a:r>
          </a:p>
        </p:txBody>
      </p:sp>
      <p:sp>
        <p:nvSpPr>
          <p:cNvPr id="3" name="Rectangle 2"/>
          <p:cNvSpPr/>
          <p:nvPr/>
        </p:nvSpPr>
        <p:spPr>
          <a:xfrm>
            <a:off x="1583531" y="3914978"/>
            <a:ext cx="3562194" cy="265457"/>
          </a:xfrm>
          <a:prstGeom prst="rect">
            <a:avLst/>
          </a:prstGeom>
        </p:spPr>
        <p:txBody>
          <a:bodyPr wrap="none">
            <a:spAutoFit/>
          </a:bodyPr>
          <a:lstStyle/>
          <a:p>
            <a:r>
              <a:rPr lang="en-US" sz="1125" dirty="0">
                <a:latin typeface="Calibri" panose="020F0502020204030204" pitchFamily="34" charset="0"/>
                <a:cs typeface="Calibri" panose="020F0502020204030204" pitchFamily="34" charset="0"/>
              </a:rPr>
              <a:t>Two PFEs per line card; Per slot capacity </a:t>
            </a:r>
            <a:r>
              <a:rPr lang="en-US" sz="1125" b="1" u="sng" dirty="0">
                <a:latin typeface="Calibri" panose="020F0502020204030204" pitchFamily="34" charset="0"/>
                <a:cs typeface="Calibri" panose="020F0502020204030204" pitchFamily="34" charset="0"/>
              </a:rPr>
              <a:t>80G in this mode</a:t>
            </a:r>
          </a:p>
        </p:txBody>
      </p:sp>
    </p:spTree>
    <p:extLst>
      <p:ext uri="{BB962C8B-B14F-4D97-AF65-F5344CB8AC3E}">
        <p14:creationId xmlns:p14="http://schemas.microsoft.com/office/powerpoint/2010/main" val="5241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Q/EQ MPCs: </a:t>
            </a:r>
            <a:r>
              <a:rPr lang="en-US" dirty="0"/>
              <a:t>Full Duplex Bandwidth </a:t>
            </a:r>
            <a:r>
              <a:rPr lang="en-US" dirty="0" smtClean="0"/>
              <a:t>per PFE</a:t>
            </a:r>
            <a:endParaRPr lang="en-US" dirty="0"/>
          </a:p>
        </p:txBody>
      </p:sp>
      <p:sp>
        <p:nvSpPr>
          <p:cNvPr id="3" name="Content Placeholder 2"/>
          <p:cNvSpPr>
            <a:spLocks noGrp="1"/>
          </p:cNvSpPr>
          <p:nvPr>
            <p:ph sz="quarter" idx="11"/>
          </p:nvPr>
        </p:nvSpPr>
        <p:spPr>
          <a:xfrm>
            <a:off x="455085" y="1072589"/>
            <a:ext cx="6886241" cy="869422"/>
          </a:xfrm>
          <a:prstGeom prst="rect">
            <a:avLst/>
          </a:prstGeom>
        </p:spPr>
        <p:txBody>
          <a:bodyPr>
            <a:normAutofit lnSpcReduction="10000"/>
          </a:bodyPr>
          <a:lstStyle/>
          <a:p>
            <a:pPr>
              <a:buSzPct val="100000"/>
              <a:buFont typeface="Wingdings" pitchFamily="2" charset="2"/>
              <a:buChar char="Ø"/>
            </a:pPr>
            <a:r>
              <a:rPr lang="en-US" sz="1200" dirty="0"/>
              <a:t> </a:t>
            </a:r>
            <a:r>
              <a:rPr lang="en-US" sz="1200" dirty="0">
                <a:latin typeface="Calibri" pitchFamily="34" charset="0"/>
              </a:rPr>
              <a:t>MPC2 has 2 Trio PFEs</a:t>
            </a:r>
          </a:p>
          <a:p>
            <a:pPr>
              <a:buSzPct val="100000"/>
              <a:buFont typeface="Wingdings" pitchFamily="2" charset="2"/>
              <a:buChar char="Ø"/>
            </a:pPr>
            <a:r>
              <a:rPr lang="en-US" sz="1200" dirty="0">
                <a:latin typeface="Calibri" pitchFamily="34" charset="0"/>
              </a:rPr>
              <a:t>Each QX per PFE is further divided into two halves</a:t>
            </a:r>
          </a:p>
          <a:p>
            <a:pPr>
              <a:buSzPct val="100000"/>
              <a:buFont typeface="Wingdings" pitchFamily="2" charset="2"/>
              <a:buChar char="Ø"/>
            </a:pPr>
            <a:r>
              <a:rPr lang="en-US" sz="1200" dirty="0">
                <a:latin typeface="Calibri" pitchFamily="34" charset="0"/>
              </a:rPr>
              <a:t>Either 1 port (with 2x10GE MIC), or 2 ports (with 4x10GE MIC) per half</a:t>
            </a:r>
          </a:p>
          <a:p>
            <a:pPr>
              <a:buSzPct val="100000"/>
              <a:buFont typeface="Wingdings" pitchFamily="2" charset="2"/>
              <a:buChar char="Ø"/>
            </a:pPr>
            <a:r>
              <a:rPr lang="en-US" sz="1200" b="1" u="sng" dirty="0">
                <a:latin typeface="Calibri" pitchFamily="34" charset="0"/>
              </a:rPr>
              <a:t>Each QX half gets half the bandwidth below</a:t>
            </a:r>
            <a:endParaRPr lang="en-US" sz="1050" b="1" u="sng" dirty="0">
              <a:latin typeface="Calibri" pitchFamily="34" charset="0"/>
            </a:endParaRPr>
          </a:p>
        </p:txBody>
      </p:sp>
      <p:graphicFrame>
        <p:nvGraphicFramePr>
          <p:cNvPr id="67" name="Table 66"/>
          <p:cNvGraphicFramePr>
            <a:graphicFrameLocks noGrp="1"/>
          </p:cNvGraphicFramePr>
          <p:nvPr>
            <p:extLst/>
          </p:nvPr>
        </p:nvGraphicFramePr>
        <p:xfrm>
          <a:off x="782660" y="2008885"/>
          <a:ext cx="5870690" cy="2237631"/>
        </p:xfrm>
        <a:graphic>
          <a:graphicData uri="http://schemas.openxmlformats.org/drawingml/2006/table">
            <a:tbl>
              <a:tblPr/>
              <a:tblGrid>
                <a:gridCol w="835160">
                  <a:extLst>
                    <a:ext uri="{9D8B030D-6E8A-4147-A177-3AD203B41FA5}">
                      <a16:colId xmlns:a16="http://schemas.microsoft.com/office/drawing/2014/main" val="20000"/>
                    </a:ext>
                  </a:extLst>
                </a:gridCol>
                <a:gridCol w="1424688">
                  <a:extLst>
                    <a:ext uri="{9D8B030D-6E8A-4147-A177-3AD203B41FA5}">
                      <a16:colId xmlns:a16="http://schemas.microsoft.com/office/drawing/2014/main" val="20001"/>
                    </a:ext>
                  </a:extLst>
                </a:gridCol>
                <a:gridCol w="1203614">
                  <a:extLst>
                    <a:ext uri="{9D8B030D-6E8A-4147-A177-3AD203B41FA5}">
                      <a16:colId xmlns:a16="http://schemas.microsoft.com/office/drawing/2014/main" val="20002"/>
                    </a:ext>
                  </a:extLst>
                </a:gridCol>
                <a:gridCol w="1203614">
                  <a:extLst>
                    <a:ext uri="{9D8B030D-6E8A-4147-A177-3AD203B41FA5}">
                      <a16:colId xmlns:a16="http://schemas.microsoft.com/office/drawing/2014/main" val="20003"/>
                    </a:ext>
                  </a:extLst>
                </a:gridCol>
                <a:gridCol w="1203614">
                  <a:extLst>
                    <a:ext uri="{9D8B030D-6E8A-4147-A177-3AD203B41FA5}">
                      <a16:colId xmlns:a16="http://schemas.microsoft.com/office/drawing/2014/main" val="20004"/>
                    </a:ext>
                  </a:extLst>
                </a:gridCol>
              </a:tblGrid>
              <a:tr h="482847">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L2 Packet </a:t>
                      </a:r>
                      <a:r>
                        <a:rPr lang="en-US" sz="1100" b="0" i="0" u="none" strike="noStrike" kern="1200" dirty="0">
                          <a:solidFill>
                            <a:srgbClr val="333333"/>
                          </a:solidFill>
                          <a:effectLst/>
                          <a:latin typeface="Calibri"/>
                          <a:ea typeface="+mn-ea"/>
                          <a:cs typeface="+mn-cs"/>
                        </a:rPr>
                        <a:t>Size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Total BW per PFE (with QX)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With IPG (G)</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MPPS</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Line Rate %</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9348">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64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21</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27</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40.20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68%</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348">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128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35</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40</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33.78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100%</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9348">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256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37</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39</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17.85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98%</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9348">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512</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33</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8.04</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86%</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9348">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1024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37</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4.61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9348">
                <a:tc>
                  <a:txBody>
                    <a:bodyPr/>
                    <a:lstStyle/>
                    <a:p>
                      <a:pPr marL="0" marR="0" algn="ctr">
                        <a:spcBef>
                          <a:spcPts val="0"/>
                        </a:spcBef>
                        <a:spcAft>
                          <a:spcPts val="0"/>
                        </a:spcAft>
                      </a:pPr>
                      <a:r>
                        <a:rPr lang="en-US" sz="1100" b="0" i="0" u="none" strike="noStrike" kern="1200" dirty="0">
                          <a:solidFill>
                            <a:srgbClr val="333333"/>
                          </a:solidFill>
                          <a:effectLst/>
                          <a:latin typeface="Calibri"/>
                          <a:ea typeface="+mn-ea"/>
                          <a:cs typeface="+mn-cs"/>
                        </a:rPr>
                        <a:t>1518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37</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3.07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9348">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2048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2.31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95%</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9348">
                <a:tc>
                  <a:txBody>
                    <a:bodyPr/>
                    <a:lstStyle/>
                    <a:p>
                      <a:pPr marL="0" marR="0" algn="ctr">
                        <a:spcBef>
                          <a:spcPts val="0"/>
                        </a:spcBef>
                        <a:spcAft>
                          <a:spcPts val="0"/>
                        </a:spcAft>
                      </a:pPr>
                      <a:r>
                        <a:rPr lang="en-US" sz="1100" b="0" i="0" u="none" strike="noStrike" kern="1200">
                          <a:solidFill>
                            <a:srgbClr val="333333"/>
                          </a:solidFill>
                          <a:effectLst/>
                          <a:latin typeface="Calibri"/>
                          <a:ea typeface="+mn-ea"/>
                          <a:cs typeface="+mn-cs"/>
                        </a:rPr>
                        <a:t>9000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smtClean="0">
                          <a:solidFill>
                            <a:srgbClr val="333333"/>
                          </a:solidFill>
                          <a:effectLst/>
                          <a:latin typeface="Calibri"/>
                          <a:ea typeface="+mn-ea"/>
                          <a:cs typeface="+mn-cs"/>
                        </a:rPr>
                        <a:t>38</a:t>
                      </a:r>
                      <a:endParaRPr lang="en-US" sz="1100" b="0" i="0" u="none" strike="noStrike" kern="1200" dirty="0">
                        <a:solidFill>
                          <a:srgbClr val="333333"/>
                        </a:solidFill>
                        <a:effectLst/>
                        <a:latin typeface="Calibri"/>
                        <a:ea typeface="+mn-ea"/>
                        <a:cs typeface="+mn-cs"/>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kern="1200" dirty="0">
                          <a:solidFill>
                            <a:srgbClr val="333333"/>
                          </a:solidFill>
                          <a:effectLst/>
                          <a:latin typeface="Calibri"/>
                          <a:ea typeface="+mn-ea"/>
                          <a:cs typeface="+mn-cs"/>
                        </a:rPr>
                        <a:t>0.52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i="0" u="none" strike="noStrike" kern="1200" dirty="0" smtClean="0">
                          <a:solidFill>
                            <a:srgbClr val="333333"/>
                          </a:solidFill>
                          <a:effectLst/>
                          <a:latin typeface="Calibri"/>
                          <a:ea typeface="+mn-ea"/>
                          <a:cs typeface="+mn-cs"/>
                        </a:rPr>
                        <a:t>94%</a:t>
                      </a:r>
                      <a:endParaRPr lang="en-US" sz="1100" b="0" i="0" u="none" strike="noStrike" kern="1200" dirty="0">
                        <a:solidFill>
                          <a:srgbClr val="333333"/>
                        </a:solidFill>
                        <a:effectLst/>
                        <a:latin typeface="Calibri"/>
                        <a:ea typeface="+mn-ea"/>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Box 6"/>
          <p:cNvSpPr txBox="1"/>
          <p:nvPr/>
        </p:nvSpPr>
        <p:spPr>
          <a:xfrm>
            <a:off x="1698171" y="4457700"/>
            <a:ext cx="2574744" cy="253916"/>
          </a:xfrm>
          <a:prstGeom prst="rect">
            <a:avLst/>
          </a:prstGeom>
          <a:noFill/>
        </p:spPr>
        <p:txBody>
          <a:bodyPr wrap="none" rtlCol="0">
            <a:spAutoFit/>
          </a:bodyPr>
          <a:lstStyle/>
          <a:p>
            <a:r>
              <a:rPr lang="en-US" sz="1050" dirty="0">
                <a:latin typeface="Calibri" pitchFamily="34" charset="0"/>
              </a:rPr>
              <a:t>RFC2544 IPv4 Test results, results may vary </a:t>
            </a:r>
          </a:p>
        </p:txBody>
      </p:sp>
      <p:sp>
        <p:nvSpPr>
          <p:cNvPr id="8" name="TextBox 7"/>
          <p:cNvSpPr txBox="1"/>
          <p:nvPr/>
        </p:nvSpPr>
        <p:spPr>
          <a:xfrm>
            <a:off x="5055871" y="4450079"/>
            <a:ext cx="2156360" cy="253916"/>
          </a:xfrm>
          <a:prstGeom prst="rect">
            <a:avLst/>
          </a:prstGeom>
          <a:noFill/>
        </p:spPr>
        <p:txBody>
          <a:bodyPr wrap="none" rtlCol="0">
            <a:spAutoFit/>
          </a:bodyPr>
          <a:lstStyle/>
          <a:p>
            <a:r>
              <a:rPr lang="en-US" sz="1050" b="1" dirty="0">
                <a:latin typeface="Calibri" pitchFamily="34" charset="0"/>
              </a:rPr>
              <a:t>Results apply to both SCB and SCBE</a:t>
            </a:r>
          </a:p>
        </p:txBody>
      </p:sp>
      <p:sp>
        <p:nvSpPr>
          <p:cNvPr id="4" name="Rectangle 3"/>
          <p:cNvSpPr/>
          <p:nvPr/>
        </p:nvSpPr>
        <p:spPr>
          <a:xfrm>
            <a:off x="1970430" y="4249748"/>
            <a:ext cx="3562194" cy="265457"/>
          </a:xfrm>
          <a:prstGeom prst="rect">
            <a:avLst/>
          </a:prstGeom>
        </p:spPr>
        <p:txBody>
          <a:bodyPr wrap="none">
            <a:spAutoFit/>
          </a:bodyPr>
          <a:lstStyle/>
          <a:p>
            <a:r>
              <a:rPr lang="en-US" sz="1125" dirty="0">
                <a:latin typeface="Calibri" panose="020F0502020204030204" pitchFamily="34" charset="0"/>
                <a:cs typeface="Calibri" panose="020F0502020204030204" pitchFamily="34" charset="0"/>
              </a:rPr>
              <a:t>Two PFEs per line card; Per slot capacity </a:t>
            </a:r>
            <a:r>
              <a:rPr lang="en-US" sz="1125" b="1" u="sng" dirty="0">
                <a:latin typeface="Calibri" panose="020F0502020204030204" pitchFamily="34" charset="0"/>
                <a:cs typeface="Calibri" panose="020F0502020204030204" pitchFamily="34" charset="0"/>
              </a:rPr>
              <a:t>80G in this mode</a:t>
            </a:r>
          </a:p>
        </p:txBody>
      </p:sp>
    </p:spTree>
    <p:extLst>
      <p:ext uri="{BB962C8B-B14F-4D97-AF65-F5344CB8AC3E}">
        <p14:creationId xmlns:p14="http://schemas.microsoft.com/office/powerpoint/2010/main" val="346837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p:txBody>
          <a:bodyPr/>
          <a:lstStyle/>
          <a:p>
            <a:r>
              <a:rPr lang="en-US" cap="none" dirty="0" smtClean="0">
                <a:ln w="12700">
                  <a:solidFill>
                    <a:schemeClr val="bg2">
                      <a:lumMod val="50000"/>
                    </a:schemeClr>
                  </a:solidFill>
                  <a:prstDash val="solid"/>
                </a:ln>
                <a:effectLst>
                  <a:outerShdw blurRad="41275" dist="20320" dir="1800000" algn="tl" rotWithShape="0">
                    <a:srgbClr val="000000">
                      <a:alpha val="40000"/>
                    </a:srgbClr>
                  </a:outerShdw>
                </a:effectLst>
              </a:rPr>
              <a:t>SCB</a:t>
            </a:r>
            <a:r>
              <a:rPr lang="en-US" dirty="0" smtClean="0"/>
              <a:t>: Fabric Bandwidth </a:t>
            </a:r>
            <a:r>
              <a:rPr lang="en-US" dirty="0"/>
              <a:t>per 16x10GE </a:t>
            </a:r>
            <a:r>
              <a:rPr lang="en-US" dirty="0" smtClean="0"/>
              <a:t>MPC </a:t>
            </a:r>
            <a:r>
              <a:rPr lang="en-US" dirty="0"/>
              <a:t>slot</a:t>
            </a:r>
          </a:p>
        </p:txBody>
      </p:sp>
      <p:sp>
        <p:nvSpPr>
          <p:cNvPr id="1133571" name="Rectangle 3"/>
          <p:cNvSpPr>
            <a:spLocks noGrp="1" noChangeArrowheads="1"/>
          </p:cNvSpPr>
          <p:nvPr>
            <p:ph sz="quarter" idx="11"/>
          </p:nvPr>
        </p:nvSpPr>
        <p:spPr>
          <a:xfrm>
            <a:off x="455085" y="1072589"/>
            <a:ext cx="4369464" cy="3351304"/>
          </a:xfrm>
          <a:prstGeom prst="rect">
            <a:avLst/>
          </a:prstGeom>
        </p:spPr>
        <p:txBody>
          <a:bodyPr/>
          <a:lstStyle/>
          <a:p>
            <a:pPr>
              <a:buSzPct val="100000"/>
              <a:buFont typeface="Wingdings" pitchFamily="2" charset="2"/>
              <a:buChar char="q"/>
            </a:pPr>
            <a:r>
              <a:rPr lang="en-US" sz="1200" dirty="0">
                <a:latin typeface="Calibri" pitchFamily="34" charset="0"/>
              </a:rPr>
              <a:t>Number of line rate ports per MPC slot depends on the SCB configuration</a:t>
            </a:r>
          </a:p>
          <a:p>
            <a:pPr>
              <a:buSzPct val="100000"/>
              <a:buFont typeface="Wingdings" pitchFamily="2" charset="2"/>
              <a:buChar char="q"/>
            </a:pPr>
            <a:r>
              <a:rPr lang="en-US" sz="1200" dirty="0">
                <a:latin typeface="Calibri" pitchFamily="34" charset="0"/>
              </a:rPr>
              <a:t>With all SCBs present, 12-ports are line rate per slot</a:t>
            </a:r>
          </a:p>
          <a:p>
            <a:pPr lvl="1"/>
            <a:r>
              <a:rPr lang="en-US" sz="1200" dirty="0">
                <a:latin typeface="Calibri" pitchFamily="34" charset="0"/>
              </a:rPr>
              <a:t>3 active SCBs on an MX960 chassis</a:t>
            </a:r>
          </a:p>
          <a:p>
            <a:pPr>
              <a:buSzPct val="100000"/>
              <a:buFont typeface="Wingdings" pitchFamily="2" charset="2"/>
              <a:buChar char="q"/>
            </a:pPr>
            <a:r>
              <a:rPr lang="en-US" sz="1200" dirty="0">
                <a:latin typeface="Calibri" pitchFamily="34" charset="0"/>
              </a:rPr>
              <a:t>With all SCBs present, 16-ports are close to line rate per slot</a:t>
            </a:r>
          </a:p>
          <a:p>
            <a:pPr lvl="1"/>
            <a:r>
              <a:rPr lang="en-US" sz="1200" dirty="0">
                <a:latin typeface="Calibri" pitchFamily="34" charset="0"/>
              </a:rPr>
              <a:t>2 active SCBs on an MX480/MX240 chassis</a:t>
            </a:r>
          </a:p>
          <a:p>
            <a:pPr lvl="1"/>
            <a:r>
              <a:rPr lang="en-US" sz="1200" dirty="0">
                <a:latin typeface="Calibri" pitchFamily="34" charset="0"/>
              </a:rPr>
              <a:t>Graceful degradation if an SCB fails</a:t>
            </a:r>
          </a:p>
          <a:p>
            <a:pPr>
              <a:buSzPct val="100000"/>
              <a:buFont typeface="Wingdings" pitchFamily="2" charset="2"/>
              <a:buChar char="q"/>
            </a:pPr>
            <a:r>
              <a:rPr lang="en-US" sz="1200" dirty="0">
                <a:latin typeface="Calibri" pitchFamily="34" charset="0"/>
              </a:rPr>
              <a:t>To maintain SCB redundancy</a:t>
            </a:r>
          </a:p>
          <a:p>
            <a:pPr lvl="1"/>
            <a:r>
              <a:rPr lang="en-US" sz="1200" dirty="0">
                <a:latin typeface="Calibri" pitchFamily="34" charset="0"/>
              </a:rPr>
              <a:t>Allows the ability to disable 8 ports per slot</a:t>
            </a:r>
          </a:p>
          <a:p>
            <a:pPr lvl="1"/>
            <a:r>
              <a:rPr lang="en-US" sz="1200" dirty="0">
                <a:latin typeface="Calibri" pitchFamily="34" charset="0"/>
              </a:rPr>
              <a:t>8 ports are line rate per slot</a:t>
            </a:r>
          </a:p>
          <a:p>
            <a:pPr>
              <a:buSzPct val="100000"/>
              <a:buFont typeface="Wingdings" pitchFamily="2" charset="2"/>
              <a:buChar char="q"/>
            </a:pPr>
            <a:r>
              <a:rPr lang="en-US" sz="1200" dirty="0">
                <a:latin typeface="Calibri" pitchFamily="34" charset="0"/>
              </a:rPr>
              <a:t> MQ represents a PFE with 4x10GE ports</a:t>
            </a:r>
          </a:p>
        </p:txBody>
      </p:sp>
      <p:sp>
        <p:nvSpPr>
          <p:cNvPr id="9218" name="Rectangle 2"/>
          <p:cNvSpPr>
            <a:spLocks noChangeArrowheads="1"/>
          </p:cNvSpPr>
          <p:nvPr/>
        </p:nvSpPr>
        <p:spPr bwMode="auto">
          <a:xfrm>
            <a:off x="1143001" y="-167353"/>
            <a:ext cx="138564" cy="334707"/>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725"/>
          </a:p>
        </p:txBody>
      </p:sp>
      <p:graphicFrame>
        <p:nvGraphicFramePr>
          <p:cNvPr id="9217" name="Object 1"/>
          <p:cNvGraphicFramePr>
            <a:graphicFrameLocks noChangeAspect="1"/>
          </p:cNvGraphicFramePr>
          <p:nvPr/>
        </p:nvGraphicFramePr>
        <p:xfrm>
          <a:off x="4910068" y="2685244"/>
          <a:ext cx="2434108" cy="1738649"/>
        </p:xfrm>
        <a:graphic>
          <a:graphicData uri="http://schemas.openxmlformats.org/presentationml/2006/ole">
            <mc:AlternateContent xmlns:mc="http://schemas.openxmlformats.org/markup-compatibility/2006">
              <mc:Choice xmlns:v="urn:schemas-microsoft-com:vml" Requires="v">
                <p:oleObj spid="_x0000_s2060" name="Bitmap Image" r:id="rId3" imgW="3772427" imgH="2610214" progId="PBrush">
                  <p:embed/>
                </p:oleObj>
              </mc:Choice>
              <mc:Fallback>
                <p:oleObj name="Bitmap Image" r:id="rId3" imgW="3772427" imgH="2610214" progId="PBrush">
                  <p:embed/>
                  <p:pic>
                    <p:nvPicPr>
                      <p:cNvPr id="921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068" y="2685244"/>
                        <a:ext cx="2434108" cy="173864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4"/>
          <p:cNvSpPr>
            <a:spLocks noChangeArrowheads="1"/>
          </p:cNvSpPr>
          <p:nvPr/>
        </p:nvSpPr>
        <p:spPr bwMode="auto">
          <a:xfrm>
            <a:off x="1143001" y="-167353"/>
            <a:ext cx="138564" cy="334707"/>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725"/>
          </a:p>
        </p:txBody>
      </p:sp>
      <p:graphicFrame>
        <p:nvGraphicFramePr>
          <p:cNvPr id="9219" name="Object 3"/>
          <p:cNvGraphicFramePr>
            <a:graphicFrameLocks noChangeAspect="1"/>
          </p:cNvGraphicFramePr>
          <p:nvPr/>
        </p:nvGraphicFramePr>
        <p:xfrm>
          <a:off x="4900413" y="1004552"/>
          <a:ext cx="2439420" cy="1651715"/>
        </p:xfrm>
        <a:graphic>
          <a:graphicData uri="http://schemas.openxmlformats.org/presentationml/2006/ole">
            <mc:AlternateContent xmlns:mc="http://schemas.openxmlformats.org/markup-compatibility/2006">
              <mc:Choice xmlns:v="urn:schemas-microsoft-com:vml" Requires="v">
                <p:oleObj spid="_x0000_s2061" name="Bitmap Image" r:id="rId5" imgW="3772427" imgH="2933333" progId="PBrush">
                  <p:embed/>
                </p:oleObj>
              </mc:Choice>
              <mc:Fallback>
                <p:oleObj name="Bitmap Image" r:id="rId5" imgW="3772427" imgH="2933333" progId="PBrush">
                  <p:embed/>
                  <p:pic>
                    <p:nvPicPr>
                      <p:cNvPr id="92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0413" y="1004552"/>
                        <a:ext cx="2439420" cy="165171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295526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5"/>
            <a:ext cx="8223250" cy="810812"/>
          </a:xfrm>
        </p:spPr>
        <p:txBody>
          <a:bodyPr/>
          <a:lstStyle/>
          <a:p>
            <a:r>
              <a:rPr lang="en-US" dirty="0" smtClean="0"/>
              <a:t>Multicast</a:t>
            </a:r>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1521110" y="810816"/>
            <a:ext cx="3032208" cy="2373256"/>
          </a:xfrm>
          <a:prstGeom prst="rect">
            <a:avLst/>
          </a:prstGeom>
          <a:noFill/>
          <a:ln w="9525">
            <a:noFill/>
            <a:miter lim="800000"/>
            <a:headEnd/>
            <a:tailEnd/>
          </a:ln>
        </p:spPr>
      </p:pic>
      <p:pic>
        <p:nvPicPr>
          <p:cNvPr id="43011" name="Picture 3"/>
          <p:cNvPicPr>
            <a:picLocks noChangeAspect="1" noChangeArrowheads="1"/>
          </p:cNvPicPr>
          <p:nvPr/>
        </p:nvPicPr>
        <p:blipFill>
          <a:blip r:embed="rId2" cstate="print"/>
          <a:srcRect/>
          <a:stretch>
            <a:fillRect/>
          </a:stretch>
        </p:blipFill>
        <p:spPr bwMode="auto">
          <a:xfrm>
            <a:off x="4561216" y="2081893"/>
            <a:ext cx="3366004" cy="2634513"/>
          </a:xfrm>
          <a:prstGeom prst="rect">
            <a:avLst/>
          </a:prstGeom>
          <a:noFill/>
          <a:ln w="9525">
            <a:noFill/>
            <a:miter lim="800000"/>
            <a:headEnd/>
            <a:tailEnd/>
          </a:ln>
        </p:spPr>
      </p:pic>
    </p:spTree>
    <p:extLst>
      <p:ext uri="{BB962C8B-B14F-4D97-AF65-F5344CB8AC3E}">
        <p14:creationId xmlns:p14="http://schemas.microsoft.com/office/powerpoint/2010/main" val="113911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5" y="4"/>
            <a:ext cx="8223250" cy="722807"/>
          </a:xfrm>
        </p:spPr>
        <p:txBody>
          <a:bodyPr/>
          <a:lstStyle/>
          <a:p>
            <a:r>
              <a:rPr lang="en-US" dirty="0" smtClean="0"/>
              <a:t>Trio only Multicast</a:t>
            </a:r>
            <a:endParaRPr lang="en-US" dirty="0"/>
          </a:p>
        </p:txBody>
      </p:sp>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335239" y="815340"/>
            <a:ext cx="4184863" cy="37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0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4" name="Content Placeholder 2"/>
          <p:cNvSpPr>
            <a:spLocks noGrp="1"/>
          </p:cNvSpPr>
          <p:nvPr>
            <p:ph sz="quarter" idx="11"/>
          </p:nvPr>
        </p:nvSpPr>
        <p:spPr>
          <a:xfrm>
            <a:off x="455085" y="1072588"/>
            <a:ext cx="8488618" cy="3072691"/>
          </a:xfrm>
          <a:prstGeom prst="rect">
            <a:avLst/>
          </a:prstGeom>
        </p:spPr>
        <p:txBody>
          <a:bodyPr>
            <a:normAutofit/>
          </a:bodyPr>
          <a:lstStyle/>
          <a:p>
            <a:pPr>
              <a:buSzPct val="100000"/>
              <a:buFont typeface="Wingdings" pitchFamily="2" charset="2"/>
              <a:buChar char="Ø"/>
            </a:pPr>
            <a:r>
              <a:rPr lang="en-US" sz="1350" dirty="0"/>
              <a:t>MX collateral</a:t>
            </a:r>
          </a:p>
          <a:p>
            <a:pPr lvl="1">
              <a:buSzPct val="100000"/>
              <a:buNone/>
            </a:pPr>
            <a:r>
              <a:rPr lang="en-US" sz="1350" dirty="0">
                <a:hlinkClick r:id="rId2"/>
              </a:rPr>
              <a:t>https://junipernetworks.sharepoint.com/teams/RBU/plm/Edge/collateral/SitePages/Home.aspx</a:t>
            </a:r>
            <a:endParaRPr lang="en-US" sz="1350" dirty="0"/>
          </a:p>
          <a:p>
            <a:pPr lvl="1">
              <a:buSzPct val="100000"/>
              <a:buNone/>
            </a:pPr>
            <a:endParaRPr lang="en-US" sz="1350" dirty="0"/>
          </a:p>
          <a:p>
            <a:pPr marL="84535" lvl="1" indent="-84535">
              <a:spcBef>
                <a:spcPts val="600"/>
              </a:spcBef>
              <a:spcAft>
                <a:spcPts val="300"/>
              </a:spcAft>
              <a:buSzPct val="100000"/>
              <a:buFont typeface="Wingdings" pitchFamily="2" charset="2"/>
              <a:buChar char="Ø"/>
            </a:pPr>
            <a:r>
              <a:rPr lang="en-US" sz="1350" dirty="0"/>
              <a:t>MX Buying Guide</a:t>
            </a:r>
          </a:p>
          <a:p>
            <a:pPr marL="213121" lvl="2">
              <a:spcBef>
                <a:spcPts val="600"/>
              </a:spcBef>
              <a:spcAft>
                <a:spcPts val="300"/>
              </a:spcAft>
              <a:buSzPct val="100000"/>
            </a:pPr>
            <a:r>
              <a:rPr lang="en-US" sz="1200" dirty="0">
                <a:hlinkClick r:id="rId3"/>
              </a:rPr>
              <a:t>https://junipernetworks.sharepoint.com/teams/RBU/plm/Edge/collateral/Documents/Sales/MX%20Buying%20Guide.pptx</a:t>
            </a:r>
            <a:endParaRPr lang="en-US" sz="1200" dirty="0"/>
          </a:p>
          <a:p>
            <a:pPr marL="213121" lvl="2">
              <a:spcBef>
                <a:spcPts val="600"/>
              </a:spcBef>
              <a:spcAft>
                <a:spcPts val="300"/>
              </a:spcAft>
              <a:buSzPct val="100000"/>
            </a:pPr>
            <a:endParaRPr lang="en-US" sz="1200" dirty="0"/>
          </a:p>
          <a:p>
            <a:pPr marL="213121" lvl="2">
              <a:spcBef>
                <a:spcPts val="600"/>
              </a:spcBef>
              <a:spcAft>
                <a:spcPts val="300"/>
              </a:spcAft>
              <a:buSzPct val="100000"/>
            </a:pPr>
            <a:endParaRPr lang="en-US" sz="1200" dirty="0"/>
          </a:p>
          <a:p>
            <a:pPr lvl="1">
              <a:buSzPct val="100000"/>
              <a:buNone/>
            </a:pPr>
            <a:endParaRPr lang="en-US" sz="1350" dirty="0"/>
          </a:p>
        </p:txBody>
      </p:sp>
    </p:spTree>
    <p:extLst>
      <p:ext uri="{BB962C8B-B14F-4D97-AF65-F5344CB8AC3E}">
        <p14:creationId xmlns:p14="http://schemas.microsoft.com/office/powerpoint/2010/main" val="56086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MX Bandwidth Characterization</a:t>
            </a:r>
          </a:p>
        </p:txBody>
      </p:sp>
    </p:spTree>
    <p:extLst>
      <p:ext uri="{BB962C8B-B14F-4D97-AF65-F5344CB8AC3E}">
        <p14:creationId xmlns:p14="http://schemas.microsoft.com/office/powerpoint/2010/main" val="2861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Juniper_PPT_UPDATE_0216_v5a_test">
  <a:themeElements>
    <a:clrScheme name="Juniper Colors 2014">
      <a:dk1>
        <a:srgbClr val="445E88"/>
      </a:dk1>
      <a:lt1>
        <a:srgbClr val="FFFFFF"/>
      </a:lt1>
      <a:dk2>
        <a:srgbClr val="A8B9C8"/>
      </a:dk2>
      <a:lt2>
        <a:srgbClr val="C8C8C8"/>
      </a:lt2>
      <a:accent1>
        <a:srgbClr val="3EBAF1"/>
      </a:accent1>
      <a:accent2>
        <a:srgbClr val="3C3C3C"/>
      </a:accent2>
      <a:accent3>
        <a:srgbClr val="E76252"/>
      </a:accent3>
      <a:accent4>
        <a:srgbClr val="68AE64"/>
      </a:accent4>
      <a:accent5>
        <a:srgbClr val="3095C2"/>
      </a:accent5>
      <a:accent6>
        <a:srgbClr val="00A3A5"/>
      </a:accent6>
      <a:hlink>
        <a:srgbClr val="0067AB"/>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91425" tIns="45713" rIns="91425" bIns="45713" rtlCol="0" anchor="ctr"/>
      <a:lstStyle>
        <a:defPPr algn="ctr">
          <a:defRPr sz="140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2"/>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ln>
          <a:noFill/>
        </a:ln>
      </a:spPr>
      <a:bodyPr lIns="45643" tIns="22821" rIns="45643" bIns="22821"/>
      <a:lstStyle>
        <a:defPPr algn="l">
          <a:lnSpc>
            <a:spcPct val="90000"/>
          </a:lnSpc>
          <a:defRPr sz="1400" dirty="0" smtClean="0">
            <a:solidFill>
              <a:schemeClr val="accent2"/>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LMDocument" ma:contentTypeID="0x0101009062344A125AD241AF903854877399F5006C45E202B85FC14EA55A65F6C064C4B8" ma:contentTypeVersion="15" ma:contentTypeDescription="Create a new document." ma:contentTypeScope="" ma:versionID="90502edbcd38bb9420d4e6053749548e">
  <xsd:schema xmlns:xsd="http://www.w3.org/2001/XMLSchema" xmlns:xs="http://www.w3.org/2001/XMLSchema" xmlns:p="http://schemas.microsoft.com/office/2006/metadata/properties" xmlns:ns2="79247c98-fd4e-43d1-9f5a-740a9e607038" xmlns:ns3="http://schemas.microsoft.com/sharepoint.v3" xmlns:ns4="3339fe5f-3694-43f3-83f6-dcf22f407819" xmlns:ns5="cb645b5b-9a36-43da-96bf-ab72ec91ddff" targetNamespace="http://schemas.microsoft.com/office/2006/metadata/properties" ma:root="true" ma:fieldsID="c54c8bd70fb9c38341bfa4ea138b4c74" ns2:_="" ns3:_="" ns4:_="" ns5:_="">
    <xsd:import namespace="79247c98-fd4e-43d1-9f5a-740a9e607038"/>
    <xsd:import namespace="http://schemas.microsoft.com/sharepoint.v3"/>
    <xsd:import namespace="3339fe5f-3694-43f3-83f6-dcf22f407819"/>
    <xsd:import namespace="cb645b5b-9a36-43da-96bf-ab72ec91ddff"/>
    <xsd:element name="properties">
      <xsd:complexType>
        <xsd:sequence>
          <xsd:element name="documentManagement">
            <xsd:complexType>
              <xsd:all>
                <xsd:element ref="ns2:urlExternal" minOccurs="0"/>
                <xsd:element ref="ns2:Distribution_x0020_Policy" minOccurs="0"/>
                <xsd:element ref="ns3:Description0" minOccurs="0"/>
                <xsd:element ref="ns4:MediaServiceDateTaken" minOccurs="0"/>
                <xsd:element ref="ns4:MediaServiceAutoTags" minOccurs="0"/>
                <xsd:element ref="ns4:MediaServiceOCR" minOccurs="0"/>
                <xsd:element ref="ns4:DocumentNameCheck" minOccurs="0"/>
                <xsd:element ref="ns2:SharedWithUsers" minOccurs="0"/>
                <xsd:element ref="ns2:SharedWithDetails" minOccurs="0"/>
                <xsd:element ref="ns5:TaxKeywordTaxHTField" minOccurs="0"/>
                <xsd:element ref="ns5:TaxCatchAll"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47c98-fd4e-43d1-9f5a-740a9e607038" elementFormDefault="qualified">
    <xsd:import namespace="http://schemas.microsoft.com/office/2006/documentManagement/types"/>
    <xsd:import namespace="http://schemas.microsoft.com/office/infopath/2007/PartnerControls"/>
    <xsd:element name="urlExternal" ma:index="8" nillable="true" ma:displayName="urlExternal" ma:description="External location of the document or list item" ma:internalName="urlExternal">
      <xsd:complexType>
        <xsd:complexContent>
          <xsd:extension base="dms:URL">
            <xsd:sequence>
              <xsd:element name="Url" type="dms:ValidUrl" minOccurs="0" nillable="true"/>
              <xsd:element name="Description" type="xsd:string" nillable="true"/>
            </xsd:sequence>
          </xsd:extension>
        </xsd:complexContent>
      </xsd:complexType>
    </xsd:element>
    <xsd:element name="Distribution_x0020_Policy" ma:index="9" nillable="true" ma:displayName="Distribution Policy" ma:default="Internal" ma:description="" ma:format="Dropdown" ma:internalName="Distribution_x0020_Policy">
      <xsd:simpleType>
        <xsd:restriction base="dms:Choice">
          <xsd:enumeration value="Internal"/>
          <xsd:enumeration value="External (NDA Required)"/>
          <xsd:enumeration value="External (Public)"/>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39fe5f-3694-43f3-83f6-dcf22f407819" elementFormDefault="qualified">
    <xsd:import namespace="http://schemas.microsoft.com/office/2006/documentManagement/types"/>
    <xsd:import namespace="http://schemas.microsoft.com/office/infopath/2007/PartnerControls"/>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DocumentNameCheck" ma:index="14" nillable="true" ma:displayName="DocumentNameCheck" ma:internalName="DocumentNameChec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645b5b-9a36-43da-96bf-ab72ec91ddff" elementFormDefault="qualified">
    <xsd:import namespace="http://schemas.microsoft.com/office/2006/documentManagement/types"/>
    <xsd:import namespace="http://schemas.microsoft.com/office/infopath/2007/PartnerControls"/>
    <xsd:element name="TaxKeywordTaxHTField" ma:index="18" nillable="true" ma:taxonomy="true" ma:internalName="TaxKeywordTaxHTField" ma:taxonomyFieldName="Enterprise_x0020_Keywords" ma:displayName="Enterprise Keywords" ma:fieldId="{23f27201-bee3-471e-b2e7-b64fd8b7ca38}" ma:taxonomyMulti="true" ma:sspId="a3ce5a06-b323-45b4-8d97-2f59321c9a5a"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hidden="true" ma:list="{d0af5a7c-e416-4587-be56-900e2903cb22}" ma:internalName="TaxCatchAll" ma:showField="CatchAllData" ma:web="79247c98-fd4e-43d1-9f5a-740a9e6070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stribution_x0020_Policy xmlns="79247c98-fd4e-43d1-9f5a-740a9e607038">External (NDA Required)</Distribution_x0020_Policy>
    <Description0 xmlns="http://schemas.microsoft.com/sharepoint.v3" xsi:nil="true"/>
    <urlExternal xmlns="79247c98-fd4e-43d1-9f5a-740a9e607038">
      <Url xsi:nil="true"/>
      <Description xsi:nil="true"/>
    </urlExternal>
    <DocumentNameCheck xmlns="3339fe5f-3694-43f3-83f6-dcf22f407819">
      <Url>https://junipernetworks.sharepoint.com/sites/plm/_layouts/15/wrkstat.aspx?List=3339fe5f-3694-43f3-83f6-dcf22f407819&amp;WorkflowInstanceName=7bacd851-0818-4eee-a313-1c03ba52cf6c</Url>
      <Description>Name Check</Description>
    </DocumentNameCheck>
    <TaxCatchAll xmlns="cb645b5b-9a36-43da-96bf-ab72ec91ddff">
      <Value>13</Value>
      <Value>12</Value>
    </TaxCatchAll>
    <TaxKeywordTaxHTField xmlns="cb645b5b-9a36-43da-96bf-ab72ec91ddff">
      <Terms xmlns="http://schemas.microsoft.com/office/infopath/2007/PartnerControls">
        <TermInfo xmlns="http://schemas.microsoft.com/office/infopath/2007/PartnerControls">
          <TermName xmlns="http://schemas.microsoft.com/office/infopath/2007/PartnerControls">MX Roadmap</TermName>
          <TermId xmlns="http://schemas.microsoft.com/office/infopath/2007/PartnerControls">b13a8453-b5ce-4b73-b5fa-cc9acaebd963</TermId>
        </TermInfo>
        <TermInfo xmlns="http://schemas.microsoft.com/office/infopath/2007/PartnerControls">
          <TermName xmlns="http://schemas.microsoft.com/office/infopath/2007/PartnerControls">Condensed Roadmap</TermName>
          <TermId xmlns="http://schemas.microsoft.com/office/infopath/2007/PartnerControls">4e3961b1-4f6f-454c-baf5-0f54e8d42118</TermId>
        </TermInfo>
      </Term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a3ce5a06-b323-45b4-8d97-2f59321c9a5a" ContentTypeId="0x0101" PreviousValue="false"/>
</file>

<file path=customXml/itemProps1.xml><?xml version="1.0" encoding="utf-8"?>
<ds:datastoreItem xmlns:ds="http://schemas.openxmlformats.org/officeDocument/2006/customXml" ds:itemID="{7F311618-41F4-475E-A7B4-F32F15BBE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247c98-fd4e-43d1-9f5a-740a9e607038"/>
    <ds:schemaRef ds:uri="http://schemas.microsoft.com/sharepoint.v3"/>
    <ds:schemaRef ds:uri="3339fe5f-3694-43f3-83f6-dcf22f407819"/>
    <ds:schemaRef ds:uri="cb645b5b-9a36-43da-96bf-ab72ec91dd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807DA6-CC44-4999-977A-E45A4622CEB9}">
  <ds:schemaRefs>
    <ds:schemaRef ds:uri="http://purl.org/dc/terms/"/>
    <ds:schemaRef ds:uri="3339fe5f-3694-43f3-83f6-dcf22f407819"/>
    <ds:schemaRef ds:uri="79247c98-fd4e-43d1-9f5a-740a9e607038"/>
    <ds:schemaRef ds:uri="http://schemas.microsoft.com/office/2006/documentManagement/types"/>
    <ds:schemaRef ds:uri="http://schemas.microsoft.com/office/infopath/2007/PartnerControls"/>
    <ds:schemaRef ds:uri="http://purl.org/dc/elements/1.1/"/>
    <ds:schemaRef ds:uri="http://schemas.microsoft.com/office/2006/metadata/properties"/>
    <ds:schemaRef ds:uri="cb645b5b-9a36-43da-96bf-ab72ec91ddff"/>
    <ds:schemaRef ds:uri="http://schemas.openxmlformats.org/package/2006/metadata/core-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1DFD0D0D-1625-4235-809A-AF53EB6D14DF}">
  <ds:schemaRefs>
    <ds:schemaRef ds:uri="http://schemas.microsoft.com/sharepoint/v3/contenttype/forms"/>
  </ds:schemaRefs>
</ds:datastoreItem>
</file>

<file path=customXml/itemProps4.xml><?xml version="1.0" encoding="utf-8"?>
<ds:datastoreItem xmlns:ds="http://schemas.openxmlformats.org/officeDocument/2006/customXml" ds:itemID="{A82F6BCB-CF0D-4BC2-B9F6-D336A812717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18041</TotalTime>
  <Words>7925</Words>
  <Application>Microsoft Office PowerPoint</Application>
  <PresentationFormat>On-screen Show (16:9)</PresentationFormat>
  <Paragraphs>3345</Paragraphs>
  <Slides>86</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3" baseType="lpstr">
      <vt:lpstr>ＭＳ Ｐゴシック</vt:lpstr>
      <vt:lpstr>Arial</vt:lpstr>
      <vt:lpstr>Calibri</vt:lpstr>
      <vt:lpstr>Times New Roman</vt:lpstr>
      <vt:lpstr>Wingdings</vt:lpstr>
      <vt:lpstr>Juniper_PPT_UPDATE_0216_v5a_test</vt:lpstr>
      <vt:lpstr>Bitmap Image</vt:lpstr>
      <vt:lpstr>MX BANDWIDTH CHARACTERIZATION All future Bandwidth capacities should be considered targets and subject to change</vt:lpstr>
      <vt:lpstr>Legal Disclaimer</vt:lpstr>
      <vt:lpstr>MX PORTFOLIO OVERVIEW</vt:lpstr>
      <vt:lpstr>MX ASIC Roadmap</vt:lpstr>
      <vt:lpstr>TRIO ASIC Evolution</vt:lpstr>
      <vt:lpstr>MX Fabric Roadmap</vt:lpstr>
      <vt:lpstr>MX240/480/960 Fabric Evolution</vt:lpstr>
      <vt:lpstr>MX2K Fabric Evolution</vt:lpstr>
      <vt:lpstr>MX Bandwidth Characterization</vt:lpstr>
      <vt:lpstr>MX240, MX480 and MX960 Line Rate Ports</vt:lpstr>
      <vt:lpstr>MX2K Line Rate Ports</vt:lpstr>
      <vt:lpstr>Shipping MX MPC and client optics summary</vt:lpstr>
      <vt:lpstr>MX MPC and Client Optics Summary Roadmap</vt:lpstr>
      <vt:lpstr>MPC summary</vt:lpstr>
      <vt:lpstr>Fabric </vt:lpstr>
      <vt:lpstr>SCB/SCBE/SCBE2/SCBE3 terminology - MX240/480/960</vt:lpstr>
      <vt:lpstr>MPC – FABRIC SUPPORT MATRIX</vt:lpstr>
      <vt:lpstr>MPC – JUNOS Support Matrix</vt:lpstr>
      <vt:lpstr>RE – JUNOS Support Matrix</vt:lpstr>
      <vt:lpstr>Bandwidth Characterization</vt:lpstr>
      <vt:lpstr>Fabric Planes</vt:lpstr>
      <vt:lpstr>MX960 Line-card Fabric Midplane Bandwidth</vt:lpstr>
      <vt:lpstr>MX2K Line-card Fabric Midplane Bandwidth</vt:lpstr>
      <vt:lpstr>MPC Fabric Bandwidth Summary (with SCB)</vt:lpstr>
      <vt:lpstr>MPC Fabric bandwidth summary (with SCBE)</vt:lpstr>
      <vt:lpstr>MPC Fabric bandwidth summary (with SCBE2)</vt:lpstr>
      <vt:lpstr>MPC Fabric bandwidth summary (with SCBE3)</vt:lpstr>
      <vt:lpstr>Summary of MX960 Fabric Connectivity</vt:lpstr>
      <vt:lpstr>MX Enhanced Midplane Connector: FAQ (1/3)</vt:lpstr>
      <vt:lpstr>MX Enhanced Midplane Connector: FAQ (2/3)</vt:lpstr>
      <vt:lpstr>MX Enhanced Midplane connector: FAQ (3/3)</vt:lpstr>
      <vt:lpstr>FABRIC Bandwidth PER MPC SLOT with PREMIUM3</vt:lpstr>
      <vt:lpstr>FABRIC Bandwidth PER MPC SLOT with PREMIUM2</vt:lpstr>
      <vt:lpstr>Flow chart </vt:lpstr>
      <vt:lpstr>Premium 2 – with Fabric Redundancy</vt:lpstr>
      <vt:lpstr>Premium 2 – without Fabric Redundancy</vt:lpstr>
      <vt:lpstr>Premium 3 – with Fabric Redundancy</vt:lpstr>
      <vt:lpstr>Premium 3 – without Fabric Redundancy</vt:lpstr>
      <vt:lpstr>STEPS to Calculate per slot Bandwidth</vt:lpstr>
      <vt:lpstr>Performance with SCBE/SCBE2</vt:lpstr>
      <vt:lpstr>Performance with SCBE3</vt:lpstr>
      <vt:lpstr>16x10GE MPC Architecture</vt:lpstr>
      <vt:lpstr>SCBE: Fabric Bandwidth per 16x10GE MPC slot</vt:lpstr>
      <vt:lpstr>MPC2/MPC1</vt:lpstr>
      <vt:lpstr>MPC3E</vt:lpstr>
      <vt:lpstr>MPC4E: MX960/MX480 PFE/Fabric Bandwidth</vt:lpstr>
      <vt:lpstr>MPC4E fabric connectivity in MX960 </vt:lpstr>
      <vt:lpstr>MPC5E Fabric Connectivity in MX960 </vt:lpstr>
      <vt:lpstr>MPC7E Fabric Connectivity in MX960 </vt:lpstr>
      <vt:lpstr>MPC7E Fabric Connectivity in MX240/480 </vt:lpstr>
      <vt:lpstr>MPC7E/8E/9E Fabric Connectivity</vt:lpstr>
      <vt:lpstr>MPC7E-MRATE: full duplex Bandwidth per PFE with  SCBE2  (3+0 Mode in PREMIUM2/3 chassis) with Hypermode</vt:lpstr>
      <vt:lpstr>MPC7E-10G: full duplex Bandwidth per PFE with  SCBE2  (3+0 Mode in PREMIUM2/3 chassis) with Hypermode</vt:lpstr>
      <vt:lpstr>MX2K-MPC8E: full duplex Bandwidth per PFE SFB2  (8 fabrics active) with Hypermode</vt:lpstr>
      <vt:lpstr>MX2K-MPC9E: full duplex Bandwidth per PFE SFB2  (8 fabrics active) with Hypermode</vt:lpstr>
      <vt:lpstr>MX2K-MPC6E: full duplex Bandwidth per PFE with SFB + 2x100G MIC with Hypermode </vt:lpstr>
      <vt:lpstr>MX2K-MPC6E: full duplex Bandwidth per PFE with SFB + 24x10G MIC with Hypermode </vt:lpstr>
      <vt:lpstr>MX2K-MPC6E: full duplex Bandwidth per PFE with SFB + 4x100G CXP MIC with Hypermode</vt:lpstr>
      <vt:lpstr>MX2K-MPC6E: full duplex Bandwidth per PFE with SFB + 24x10G MIC no Hypermode</vt:lpstr>
      <vt:lpstr>MX2K-MPC6E: full duplex Bandwidth per PFE with SFB + 4x100G CXP MIC no Hypermode</vt:lpstr>
      <vt:lpstr>MPC5E-40G10G: full duplex Bandwidth per PFE with  SCBE2  (2+1 Mode in PREMIUM2 chassis) with Hypermode</vt:lpstr>
      <vt:lpstr>MPC5E-40G10G: full duplex Bandwidth per PFE with  SCBE2  (2+1 Mode in PREMIUM3 chassis) with Hypermode</vt:lpstr>
      <vt:lpstr>MPC5E-40G10G: full duplex Bandwidth per PFE with SCBE2  (2+1 Mode in PREMIUM2 chassis)</vt:lpstr>
      <vt:lpstr>MPC5E-40G10G: full duplex Bandwidth per PFE with SCBE2  (2+1 Mode in PREMIUM3 chassis)</vt:lpstr>
      <vt:lpstr>MPC5EQ-40G10G: full duplex Bandwidth per PFE with  SCBE2  (2+1 Mode in PREMIUM2 chassis) with Hypermode</vt:lpstr>
      <vt:lpstr>MPC5EQ-40G10G: full duplex Bandwidth per PFE with  SCBE2  (2+1 Mode in PREMIUM3 chassis) with Hypermode</vt:lpstr>
      <vt:lpstr>MPC2E-3D-NG:  Full duplex Bandwidth per PFE with SCBE</vt:lpstr>
      <vt:lpstr>MPC3E-3D-NG:  Full duplex Bandwidth per PFE with SCBE2</vt:lpstr>
      <vt:lpstr>MPC2E-3D-NG-Q: INGRESS QUEUING Full duplex Bandwidth per PFE with SCBE</vt:lpstr>
      <vt:lpstr>MPC3E-3D-NG-Q: INGRESS QUEUING Full duplex Bandwidth per PFE with SCBE2</vt:lpstr>
      <vt:lpstr>MPC4E-32x10G: full duplex Bandwidth per PFE with  SCBE2  (3+0 Mode in PREMIUM2 chassis) with Hypermode</vt:lpstr>
      <vt:lpstr>MPC4E-32x10G: full duplex Bandwidth per PFE with SCBE2  (2+1 Mode in PREMIUM3 chassis)</vt:lpstr>
      <vt:lpstr>MPC4E-32x10G: full duplex Bandwidth per PFE with SCBE2  (3+0 Mode in PREMIUM3 chassis)</vt:lpstr>
      <vt:lpstr>MPC4E-32x10G: full duplex Bandwidth per PFE with SCBE2  (3+0 Mode in PREMIUM2 chassis)</vt:lpstr>
      <vt:lpstr>MPC4E-32x10G: full duplex Bandwidth per PFE with SCBE</vt:lpstr>
      <vt:lpstr>MPC4E-2x100G+8x10G: full duplex Bandwidth per PFE with MX2000</vt:lpstr>
      <vt:lpstr>MPC3E: full duplex Bandwidth per PFE with SCBE</vt:lpstr>
      <vt:lpstr>16x10GE MPC: Full Duplex Bandwidth per PFE with SCBE</vt:lpstr>
      <vt:lpstr>MPC1: Full Duplex Bandwidth per PFE</vt:lpstr>
      <vt:lpstr>MPC1-Q: Full Duplex Bandwidth per PFE</vt:lpstr>
      <vt:lpstr>MPC2: Full Duplex Bandwidth per PFE</vt:lpstr>
      <vt:lpstr>Q/EQ MPCs: Full Duplex Bandwidth per PFE</vt:lpstr>
      <vt:lpstr>SCB: Fabric Bandwidth per 16x10GE MPC slot</vt:lpstr>
      <vt:lpstr>Multicast</vt:lpstr>
      <vt:lpstr>Trio only Multicast</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MX ROADMAP</dc:title>
  <dc:creator>Prasad Babu</dc:creator>
  <cp:keywords>MX Roadmap; Condensed Roadmap</cp:keywords>
  <cp:lastModifiedBy>Sharada Panchagnula</cp:lastModifiedBy>
  <cp:revision>305</cp:revision>
  <dcterms:created xsi:type="dcterms:W3CDTF">2014-10-21T22:36:10Z</dcterms:created>
  <dcterms:modified xsi:type="dcterms:W3CDTF">2018-09-24T03:08:03Z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0x0101009062344A125AD241AF903854877399F5006C45E202B85FC14EA55A65F6C064C4B8</vt:lpwstr>
  </property>
  <property fmtid="{D5CDD505-2E9C-101B-9397-08002B2CF9AE}" pid="3" name="_dlc_DocIdItemGuid">
    <vt:lpwstr>04ca0eb5-5e65-48d9-8b42-04b902981488</vt:lpwstr>
  </property>
  <property fmtid="{D5CDD505-2E9C-101B-9397-08002B2CF9AE}" pid="4" name="TaxKeyword">
    <vt:lpwstr>4421;#Condensed Roadmap|4e3961b1-4f6f-454c-baf5-0f54e8d42118;#4387;#MX Roadmap|b13a8453-b5ce-4b73-b5fa-cc9acaebd963</vt:lpwstr>
  </property>
  <property fmtid="{D5CDD505-2E9C-101B-9397-08002B2CF9AE}" pid="5" name="HashTags">
    <vt:lpwstr/>
  </property>
  <property fmtid="{D5CDD505-2E9C-101B-9397-08002B2CF9AE}" pid="6" name="matrix-doc-id">
    <vt:r8>0</vt:r8>
  </property>
  <property fmtid="{D5CDD505-2E9C-101B-9397-08002B2CF9AE}" pid="7" name="LikesCount">
    <vt:i4>4</vt:i4>
  </property>
  <property fmtid="{D5CDD505-2E9C-101B-9397-08002B2CF9AE}" pid="8" name="Distribution Policy">
    <vt:lpwstr>External (NDA Required)</vt:lpwstr>
  </property>
  <property fmtid="{D5CDD505-2E9C-101B-9397-08002B2CF9AE}" pid="9" name="CategoryDescription">
    <vt:lpwstr>Condensed version of the MX roadmap presentation. Updated Q2 2016</vt:lpwstr>
  </property>
  <property fmtid="{D5CDD505-2E9C-101B-9397-08002B2CF9AE}" pid="10" name="RatedBy">
    <vt:lpwstr/>
  </property>
  <property fmtid="{D5CDD505-2E9C-101B-9397-08002B2CF9AE}" pid="11" name="TaxCatchAll">
    <vt:lpwstr>4387;#MX Roadmap;#4421;#Condensed Roadmap</vt:lpwstr>
  </property>
  <property fmtid="{D5CDD505-2E9C-101B-9397-08002B2CF9AE}" pid="12" name="TaxKeywordTaxHTField">
    <vt:lpwstr>Condensed Roadmap|4e3961b1-4f6f-454c-baf5-0f54e8d42118;MX Roadmap|b13a8453-b5ce-4b73-b5fa-cc9acaebd963</vt:lpwstr>
  </property>
  <property fmtid="{D5CDD505-2E9C-101B-9397-08002B2CF9AE}" pid="13" name="LikedBy">
    <vt:lpwstr>304;#Dmitry Shokarev;#1408;#Azmi Abu Samad;#764;#Lars Axeland;#12012;#i:0#.f|membership|icohen@juniper.net</vt:lpwstr>
  </property>
  <property fmtid="{D5CDD505-2E9C-101B-9397-08002B2CF9AE}" pid="14" name="j33b1bc20532487296f1bbbdead35a56">
    <vt:lpwstr/>
  </property>
  <property fmtid="{D5CDD505-2E9C-101B-9397-08002B2CF9AE}" pid="15" name="Enterprise Keywords">
    <vt:lpwstr>13;#MX Roadmap|b13a8453-b5ce-4b73-b5fa-cc9acaebd963;#12;#Condensed Roadmap|4e3961b1-4f6f-454c-baf5-0f54e8d42118</vt:lpwstr>
  </property>
</Properties>
</file>